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5" r:id="rId6"/>
    <p:sldId id="259" r:id="rId7"/>
    <p:sldId id="296" r:id="rId8"/>
    <p:sldId id="286" r:id="rId9"/>
    <p:sldId id="303" r:id="rId10"/>
    <p:sldId id="305" r:id="rId11"/>
    <p:sldId id="297" r:id="rId12"/>
    <p:sldId id="264" r:id="rId13"/>
    <p:sldId id="265" r:id="rId14"/>
    <p:sldId id="298" r:id="rId15"/>
    <p:sldId id="287" r:id="rId16"/>
    <p:sldId id="290" r:id="rId17"/>
    <p:sldId id="279" r:id="rId18"/>
    <p:sldId id="280" r:id="rId19"/>
    <p:sldId id="288" r:id="rId20"/>
    <p:sldId id="281" r:id="rId21"/>
    <p:sldId id="283" r:id="rId22"/>
    <p:sldId id="293" r:id="rId23"/>
    <p:sldId id="284" r:id="rId24"/>
    <p:sldId id="285" r:id="rId25"/>
    <p:sldId id="301" r:id="rId26"/>
    <p:sldId id="294" r:id="rId27"/>
    <p:sldId id="289" r:id="rId28"/>
    <p:sldId id="291" r:id="rId29"/>
    <p:sldId id="300" r:id="rId30"/>
    <p:sldId id="292" r:id="rId3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FFFF"/>
    <a:srgbClr val="00FF00"/>
    <a:srgbClr val="FF0066"/>
    <a:srgbClr val="6666FF"/>
    <a:srgbClr val="008A3E"/>
    <a:srgbClr val="FA3F1A"/>
    <a:srgbClr val="FF99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9754" autoAdjust="0"/>
  </p:normalViewPr>
  <p:slideViewPr>
    <p:cSldViewPr>
      <p:cViewPr>
        <p:scale>
          <a:sx n="100" d="100"/>
          <a:sy n="100" d="100"/>
        </p:scale>
        <p:origin x="-194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8040435594302195E-2"/>
          <c:y val="2.8116843700136382E-2"/>
          <c:w val="0.96195956440569785"/>
          <c:h val="0.94376631259972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explosion val="14"/>
            <c:spPr>
              <a:solidFill>
                <a:srgbClr val="FFFF00"/>
              </a:solidFill>
            </c:spPr>
          </c:dPt>
          <c:dPt>
            <c:idx val="1"/>
            <c:explosion val="11"/>
            <c:spPr>
              <a:solidFill>
                <a:srgbClr val="00B05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1134490.8</c:v>
                </c:pt>
                <c:pt idx="1">
                  <c:v>1851586.9</c:v>
                </c:pt>
              </c:numCache>
            </c:numRef>
          </c:val>
        </c:ser>
      </c:pie3DChart>
      <c:spPr>
        <a:noFill/>
        <a:ln>
          <a:noFill/>
        </a:ln>
        <a:effectLst>
          <a:outerShdw blurRad="50800" dist="50800" dir="5400000" algn="ctr" rotWithShape="0">
            <a:srgbClr val="000000"/>
          </a:outerShdw>
        </a:effectLst>
      </c:spPr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293263342082314"/>
          <c:y val="2.8956152467304642E-2"/>
          <c:w val="0.48456211723534687"/>
          <c:h val="0.91839629759214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explosion val="2"/>
            <c:spPr>
              <a:solidFill>
                <a:srgbClr val="4FB80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explosion val="4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811473</c:v>
                </c:pt>
                <c:pt idx="1">
                  <c:v>143435.4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8578315337490861E-3"/>
          <c:y val="4.7228360485852765E-2"/>
          <c:w val="0.95759099872742637"/>
          <c:h val="0.9422764482950685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8A3E"/>
            </a:soli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Лист1!$A$2:$A$4</c:f>
              <c:strCache>
                <c:ptCount val="3"/>
                <c:pt idx="0">
                  <c:v>Государственная пошлина</c:v>
                </c:pt>
                <c:pt idx="1">
                  <c:v>Налоги на совокупный доход</c:v>
                </c:pt>
                <c:pt idx="2">
                  <c:v>Налоги на прибыль,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15098.9</c:v>
                </c:pt>
                <c:pt idx="1">
                  <c:v>207499.8</c:v>
                </c:pt>
                <c:pt idx="2">
                  <c:v>748198.9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Лист1!$A$2:$A$4</c:f>
              <c:strCache>
                <c:ptCount val="3"/>
                <c:pt idx="0">
                  <c:v>Государственная пошлина</c:v>
                </c:pt>
                <c:pt idx="1">
                  <c:v>Налоги на совокупный доход</c:v>
                </c:pt>
                <c:pt idx="2">
                  <c:v>Налоги на прибыль, доходы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13358</c:v>
                </c:pt>
                <c:pt idx="1">
                  <c:v>165626.20000000001</c:v>
                </c:pt>
                <c:pt idx="2">
                  <c:v>695462.5</c:v>
                </c:pt>
              </c:numCache>
            </c:numRef>
          </c:val>
        </c:ser>
        <c:axId val="98300672"/>
        <c:axId val="98302208"/>
      </c:barChart>
      <c:catAx>
        <c:axId val="98300672"/>
        <c:scaling>
          <c:orientation val="minMax"/>
        </c:scaling>
        <c:delete val="1"/>
        <c:axPos val="l"/>
        <c:tickLblPos val="none"/>
        <c:crossAx val="98302208"/>
        <c:crosses val="autoZero"/>
        <c:auto val="1"/>
        <c:lblAlgn val="ctr"/>
        <c:lblOffset val="100"/>
      </c:catAx>
      <c:valAx>
        <c:axId val="98302208"/>
        <c:scaling>
          <c:orientation val="minMax"/>
        </c:scaling>
        <c:delete val="1"/>
        <c:axPos val="b"/>
        <c:numFmt formatCode="General" sourceLinked="1"/>
        <c:tickLblPos val="none"/>
        <c:crossAx val="983006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Лист1!$A$2:$A$7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38042.6</c:v>
                </c:pt>
                <c:pt idx="1">
                  <c:v>4689.4000000000005</c:v>
                </c:pt>
                <c:pt idx="2">
                  <c:v>71364.899999999994</c:v>
                </c:pt>
                <c:pt idx="3">
                  <c:v>8439.2999999999938</c:v>
                </c:pt>
                <c:pt idx="4">
                  <c:v>12377.4</c:v>
                </c:pt>
                <c:pt idx="5">
                  <c:v>2809.2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Лист1!$A$2:$A$7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38872.400000000001</c:v>
                </c:pt>
                <c:pt idx="1">
                  <c:v>5256.6</c:v>
                </c:pt>
                <c:pt idx="2">
                  <c:v>83242.5</c:v>
                </c:pt>
                <c:pt idx="3">
                  <c:v>21140</c:v>
                </c:pt>
                <c:pt idx="4">
                  <c:v>13506.2</c:v>
                </c:pt>
                <c:pt idx="5">
                  <c:v>1675.5</c:v>
                </c:pt>
              </c:numCache>
            </c:numRef>
          </c:val>
        </c:ser>
        <c:shape val="cylinder"/>
        <c:axId val="100353536"/>
        <c:axId val="100355072"/>
        <c:axId val="0"/>
      </c:bar3DChart>
      <c:catAx>
        <c:axId val="100353536"/>
        <c:scaling>
          <c:orientation val="minMax"/>
        </c:scaling>
        <c:delete val="1"/>
        <c:axPos val="b"/>
        <c:tickLblPos val="none"/>
        <c:crossAx val="100355072"/>
        <c:crosses val="autoZero"/>
        <c:auto val="1"/>
        <c:lblAlgn val="ctr"/>
        <c:lblOffset val="100"/>
      </c:catAx>
      <c:valAx>
        <c:axId val="100355072"/>
        <c:scaling>
          <c:orientation val="minMax"/>
        </c:scaling>
        <c:delete val="1"/>
        <c:axPos val="l"/>
        <c:numFmt formatCode="General" sourceLinked="1"/>
        <c:tickLblPos val="none"/>
        <c:crossAx val="100353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2.9537916511149725E-4"/>
          <c:y val="6.1251355388746376E-2"/>
          <c:w val="0.6815961901815405"/>
          <c:h val="0.969505327072284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7"/>
            <c:spPr>
              <a:gradFill flip="none" rotWithShape="1">
                <a:gsLst>
                  <a:gs pos="0">
                    <a:srgbClr val="FA3F1A">
                      <a:tint val="66000"/>
                      <a:satMod val="160000"/>
                    </a:srgbClr>
                  </a:gs>
                  <a:gs pos="50000">
                    <a:srgbClr val="FA3F1A">
                      <a:tint val="44500"/>
                      <a:satMod val="160000"/>
                    </a:srgbClr>
                  </a:gs>
                  <a:gs pos="100000">
                    <a:srgbClr val="FA3F1A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explosion val="144"/>
            <c:spPr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08B408">
                      <a:tint val="66000"/>
                      <a:satMod val="160000"/>
                    </a:srgbClr>
                  </a:gs>
                  <a:gs pos="50000">
                    <a:srgbClr val="08B408">
                      <a:tint val="44500"/>
                      <a:satMod val="160000"/>
                    </a:srgbClr>
                  </a:gs>
                  <a:gs pos="100000">
                    <a:srgbClr val="08B408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Lbls>
            <c:dLbl>
              <c:idx val="0"/>
              <c:layout>
                <c:manualLayout>
                  <c:x val="-3.7500000000000006E-2"/>
                  <c:y val="-1.32908769467123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1 511 740,9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7222222222222224E-3"/>
                  <c:y val="-7.46543137735242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239 742,8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2500000000000001E-2"/>
                  <c:y val="-4.19887281506164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108 062,5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3611111111111149E-2"/>
                  <c:y val="-2.28387373419088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35 987,5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1511740.9</c:v>
                </c:pt>
                <c:pt idx="1">
                  <c:v>239742.8</c:v>
                </c:pt>
                <c:pt idx="2">
                  <c:v>108062.5</c:v>
                </c:pt>
                <c:pt idx="3">
                  <c:v>35987.5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FA3F1A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explosion val="35"/>
            <c:spPr>
              <a:solidFill>
                <a:srgbClr val="08B408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9.5833333333333368E-2"/>
                  <c:y val="9.078933137456269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1 496 620,3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4444444444444481E-2"/>
                  <c:y val="-3.12236419148920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220 201,5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3333333333333381E-2"/>
                  <c:y val="-1.8454624634115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108 062,5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666666666666668E-2"/>
                  <c:y val="-5.16393940702596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35 114,2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1496620.3</c:v>
                </c:pt>
                <c:pt idx="1">
                  <c:v>220201.5</c:v>
                </c:pt>
                <c:pt idx="2">
                  <c:v>108062.5</c:v>
                </c:pt>
                <c:pt idx="3">
                  <c:v>35114.199999999997</c:v>
                </c:pt>
              </c:numCache>
            </c:numRef>
          </c:val>
        </c:ser>
        <c:gapWidth val="100"/>
        <c:shape val="cylinder"/>
        <c:axId val="105540224"/>
        <c:axId val="105538688"/>
        <c:axId val="0"/>
      </c:bar3DChart>
      <c:valAx>
        <c:axId val="105538688"/>
        <c:scaling>
          <c:orientation val="minMax"/>
        </c:scaling>
        <c:delete val="1"/>
        <c:axPos val="l"/>
        <c:numFmt formatCode="0.00" sourceLinked="1"/>
        <c:tickLblPos val="none"/>
        <c:crossAx val="105540224"/>
        <c:crosses val="autoZero"/>
        <c:crossBetween val="between"/>
      </c:valAx>
      <c:catAx>
        <c:axId val="105540224"/>
        <c:scaling>
          <c:orientation val="minMax"/>
        </c:scaling>
        <c:delete val="1"/>
        <c:axPos val="b"/>
        <c:tickLblPos val="none"/>
        <c:crossAx val="105538688"/>
        <c:crosses val="autoZero"/>
        <c:auto val="1"/>
        <c:lblAlgn val="ctr"/>
        <c:lblOffset val="100"/>
      </c:catAx>
    </c:plotArea>
    <c:plotVisOnly val="1"/>
    <c:dispBlanksAs val="gap"/>
  </c:chart>
  <c:spPr>
    <a:effectLst>
      <a:outerShdw blurRad="152400" dist="317500" dir="5400000" sx="90000" sy="-19000" rotWithShape="0">
        <a:prstClr val="black">
          <a:alpha val="32000"/>
        </a:prstClr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1.8106869152531128E-2"/>
          <c:y val="3.2725832253989943E-2"/>
          <c:w val="0.8177502791853698"/>
          <c:h val="0.815522820352984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7.8600661749686107E-2"/>
                  <c:y val="-3.1035427060398024E-2"/>
                </c:manualLayout>
              </c:layout>
              <c:showVal val="1"/>
            </c:dLbl>
            <c:dLbl>
              <c:idx val="1"/>
              <c:layout>
                <c:manualLayout>
                  <c:x val="5.637820622492648E-2"/>
                  <c:y val="-3.6816444156775728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2949967.8</c:v>
                </c:pt>
                <c:pt idx="1">
                  <c:v>2930823.2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8.9711954318326292E-2"/>
                  <c:y val="-5.1522922489440251E-2"/>
                </c:manualLayout>
              </c:layout>
              <c:showVal val="1"/>
            </c:dLbl>
            <c:dLbl>
              <c:idx val="1"/>
              <c:layout>
                <c:manualLayout>
                  <c:x val="0.19845621118753073"/>
                  <c:y val="-1.6160048763129865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2717355.9</c:v>
                </c:pt>
                <c:pt idx="1">
                  <c:v>2812509.3</c:v>
                </c:pt>
              </c:numCache>
            </c:numRef>
          </c:val>
        </c:ser>
        <c:shape val="cylinder"/>
        <c:axId val="105511552"/>
        <c:axId val="101007744"/>
        <c:axId val="0"/>
      </c:bar3DChart>
      <c:catAx>
        <c:axId val="1055115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007744"/>
        <c:crosses val="autoZero"/>
        <c:auto val="1"/>
        <c:lblAlgn val="ctr"/>
        <c:lblOffset val="100"/>
      </c:catAx>
      <c:valAx>
        <c:axId val="101007744"/>
        <c:scaling>
          <c:orientation val="minMax"/>
          <c:max val="3000000"/>
          <c:min val="0"/>
        </c:scaling>
        <c:delete val="1"/>
        <c:axPos val="l"/>
        <c:numFmt formatCode="General" sourceLinked="1"/>
        <c:tickLblPos val="nextTo"/>
        <c:crossAx val="105511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40"/>
      <c:perspective val="30"/>
    </c:view3D>
    <c:plotArea>
      <c:layout>
        <c:manualLayout>
          <c:layoutTarget val="inner"/>
          <c:xMode val="edge"/>
          <c:yMode val="edge"/>
          <c:x val="8.5688167422769773E-2"/>
          <c:y val="0.10626018903966217"/>
          <c:w val="0.83248837240440798"/>
          <c:h val="0.81482985784338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00"/>
            </a:solidFill>
          </c:spPr>
          <c:explosion val="14"/>
          <c:dPt>
            <c:idx val="0"/>
            <c:spPr>
              <a:solidFill>
                <a:srgbClr val="00B05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Прочие</c:v>
                </c:pt>
                <c:pt idx="1">
                  <c:v>Социально-культурная сфера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419472</c:v>
                </c:pt>
                <c:pt idx="1">
                  <c:v>2393037.2999999998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0.000</c:formatCode>
                <c:ptCount val="2"/>
                <c:pt idx="0">
                  <c:v>383516.24</c:v>
                </c:pt>
                <c:pt idx="1">
                  <c:v>2428993.0240000002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0.19706</cdr:x>
      <cdr:y>0.34783</cdr:y>
    </cdr:from>
    <cdr:to>
      <cdr:x>0.46577</cdr:x>
      <cdr:y>0.53366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47369" y="1728211"/>
          <a:ext cx="1973618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5400" dirty="0" smtClean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62,0%</a:t>
          </a:r>
          <a:endParaRPr lang="ru-RU" sz="5400" dirty="0">
            <a:ln w="18415" cmpd="sng">
              <a:noFill/>
              <a:prstDash val="solid"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0.58824</cdr:x>
      <cdr:y>0.2029</cdr:y>
    </cdr:from>
    <cdr:to>
      <cdr:x>0.85695</cdr:x>
      <cdr:y>0.38873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515" y="1008119"/>
          <a:ext cx="1973618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5400" cap="none" spc="0" dirty="0" smtClean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38,0%</a:t>
          </a:r>
          <a:endParaRPr lang="ru-RU" sz="5400" cap="none" spc="0" dirty="0">
            <a:ln w="18415" cmpd="sng">
              <a:noFill/>
              <a:prstDash val="solid"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0.7037</cdr:x>
      <cdr:y>0.82001</cdr:y>
    </cdr:from>
    <cdr:to>
      <cdr:x>0.81906</cdr:x>
      <cdr:y>0.91374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429288" y="3500462"/>
          <a:ext cx="88998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2000" b="1" cap="all" dirty="0" smtClean="0">
              <a:ln w="9000" cmpd="sng">
                <a:solidFill>
                  <a:srgbClr val="9BBB59">
                    <a:lumMod val="5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rPr>
            <a:t>96,0%</a:t>
          </a:r>
          <a:endParaRPr lang="ru-RU" sz="2000" b="1" cap="all" dirty="0">
            <a:ln w="9000" cmpd="sng">
              <a:solidFill>
                <a:srgbClr val="9BBB59">
                  <a:lumMod val="50000"/>
                </a:srgbClr>
              </a:solidFill>
              <a:prstDash val="solid"/>
            </a:ln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0.04615</cdr:y>
    </cdr:from>
    <cdr:to>
      <cdr:x>0.27439</cdr:x>
      <cdr:y>0.32454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214314"/>
          <a:ext cx="1803378" cy="1292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b="1" cap="all" dirty="0" smtClean="0">
              <a:ln w="9000" cmpd="sng">
                <a:solidFill>
                  <a:srgbClr val="9BBB59">
                    <a:lumMod val="5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b="1" cap="all" dirty="0" smtClean="0">
              <a:ln w="9000" cmpd="sng">
                <a:solidFill>
                  <a:srgbClr val="9BBB59">
                    <a:lumMod val="5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rPr>
            <a:t>Расходы</a:t>
          </a:r>
        </a:p>
        <a:p xmlns:a="http://schemas.openxmlformats.org/drawingml/2006/main">
          <a:pPr algn="ctr"/>
          <a:r>
            <a:rPr lang="ru-RU" sz="2400" b="1" cap="all" dirty="0" smtClean="0">
              <a:ln w="9000" cmpd="sng">
                <a:solidFill>
                  <a:srgbClr val="9BBB59">
                    <a:lumMod val="50000"/>
                  </a:srgbClr>
                </a:solidFill>
                <a:prstDash val="solid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419 472,0</a:t>
          </a:r>
          <a:r>
            <a:rPr lang="ru-RU" sz="2000" b="1" cap="all" dirty="0" smtClean="0">
              <a:ln w="9000" cmpd="sng">
                <a:solidFill>
                  <a:srgbClr val="9BBB59">
                    <a:lumMod val="5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b="1" cap="all" dirty="0" smtClean="0">
              <a:ln w="9000" cmpd="sng">
                <a:solidFill>
                  <a:srgbClr val="9BBB59">
                    <a:lumMod val="5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1" cap="all" dirty="0">
            <a:ln w="9000" cmpd="sng">
              <a:solidFill>
                <a:srgbClr val="9BBB59">
                  <a:lumMod val="50000"/>
                </a:srgbClr>
              </a:solidFill>
              <a:prstDash val="solid"/>
            </a:ln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6FA0-FADE-4D53-908D-DF3348AAA75E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47DD-2A7D-4D76-896A-E7A3D06D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928670"/>
            <a:ext cx="9079273" cy="3785652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 исполнении бюджета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Тосненский район ленинградской области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2018 год</a:t>
            </a:r>
            <a:endParaRPr lang="ru-RU" sz="4000" b="1" cap="all" spc="0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786454"/>
            <a:ext cx="9144000" cy="432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215082"/>
            <a:ext cx="9144000" cy="21431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6426000"/>
            <a:ext cx="9144000" cy="432000"/>
          </a:xfrm>
          <a:prstGeom prst="rect">
            <a:avLst/>
          </a:prstGeom>
          <a:solidFill>
            <a:srgbClr val="09BF0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Тосненский район ленинградской за 2018 год составили</a:t>
            </a:r>
            <a:r>
              <a:rPr kumimoji="0" lang="ru-RU" sz="18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all" spc="0" normalizeH="0" baseline="0" noProof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2 812 509,3 </a:t>
            </a:r>
            <a:r>
              <a:rPr kumimoji="0" lang="ru-RU" sz="18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тыс. рублей</a:t>
            </a:r>
            <a:endParaRPr kumimoji="0" lang="ru-RU" sz="1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928802"/>
          <a:ext cx="657229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57290" y="371475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14,9%</a:t>
            </a:r>
            <a:endParaRPr lang="ru-RU" sz="20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1285860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Расходы на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социально – культурную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Сферу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2 393 037,3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71475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85,1%</a:t>
            </a:r>
            <a:endParaRPr lang="ru-RU" sz="20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464975" y="2393149"/>
            <a:ext cx="142876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464975" y="5393545"/>
            <a:ext cx="121444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429388" y="1928802"/>
            <a:ext cx="2714612" cy="44627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cap="all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2 059 848,1 </a:t>
            </a:r>
            <a:r>
              <a:rPr lang="ru-RU" sz="1600" b="1" cap="all" dirty="0" smtClean="0">
                <a:ln w="9000" cmpd="sng">
                  <a:noFill/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202 603,2 </a:t>
            </a:r>
            <a:r>
              <a:rPr lang="ru-RU" sz="1600" b="1" cap="all" dirty="0" smtClean="0">
                <a:ln w="9000" cmpd="sng">
                  <a:noFill/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128 539,0 </a:t>
            </a:r>
          </a:p>
          <a:p>
            <a:pPr algn="ctr"/>
            <a:r>
              <a:rPr lang="ru-RU" sz="1600" b="1" cap="all" dirty="0" smtClean="0">
                <a:ln w="9000" cmpd="sng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2 039,0 </a:t>
            </a:r>
            <a:r>
              <a:rPr lang="ru-RU" sz="1600" b="1" cap="all" dirty="0" smtClean="0">
                <a:ln w="9000" cmpd="sng">
                  <a:noFill/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  <p:bldP spid="8" grpId="0"/>
      <p:bldP spid="9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16632"/>
            <a:ext cx="84249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Тосненский район ленинградской за 2018 год составили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2 812 509,3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2348880"/>
          <a:ext cx="9144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7215206" y="6429396"/>
            <a:ext cx="144016" cy="144016"/>
          </a:xfrm>
          <a:prstGeom prst="rect">
            <a:avLst/>
          </a:prstGeom>
          <a:solidFill>
            <a:srgbClr val="FA3F1A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401471" y="6357958"/>
            <a:ext cx="174252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исполнено</a:t>
            </a:r>
            <a:endParaRPr lang="ru-RU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072462" y="6000768"/>
            <a:ext cx="144016" cy="14401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262027" y="5929330"/>
            <a:ext cx="88197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008A3E"/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cap="all" dirty="0">
              <a:ln w="9000" cmpd="sng">
                <a:solidFill>
                  <a:srgbClr val="008A3E"/>
                </a:solidFill>
                <a:prstDash val="solid"/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365256" y="1340768"/>
            <a:ext cx="47787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FF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  <a:endParaRPr lang="ru-RU" sz="2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0" y="5805264"/>
            <a:ext cx="43347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A3F1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6143644"/>
            <a:ext cx="1890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8B408"/>
                </a:solidFill>
                <a:latin typeface="Times New Roman" pitchFamily="18" charset="0"/>
                <a:cs typeface="Times New Roman" pitchFamily="18" charset="0"/>
              </a:rPr>
              <a:t>2 524 853,4</a:t>
            </a:r>
            <a:endParaRPr lang="ru-RU" sz="28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8B40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35696" y="6211669"/>
            <a:ext cx="1890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2 428 993,0</a:t>
            </a:r>
            <a:endParaRPr lang="ru-RU" sz="28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A3F1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68144" y="1772816"/>
            <a:ext cx="16209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8B408"/>
                </a:solidFill>
                <a:latin typeface="Times New Roman" pitchFamily="18" charset="0"/>
                <a:cs typeface="Times New Roman" pitchFamily="18" charset="0"/>
              </a:rPr>
              <a:t>402 969,5</a:t>
            </a:r>
            <a:endParaRPr lang="ru-RU" sz="28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8B40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12674" y="2132856"/>
            <a:ext cx="16209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383 516,2</a:t>
            </a:r>
            <a:endParaRPr lang="ru-RU" sz="28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A3F1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66755" y="908720"/>
            <a:ext cx="117724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2571744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13,6%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3929066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86,4%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8" grpId="0"/>
      <p:bldP spid="129" grpId="0"/>
      <p:bldP spid="26" grpId="0"/>
      <p:bldP spid="27" grpId="0"/>
      <p:bldP spid="28" grpId="0"/>
      <p:bldP spid="30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1663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Программные расходы бюджета муниципального образования Тосненский район ленинградской области за 2018 год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0" y="980728"/>
          <a:ext cx="9144000" cy="468051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3568"/>
                <a:gridCol w="3744416"/>
                <a:gridCol w="2304256"/>
                <a:gridCol w="2411760"/>
              </a:tblGrid>
              <a:tr h="6302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2018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в 2018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6125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для развития сельского хозяйства Тосненского района на 2014-2018 годы»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408,9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6527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системы образования муниципального образования Тосненский район Ленинградской области на 2014-2018 годы»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2 022 741,2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1 944 393,4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6053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«Поддержка развития муниципальной службы и повышения квалификации кадров органов местного самоуправления муниципального образования Тосненский район Ленинградской области на 2014-2018 годы»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625,4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2832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 в муниципальном образовании Тосненский район Ленинградской области на 2014-2018 годы»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2 039,0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2 039,0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Полилиния 17"/>
          <p:cNvSpPr/>
          <p:nvPr/>
        </p:nvSpPr>
        <p:spPr>
          <a:xfrm>
            <a:off x="4286248" y="5733256"/>
            <a:ext cx="428628" cy="481826"/>
          </a:xfrm>
          <a:custGeom>
            <a:avLst/>
            <a:gdLst>
              <a:gd name="connsiteX0" fmla="*/ 0 w 720080"/>
              <a:gd name="connsiteY0" fmla="*/ 648072 h 1008112"/>
              <a:gd name="connsiteX1" fmla="*/ 180020 w 720080"/>
              <a:gd name="connsiteY1" fmla="*/ 648072 h 1008112"/>
              <a:gd name="connsiteX2" fmla="*/ 180020 w 720080"/>
              <a:gd name="connsiteY2" fmla="*/ 0 h 1008112"/>
              <a:gd name="connsiteX3" fmla="*/ 540060 w 720080"/>
              <a:gd name="connsiteY3" fmla="*/ 0 h 1008112"/>
              <a:gd name="connsiteX4" fmla="*/ 540060 w 720080"/>
              <a:gd name="connsiteY4" fmla="*/ 648072 h 1008112"/>
              <a:gd name="connsiteX5" fmla="*/ 720080 w 720080"/>
              <a:gd name="connsiteY5" fmla="*/ 648072 h 1008112"/>
              <a:gd name="connsiteX6" fmla="*/ 360040 w 720080"/>
              <a:gd name="connsiteY6" fmla="*/ 1008112 h 1008112"/>
              <a:gd name="connsiteX7" fmla="*/ 0 w 720080"/>
              <a:gd name="connsiteY7" fmla="*/ 648072 h 10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0080" h="1008112">
                <a:moveTo>
                  <a:pt x="0" y="648072"/>
                </a:moveTo>
                <a:lnTo>
                  <a:pt x="180020" y="648072"/>
                </a:lnTo>
                <a:lnTo>
                  <a:pt x="180020" y="0"/>
                </a:lnTo>
                <a:lnTo>
                  <a:pt x="540060" y="0"/>
                </a:lnTo>
                <a:lnTo>
                  <a:pt x="540060" y="648072"/>
                </a:lnTo>
                <a:lnTo>
                  <a:pt x="720080" y="648072"/>
                </a:lnTo>
                <a:lnTo>
                  <a:pt x="360040" y="1008112"/>
                </a:lnTo>
                <a:lnTo>
                  <a:pt x="0" y="648072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 descr="120810004033-1740490_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923417">
            <a:off x="36270" y="1909372"/>
            <a:ext cx="703675" cy="440449"/>
          </a:xfrm>
          <a:prstGeom prst="rect">
            <a:avLst/>
          </a:prstGeom>
        </p:spPr>
      </p:pic>
      <p:pic>
        <p:nvPicPr>
          <p:cNvPr id="7" name="Рисунок 6" descr="grabli-660x49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783"/>
          <a:stretch>
            <a:fillRect/>
          </a:stretch>
        </p:blipFill>
        <p:spPr>
          <a:xfrm rot="336401">
            <a:off x="-70013" y="1615342"/>
            <a:ext cx="690184" cy="487703"/>
          </a:xfrm>
          <a:prstGeom prst="rect">
            <a:avLst/>
          </a:prstGeom>
        </p:spPr>
      </p:pic>
      <p:pic>
        <p:nvPicPr>
          <p:cNvPr id="8" name="Рисунок 7" descr="book_stack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64904"/>
            <a:ext cx="762804" cy="792088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732240" y="980728"/>
            <a:ext cx="0" cy="468052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7984" y="980728"/>
            <a:ext cx="0" cy="468052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3568" y="980728"/>
            <a:ext cx="0" cy="468052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3" name="Рисунок 12" descr="2a2e3cc599025827fda86bbe2264be2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725144"/>
            <a:ext cx="683568" cy="683568"/>
          </a:xfrm>
          <a:prstGeom prst="rect">
            <a:avLst/>
          </a:prstGeom>
        </p:spPr>
      </p:pic>
      <p:pic>
        <p:nvPicPr>
          <p:cNvPr id="14" name="Рисунок 13" descr="full_galstuk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8520" y="3501008"/>
            <a:ext cx="841276" cy="98529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244409" y="2132856"/>
            <a:ext cx="89959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A3F1A"/>
                </a:solidFill>
                <a:effectLst/>
                <a:latin typeface="Times New Roman" pitchFamily="18" charset="0"/>
                <a:cs typeface="Times New Roman" pitchFamily="18" charset="0"/>
              </a:rPr>
              <a:t>81,8%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A3F1A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323069" y="3068960"/>
            <a:ext cx="82093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96,1%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16417" y="4293096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99,3%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00392" y="5301208"/>
            <a:ext cx="104360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http://www.ccdi.ru/upload/blogs/4f0d462163f7977920582e191178e0b1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72140"/>
            <a:ext cx="928662" cy="642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71480"/>
          <a:ext cx="9144000" cy="609030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99592"/>
                <a:gridCol w="3672408"/>
                <a:gridCol w="2286000"/>
                <a:gridCol w="2286000"/>
              </a:tblGrid>
              <a:tr h="1021221">
                <a:tc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и поддержка малого и среднего предпринимательства на территории муниципального образования Тосненский район Ленинградской области на 2014-2018 годы»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2 119,6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2 045,4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0652">
                <a:tc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«Поддержка отдельных категорий граждан, нуждающихся в улучшении жилищных условий, за счет средств бюджета муниципального образования при приобретении или строительстве жилья на 2014-2018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39 406,0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29 042,8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630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муниципального образования Тосненский район Ленинградской области на 2014-2018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224 262,9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215 107,9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«Безопасность муниципального образования Тосненский район Ленинградской области на 2014-2018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2 932,5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2 424,4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0116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отдельных категорий граждан на территории Тосненского района Ленинградской области на 2014-2018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49 499,4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49 499,4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16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муниципальными финансами муниципального образования Тосненский район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183 723,0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183 406,4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7190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2 527 853,6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2 428 993,0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лилиния 6"/>
          <p:cNvSpPr/>
          <p:nvPr/>
        </p:nvSpPr>
        <p:spPr>
          <a:xfrm>
            <a:off x="4357686" y="0"/>
            <a:ext cx="428628" cy="357166"/>
          </a:xfrm>
          <a:custGeom>
            <a:avLst/>
            <a:gdLst>
              <a:gd name="connsiteX0" fmla="*/ 0 w 720080"/>
              <a:gd name="connsiteY0" fmla="*/ 648072 h 1008112"/>
              <a:gd name="connsiteX1" fmla="*/ 180020 w 720080"/>
              <a:gd name="connsiteY1" fmla="*/ 648072 h 1008112"/>
              <a:gd name="connsiteX2" fmla="*/ 180020 w 720080"/>
              <a:gd name="connsiteY2" fmla="*/ 0 h 1008112"/>
              <a:gd name="connsiteX3" fmla="*/ 540060 w 720080"/>
              <a:gd name="connsiteY3" fmla="*/ 0 h 1008112"/>
              <a:gd name="connsiteX4" fmla="*/ 540060 w 720080"/>
              <a:gd name="connsiteY4" fmla="*/ 648072 h 1008112"/>
              <a:gd name="connsiteX5" fmla="*/ 720080 w 720080"/>
              <a:gd name="connsiteY5" fmla="*/ 648072 h 1008112"/>
              <a:gd name="connsiteX6" fmla="*/ 360040 w 720080"/>
              <a:gd name="connsiteY6" fmla="*/ 1008112 h 1008112"/>
              <a:gd name="connsiteX7" fmla="*/ 0 w 720080"/>
              <a:gd name="connsiteY7" fmla="*/ 648072 h 10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0080" h="1008112">
                <a:moveTo>
                  <a:pt x="0" y="648072"/>
                </a:moveTo>
                <a:lnTo>
                  <a:pt x="180020" y="648072"/>
                </a:lnTo>
                <a:lnTo>
                  <a:pt x="180020" y="0"/>
                </a:lnTo>
                <a:lnTo>
                  <a:pt x="540060" y="0"/>
                </a:lnTo>
                <a:lnTo>
                  <a:pt x="540060" y="648072"/>
                </a:lnTo>
                <a:lnTo>
                  <a:pt x="720080" y="648072"/>
                </a:lnTo>
                <a:lnTo>
                  <a:pt x="360040" y="1008112"/>
                </a:lnTo>
                <a:lnTo>
                  <a:pt x="0" y="648072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 descr="10582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857232"/>
            <a:ext cx="659666" cy="494750"/>
          </a:xfrm>
          <a:prstGeom prst="rect">
            <a:avLst/>
          </a:prstGeom>
        </p:spPr>
      </p:pic>
      <p:pic>
        <p:nvPicPr>
          <p:cNvPr id="10" name="Рисунок 9" descr="image_big_13028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657" r="19198" b="34861"/>
          <a:stretch>
            <a:fillRect/>
          </a:stretch>
        </p:blipFill>
        <p:spPr>
          <a:xfrm>
            <a:off x="0" y="2000240"/>
            <a:ext cx="827584" cy="724136"/>
          </a:xfrm>
          <a:prstGeom prst="rect">
            <a:avLst/>
          </a:prstGeom>
        </p:spPr>
      </p:pic>
      <p:pic>
        <p:nvPicPr>
          <p:cNvPr id="11" name="Рисунок 10" descr="47462b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00306"/>
            <a:ext cx="876772" cy="530789"/>
          </a:xfrm>
          <a:prstGeom prst="rect">
            <a:avLst/>
          </a:prstGeom>
        </p:spPr>
      </p:pic>
      <p:pic>
        <p:nvPicPr>
          <p:cNvPr id="12" name="Рисунок 11" descr="201307260831-201307260831-09090_no_copyright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3500438"/>
            <a:ext cx="718309" cy="403385"/>
          </a:xfrm>
          <a:prstGeom prst="rect">
            <a:avLst/>
          </a:prstGeom>
        </p:spPr>
      </p:pic>
      <p:pic>
        <p:nvPicPr>
          <p:cNvPr id="13" name="Рисунок 12" descr="depositphotos_10147132-3D-man-playing-guitar (1)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8" t="19463" r="62665" b="37488"/>
          <a:stretch>
            <a:fillRect/>
          </a:stretch>
        </p:blipFill>
        <p:spPr>
          <a:xfrm>
            <a:off x="0" y="3214686"/>
            <a:ext cx="554988" cy="505656"/>
          </a:xfrm>
          <a:prstGeom prst="rect">
            <a:avLst/>
          </a:prstGeom>
        </p:spPr>
      </p:pic>
      <p:pic>
        <p:nvPicPr>
          <p:cNvPr id="14" name="Рисунок 13" descr="img1959354_Zaschita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98" r="8379"/>
          <a:stretch>
            <a:fillRect/>
          </a:stretch>
        </p:blipFill>
        <p:spPr>
          <a:xfrm>
            <a:off x="142844" y="4000504"/>
            <a:ext cx="571504" cy="500066"/>
          </a:xfrm>
          <a:prstGeom prst="rect">
            <a:avLst/>
          </a:prstGeom>
        </p:spPr>
      </p:pic>
      <p:pic>
        <p:nvPicPr>
          <p:cNvPr id="15" name="Рисунок 14" descr="1373356497_ruki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4857760"/>
            <a:ext cx="678028" cy="50006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8316416" y="1357298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96,5%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316416" y="2714620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73,7%</a:t>
            </a:r>
            <a:endParaRPr lang="ru-RU" sz="16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16416" y="3500438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latin typeface="Times New Roman" pitchFamily="18" charset="0"/>
                <a:cs typeface="Times New Roman" pitchFamily="18" charset="0"/>
              </a:rPr>
              <a:t>95,9%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316416" y="4286256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rgbClr val="FA3F1A"/>
                  </a:solidFill>
                  <a:prstDash val="solid"/>
                </a:ln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82,7%</a:t>
            </a:r>
            <a:endParaRPr lang="ru-RU" sz="1600" b="1" cap="all" dirty="0">
              <a:ln w="9000" cmpd="sng">
                <a:solidFill>
                  <a:srgbClr val="FA3F1A"/>
                </a:solidFill>
                <a:prstDash val="solid"/>
              </a:ln>
              <a:solidFill>
                <a:srgbClr val="CC000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15338" y="5143512"/>
            <a:ext cx="92866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16416" y="6519446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96,1%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16416" y="5929330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8B408"/>
                </a:solidFill>
                <a:effectLst/>
                <a:latin typeface="Times New Roman" pitchFamily="18" charset="0"/>
                <a:cs typeface="Times New Roman" pitchFamily="18" charset="0"/>
              </a:rPr>
              <a:t>99,8%</a:t>
            </a:r>
            <a:endParaRPr lang="ru-RU" sz="16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8B408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сельского хозяйства Тосненского района Ленинградской области 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408,9</a:t>
            </a:r>
            <a:r>
              <a:rPr lang="ru-RU" sz="3200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grpSp>
        <p:nvGrpSpPr>
          <p:cNvPr id="3" name="Группа 25"/>
          <p:cNvGrpSpPr/>
          <p:nvPr/>
        </p:nvGrpSpPr>
        <p:grpSpPr>
          <a:xfrm>
            <a:off x="982800" y="1412777"/>
            <a:ext cx="7161100" cy="1444720"/>
            <a:chOff x="5057270" y="1516787"/>
            <a:chExt cx="2638465" cy="1736651"/>
          </a:xfrm>
        </p:grpSpPr>
        <p:sp>
          <p:nvSpPr>
            <p:cNvPr id="19" name="TextBox 18"/>
            <p:cNvSpPr txBox="1"/>
            <p:nvPr/>
          </p:nvSpPr>
          <p:spPr>
            <a:xfrm>
              <a:off x="5057270" y="1516787"/>
              <a:ext cx="2638465" cy="1048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cap="all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008A3E"/>
                  </a:solidFill>
                  <a:latin typeface="Times New Roman" pitchFamily="18" charset="0"/>
                  <a:cs typeface="Times New Roman" pitchFamily="18" charset="0"/>
                </a:rPr>
                <a:t>Обеспечение функционирования агропромышленного комплекса</a:t>
              </a:r>
              <a:endPara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800630" y="2387105"/>
              <a:ext cx="1237083" cy="86633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A3F1A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408,9 </a:t>
              </a: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тыс. рублей</a:t>
              </a:r>
            </a:p>
          </p:txBody>
        </p:sp>
      </p:grpSp>
      <p:sp>
        <p:nvSpPr>
          <p:cNvPr id="3074" name="AutoShape 2" descr="http://aagro.com.tr/image/bugday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14348" y="3643314"/>
            <a:ext cx="778674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«Кубок главы МО по конкуру»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714348" y="4286256"/>
            <a:ext cx="778674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«День животноводства»</a:t>
            </a:r>
          </a:p>
        </p:txBody>
      </p:sp>
      <p:sp>
        <p:nvSpPr>
          <p:cNvPr id="74" name="Прямоугольник 73"/>
          <p:cNvSpPr/>
          <p:nvPr/>
        </p:nvSpPr>
        <p:spPr>
          <a:xfrm rot="10800000" flipV="1">
            <a:off x="785786" y="4929198"/>
            <a:ext cx="75724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«агрорусь-2018»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857224" y="5500702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День работников АПК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524328" y="620688"/>
            <a:ext cx="1440160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81,8%</a:t>
            </a:r>
            <a:endParaRPr lang="ru-RU" sz="2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effectLst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85720" y="1052736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Расходы на содержание муниципальных учреждений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системы образования муниципального образования Тосненский район Ленинградской области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1 944 393,4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68344" y="620688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96,1%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625371">
            <a:off x="1974706" y="1411808"/>
            <a:ext cx="128216" cy="64140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4572000" y="1412776"/>
            <a:ext cx="144016" cy="57606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 rot="20170623">
            <a:off x="6942290" y="1423097"/>
            <a:ext cx="124042" cy="60806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2132856"/>
            <a:ext cx="2808312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Дошкольное образование </a:t>
            </a:r>
            <a:endParaRPr lang="ru-RU" sz="2800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3573016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 казенных учреждения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546 939,9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4941168"/>
            <a:ext cx="287270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бюджетных учреждения</a:t>
            </a:r>
          </a:p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94 143,2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с двумя вырезанными противолежащими углами 36"/>
          <p:cNvSpPr/>
          <p:nvPr/>
        </p:nvSpPr>
        <p:spPr>
          <a:xfrm>
            <a:off x="3169177" y="2132856"/>
            <a:ext cx="2842983" cy="1008112"/>
          </a:xfrm>
          <a:prstGeom prst="snip2Diag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Общее образование</a:t>
            </a:r>
            <a:endParaRPr lang="ru-RU" sz="2800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4168" y="2204864"/>
            <a:ext cx="2808312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  <a:endParaRPr lang="ru-RU" sz="2400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75856" y="3573016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 казенных учреждений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381 827,2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347864" y="4941168"/>
            <a:ext cx="28807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бюджетных учреждений</a:t>
            </a:r>
          </a:p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436 210,8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00192" y="3429000"/>
            <a:ext cx="2843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казенных учреждений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82 744,0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4221088"/>
            <a:ext cx="2771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бюджетное учреждение</a:t>
            </a:r>
          </a:p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7 975,2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00192" y="5013176"/>
            <a:ext cx="2843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автономное учреждение</a:t>
            </a:r>
          </a:p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5 413,3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5000628" y="4143380"/>
            <a:ext cx="3714776" cy="20005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Мероприятия по  энергосбережению и повышению энергетической эффективности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3 367,3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1714488"/>
            <a:ext cx="38731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Строительство и реконструкция объектов образования –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157 935,5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системы образования муниципального образования Тосненский район Ленинградской области 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3071810"/>
            <a:ext cx="44807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–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14 168,8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1142984"/>
            <a:ext cx="44807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Подготовка к новому учебному году –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70 109,2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572008"/>
            <a:ext cx="35004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Приобретение школьных автобусов –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7 200,0 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5" grpId="0"/>
      <p:bldP spid="21" grpId="0"/>
      <p:bldP spid="2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Поддержка развития муниципальной службы и повышения квалификации кадров органов местного самоуправления в муниципальном образовании  Тосненский район Ленинградской области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625,4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50030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Обучено на курсах повышения квалификации – 22 человека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Издано</a:t>
            </a:r>
            <a:r>
              <a:rPr lang="ru-RU" sz="2000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800 брошюр, 300 исторических справочников, 1800 информационных буклетов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00636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Проведено 4 совещания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1285860"/>
            <a:ext cx="144016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,3%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571604" y="1571612"/>
            <a:ext cx="5715040" cy="2000264"/>
          </a:xfrm>
          <a:prstGeom prst="rect">
            <a:avLst/>
          </a:prstGeom>
          <a:noFill/>
          <a:ln w="76200">
            <a:solidFill>
              <a:srgbClr val="008A3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4071942"/>
            <a:ext cx="5715040" cy="2143140"/>
          </a:xfrm>
          <a:prstGeom prst="rect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907704" y="1628800"/>
            <a:ext cx="518457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организацию и проведение районных и межпоселенческих физкультурно-спортивных мероприятий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991,0 </a:t>
            </a:r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 в муниципальном образовании  Тосненский район Ленинградской области </a:t>
            </a:r>
          </a:p>
          <a:p>
            <a:pPr algn="ctr"/>
            <a:r>
              <a:rPr lang="ru-RU" sz="3600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2 039,0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4049687"/>
            <a:ext cx="524123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Организация подготовки и участия сборных команд Тосненского района в областных, всероссийских и международных соревнованиях</a:t>
            </a:r>
            <a:endParaRPr lang="ru-RU" sz="2000" b="1" cap="all" dirty="0" smtClean="0">
              <a:ln w="9000" cmpd="sng">
                <a:noFill/>
                <a:prstDash val="solid"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1048,0 </a:t>
            </a:r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857232"/>
            <a:ext cx="144016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и поддержка малого и среднего предпринимательства на территории муниципального образования Тосненский район Ленинградской области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 2 045,4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772816"/>
            <a:ext cx="90364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На оказание поддержки трем субъектам малого предпринимательства 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820,4 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512" y="2714620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На обеспечения деятельности и укрепление материально-технической базы Фонда «Муниципальный центр поддержки предпринимательства» 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effectLst/>
                <a:latin typeface="Times New Roman" pitchFamily="18" charset="0"/>
                <a:cs typeface="Times New Roman" pitchFamily="18" charset="0"/>
              </a:rPr>
              <a:t>75,0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24328" y="836712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96,5%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507207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На информационную поддержку субъектов малого и среднего предпринимательства 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50,0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400050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Мониторинг деятельности субъектов малого и среднего предпринимательства 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200,0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916832"/>
          <a:ext cx="9144000" cy="405618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75935"/>
                <a:gridCol w="3199979"/>
                <a:gridCol w="3068086"/>
              </a:tblGrid>
              <a:tr h="1278665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2017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2018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3880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2 709 313,8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2 986 085,7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2855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собственные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954 908,4</a:t>
                      </a:r>
                    </a:p>
                    <a:p>
                      <a:pPr algn="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1 754 405,4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1 134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490,9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1 851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594,8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837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2 717 355,9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2 812 509,3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7488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«-» </a:t>
                      </a:r>
                    </a:p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(профицит «+»)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kern="1200" cap="all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- 8 042,1</a:t>
                      </a:r>
                      <a:endParaRPr lang="ru-RU" sz="2400" b="1" kern="1200" cap="all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kern="1200" cap="all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+ 173 576,4</a:t>
                      </a:r>
                      <a:endParaRPr lang="ru-RU" sz="2400" b="1" kern="1200" cap="all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260648"/>
            <a:ext cx="86366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Исполнение доходной и расходной частей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муниципального образования Тосненский район Ленинградской области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2017, 2018 год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58082" y="1571612"/>
            <a:ext cx="1678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714348" y="1571612"/>
            <a:ext cx="7746084" cy="128588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Поддержка отдельных категорий граждан, нуждающихся в улучшении жилищных условий, за счет средств бюджета муниципального образования при приобретении или строительстве жилья </a:t>
            </a: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29 042,8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6016" y="4221088"/>
            <a:ext cx="4104456" cy="1208176"/>
          </a:xfrm>
          <a:prstGeom prst="rect">
            <a:avLst/>
          </a:prstGeom>
          <a:noFill/>
          <a:ln w="76200">
            <a:solidFill>
              <a:srgbClr val="008A3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716016" y="436510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Жилье для молодежи</a:t>
            </a:r>
          </a:p>
          <a:p>
            <a:pPr algn="ctr"/>
            <a:r>
              <a:rPr lang="ru-RU" sz="2800" b="1" dirty="0" smtClean="0"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3 655,9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57158" y="4221088"/>
            <a:ext cx="3998818" cy="1636804"/>
            <a:chOff x="69126" y="3789041"/>
            <a:chExt cx="3998818" cy="144015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79513" y="3819868"/>
              <a:ext cx="3888431" cy="1409332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126" y="3789041"/>
              <a:ext cx="3998818" cy="129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Поддержка граждан, нуждающихся в улучшении жилищных условий, на основе принципов ипотечного кредитования</a:t>
              </a:r>
            </a:p>
            <a:p>
              <a:pPr algn="ctr"/>
              <a:r>
                <a:rPr lang="ru-RU" sz="2400" b="1" dirty="0" smtClean="0">
                  <a:solidFill>
                    <a:srgbClr val="FA3F1A"/>
                  </a:solidFill>
                  <a:latin typeface="Times New Roman" pitchFamily="18" charset="0"/>
                  <a:cs typeface="Times New Roman" pitchFamily="18" charset="0"/>
                </a:rPr>
                <a:t>4 649,6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42910" y="1643050"/>
            <a:ext cx="7745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Предоставление специализированных жилых помещений детям-сиротам и детям, оставшимся без попечения родителей </a:t>
            </a:r>
          </a:p>
          <a:p>
            <a:pPr algn="ctr"/>
            <a:r>
              <a:rPr lang="ru-RU" sz="2400" b="1" dirty="0" smtClean="0"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20 737,3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86050" y="3000372"/>
            <a:ext cx="3816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Приобретено 13 жилых помещений</a:t>
            </a:r>
            <a:endParaRPr lang="ru-RU" sz="2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6000768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63 </a:t>
            </a:r>
            <a:r>
              <a:rPr lang="ru-RU" sz="2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участника</a:t>
            </a:r>
            <a:endParaRPr lang="ru-RU" sz="2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572132" y="5572140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ru-RU" sz="2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участников</a:t>
            </a:r>
            <a:endParaRPr lang="ru-RU" sz="2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143248"/>
            <a:ext cx="360040" cy="360040"/>
          </a:xfrm>
          <a:prstGeom prst="rect">
            <a:avLst/>
          </a:prstGeom>
          <a:noFill/>
        </p:spPr>
      </p:pic>
      <p:pic>
        <p:nvPicPr>
          <p:cNvPr id="50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6072206"/>
            <a:ext cx="360040" cy="360040"/>
          </a:xfrm>
          <a:prstGeom prst="rect">
            <a:avLst/>
          </a:prstGeom>
          <a:noFill/>
        </p:spPr>
      </p:pic>
      <p:pic>
        <p:nvPicPr>
          <p:cNvPr id="52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715016"/>
            <a:ext cx="360040" cy="360040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7929586" y="92867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73,7%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культуры муниципального образования Тосненский район Ленинградской области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215 107,9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484784"/>
            <a:ext cx="83884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обеспечение деятельности муниципальных казенных учреждений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133 616,3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рублей;</a:t>
            </a:r>
            <a:endParaRPr lang="ru-RU" b="1" cap="all" dirty="0">
              <a:ln w="900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4005064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Предоставление субсидий бюджетным, автономным учреждениям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54 811,1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270892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 учреждений дополнительного образования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7544" y="3140968"/>
            <a:ext cx="3851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МКУК </a:t>
            </a:r>
            <a:r>
              <a:rPr lang="ru-RU" b="1" cap="all" dirty="0" err="1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тоснеская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cap="all" dirty="0" err="1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Мцбс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n w="900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1520" y="5373216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МАУ </a:t>
            </a:r>
            <a:r>
              <a:rPr lang="ru-RU" sz="2000" b="1" cap="all" dirty="0" err="1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тосненский</a:t>
            </a:r>
            <a:r>
              <a:rPr lang="ru-RU" sz="2000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«РКСЦ»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499992" y="5373216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err="1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МБУк</a:t>
            </a:r>
            <a:r>
              <a:rPr lang="ru-RU" sz="2000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ТКО «камея»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884368" y="764704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95,9%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40" grpId="0"/>
      <p:bldP spid="41" grpId="0"/>
      <p:bldP spid="42" grpId="0"/>
      <p:bldP spid="43" grpId="0"/>
      <p:bldP spid="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культуры муниципального образования Тосненский район Ленинградской области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50057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 в сфере молодежной политики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1 593,6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2143116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учреждений культуры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1 656,7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0" y="3501008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и проведение мероприятий в сфере культуры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2 081,6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21442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Ремонт объектов культуры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5 232,9 </a:t>
            </a:r>
            <a:r>
              <a:rPr lang="ru-RU" b="1" cap="all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6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муниципального образования Тосненский район Ленинградской области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2 424,4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3080" y="3857628"/>
            <a:ext cx="82809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Изготовление баннеров, буклетов, афиш</a:t>
            </a:r>
          </a:p>
        </p:txBody>
      </p:sp>
      <p:pic>
        <p:nvPicPr>
          <p:cNvPr id="15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785926"/>
            <a:ext cx="576064" cy="576064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863080" y="1643050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Устройство бетонного основания пола противорадиационного укрытия</a:t>
            </a:r>
          </a:p>
        </p:txBody>
      </p:sp>
      <p:pic>
        <p:nvPicPr>
          <p:cNvPr id="22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143512"/>
            <a:ext cx="576064" cy="576064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863080" y="5000636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Приобретение тестов для выявления наркотических веществ </a:t>
            </a:r>
          </a:p>
        </p:txBody>
      </p:sp>
      <p:pic>
        <p:nvPicPr>
          <p:cNvPr id="14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786190"/>
            <a:ext cx="576064" cy="57606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884368" y="764704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82,7%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3080" y="3000372"/>
            <a:ext cx="82809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Приобретение спасательных средств</a:t>
            </a:r>
          </a:p>
        </p:txBody>
      </p:sp>
      <p:pic>
        <p:nvPicPr>
          <p:cNvPr id="12" name="Picture 8" descr="http://bez-shvov.ru/wp-content/uploads/2015/04/80503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928934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отдельных категорий граждан на территории </a:t>
            </a:r>
            <a:r>
              <a:rPr lang="ru-RU" b="1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Тосненского</a:t>
            </a:r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района Ленинградской области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49 499,4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7281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бесплатного изготовления и ремонта зубных протезов ветеранам труда, 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труженикам тыла, жертвам политических репрессий </a:t>
            </a:r>
            <a:r>
              <a:rPr lang="ru-RU" sz="28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999,6 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85762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социального обслуживания граждан, в том числе по апробации методик и технологий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25 477,1 </a:t>
            </a:r>
            <a:r>
              <a:rPr lang="ru-RU" sz="2400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cap="all" dirty="0" smtClean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1052736"/>
            <a:ext cx="1351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29684" cy="1500198"/>
          </a:xfrm>
        </p:spPr>
        <p:txBody>
          <a:bodyPr>
            <a:normAutofit fontScale="90000"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финансами муниципального образования Тосненский район Ленинградской области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183 406,4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устойчивости бюджетов муниципальных образований городских (сельских) поселений Тосненского района Ленинградской области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159 975,2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1071546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99,8%</a:t>
            </a:r>
            <a:endParaRPr lang="ru-RU" sz="28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142852"/>
            <a:ext cx="83529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538 082,8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       Поддержка муниципальных образований Ленинградской области по развитию общественной инфраструктуры муниципального значения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2071678"/>
            <a:ext cx="44291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16 766,0 </a:t>
            </a:r>
            <a:r>
              <a:rPr lang="ru-RU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cap="all" spc="0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14324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       Социальные выплаты по содержанию детей-сирот и детей, оставшихся без попечения родителей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4000504"/>
            <a:ext cx="35346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rgbClr val="008A3E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51 314,7 </a:t>
            </a:r>
            <a:r>
              <a:rPr lang="ru-RU" b="1" cap="all" spc="0" dirty="0" smtClean="0">
                <a:ln w="9000" cmpd="sng">
                  <a:solidFill>
                    <a:srgbClr val="008A3E"/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cap="all" spc="0" dirty="0">
              <a:ln w="9000" cmpd="sng">
                <a:solidFill>
                  <a:srgbClr val="008A3E"/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48577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      Обеспечение равной доступности услуг общественного транспорта на территории Ленинградской области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286380" y="5643578"/>
            <a:ext cx="35346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rgbClr val="008A3E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8 694,7 </a:t>
            </a:r>
            <a:r>
              <a:rPr lang="ru-RU" b="1" cap="all" spc="0" dirty="0" smtClean="0">
                <a:ln w="9000" cmpd="sng">
                  <a:solidFill>
                    <a:srgbClr val="008A3E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cap="all" spc="0" dirty="0">
              <a:ln w="9000" cmpd="sng">
                <a:solidFill>
                  <a:srgbClr val="008A3E"/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  <p:bldP spid="26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Адресная инвестиционная программа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213 564,6 </a:t>
            </a:r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836712"/>
            <a:ext cx="81439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Реконструкция спортивных площадок: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143248"/>
            <a:ext cx="86044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№4 г. Тосно»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12 591,4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35729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МкОУ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«Саблинская основная общеобразовательная школа»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378,5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254013" y="335756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100 %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54013" y="1500174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100 %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189893" y="2500306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98 ,8%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2214554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МКОУ «Новолисинская школа-интернат среднего (полного) общего образования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38 655,4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400050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Реконструкция здания, расположенного по адресу: Ленинградская область, Тосненский район, г. Никольское, ул. Школьная, д. 11а, (МБОУ "Гимназия №1 г. Никольское"), в т. ч. проектно-изыскательские работы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815,4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54013" y="4857760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100 %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5429264"/>
            <a:ext cx="86044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пристройка спортивного зала к МКОУ «Федоровская СОШ»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13 862,6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15704" y="5786454"/>
            <a:ext cx="1028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30,5%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Адресная инвестиционная программа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28596" y="1285860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Строительство ДОУ «Детский сад на 180 мест» по адресу: Ленинградская область, г. Тосно мкр.3, поз. 8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73 141,6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8254013" y="121442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90,4%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3429000"/>
            <a:ext cx="8715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Строительство ДОУ по адресу: Ленинградская область, Тосненский район г. Никольское, ул. школьная, д. 3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79,6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50057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Приобретение  в муниципальную собственность имущества ОАО "РЖД", расположенного по адресу: Ленинградская область, г. Тосно, ул. Чехова, д.1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11 598,1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215338" y="514351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254013" y="2714620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97,2%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318133" y="371475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2214554"/>
            <a:ext cx="8603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Строительство ДОУ на 200 мест по адресу: Ленинградская область, Тосненский район пос. Тельмана,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. 2/15, в т.ч. проектно-изыскательские работы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6 813,0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1" grpId="0"/>
      <p:bldP spid="23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Адресная инвестиционная программа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571744"/>
            <a:ext cx="86044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Строительство газопровода межпоселкового дер. Нурма - пос. Шапки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18 768,2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3929066"/>
            <a:ext cx="86044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предоставления жилых помещений детям-сиротам и детям, оставшимся без попечения родителей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20 737,3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8115704" y="3071810"/>
            <a:ext cx="1028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92,4%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254013" y="4143380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83,4%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472" y="1214422"/>
            <a:ext cx="857252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Реконструкция здания начальной школы под МКОУ ДОД «Никольская детская школа искусств» и Никольскую городскую библиотеку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16 115,6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54013" y="1857364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65,1%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357826"/>
            <a:ext cx="86044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Строительство здания морга со зданием ритуальных помещений по адресу г. Тосно, шоссе Барыбина, д. 29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8,0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18133" y="5786454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3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899592" y="1556792"/>
          <a:ext cx="73448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16632"/>
            <a:ext cx="84249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 муниципального образования Тосненский район ленинградской за 2018 год составили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2 986 085,7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940152" y="1916832"/>
            <a:ext cx="1224136" cy="288032"/>
            <a:chOff x="6804248" y="2132856"/>
            <a:chExt cx="1224136" cy="28803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6804248" y="2132856"/>
              <a:ext cx="72008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876256" y="2132856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1115616" y="3861048"/>
            <a:ext cx="504056" cy="1008112"/>
            <a:chOff x="827584" y="3645024"/>
            <a:chExt cx="504056" cy="100811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827584" y="3645024"/>
              <a:ext cx="504056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7584" y="3717032"/>
              <a:ext cx="0" cy="93610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0" y="4797152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1700808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2428868"/>
            <a:ext cx="9163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lang="ru-RU" sz="5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786454"/>
            <a:ext cx="9144000" cy="432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82"/>
            <a:ext cx="9144000" cy="21431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426000"/>
            <a:ext cx="9144000" cy="432000"/>
          </a:xfrm>
          <a:prstGeom prst="rect">
            <a:avLst/>
          </a:prstGeom>
          <a:solidFill>
            <a:srgbClr val="09BF0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39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Муниципального </a:t>
            </a:r>
            <a:r>
              <a:rPr lang="ru-RU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Тосненский</a:t>
            </a:r>
            <a:r>
              <a:rPr lang="ru-RU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 Ленинградской Области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786446" y="1714488"/>
            <a:ext cx="2232248" cy="4248472"/>
            <a:chOff x="683568" y="2500250"/>
            <a:chExt cx="2232248" cy="374558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83568" y="2500250"/>
              <a:ext cx="2232248" cy="126969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3568" y="3769940"/>
              <a:ext cx="2232248" cy="40813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83568" y="4150847"/>
              <a:ext cx="2232248" cy="2094989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883352" y="980728"/>
            <a:ext cx="1260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79512" y="5877272"/>
            <a:ext cx="8784976" cy="648072"/>
            <a:chOff x="539552" y="5805264"/>
            <a:chExt cx="7992888" cy="648072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539552" y="5805264"/>
              <a:ext cx="7992888" cy="648072"/>
              <a:chOff x="539552" y="5445224"/>
              <a:chExt cx="7992888" cy="648072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39552" y="5445224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39552" y="5445224"/>
                <a:ext cx="7992888" cy="2880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8532440" y="5733256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499992" y="5805264"/>
              <a:ext cx="0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928662" y="1571612"/>
            <a:ext cx="2232248" cy="4248472"/>
            <a:chOff x="683568" y="2352303"/>
            <a:chExt cx="2232248" cy="424847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683568" y="2352303"/>
              <a:ext cx="2232248" cy="1224136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3568" y="3576439"/>
              <a:ext cx="2232248" cy="57606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83568" y="4152503"/>
              <a:ext cx="2232248" cy="2448272"/>
            </a:xfrm>
            <a:prstGeom prst="rect">
              <a:avLst/>
            </a:prstGeom>
            <a:solidFill>
              <a:srgbClr val="008A3E"/>
            </a:solidFill>
            <a:ln>
              <a:solidFill>
                <a:srgbClr val="008A3E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179512" y="6309320"/>
            <a:ext cx="144016" cy="1440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516216" y="6309320"/>
            <a:ext cx="144016" cy="144016"/>
          </a:xfrm>
          <a:prstGeom prst="rect">
            <a:avLst/>
          </a:prstGeom>
          <a:solidFill>
            <a:srgbClr val="008A3E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203848" y="6309320"/>
            <a:ext cx="144016" cy="14401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23528" y="6237312"/>
            <a:ext cx="282269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275856" y="6237312"/>
            <a:ext cx="32138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60232" y="6211669"/>
            <a:ext cx="22713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поступления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71538" y="1000108"/>
            <a:ext cx="1890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2 709 313,8</a:t>
            </a:r>
            <a:endParaRPr lang="ru-RU" sz="2800" b="1" cap="all" dirty="0">
              <a:ln w="90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929322" y="1142984"/>
            <a:ext cx="1890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2 986 085,7</a:t>
            </a:r>
            <a:endParaRPr lang="ru-RU" sz="2800" b="1" cap="all" spc="0" dirty="0">
              <a:ln w="90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071538" y="4286256"/>
            <a:ext cx="1890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1 754 405,4</a:t>
            </a:r>
            <a:endParaRPr lang="ru-RU" sz="2800" b="1" cap="all" dirty="0">
              <a:ln w="90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000760" y="4357694"/>
            <a:ext cx="1890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1 851 594,8</a:t>
            </a:r>
            <a:endParaRPr lang="ru-RU" sz="2800" b="1" cap="all" spc="0" dirty="0">
              <a:ln w="90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357290" y="2857496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143 435,3</a:t>
            </a:r>
            <a:endParaRPr lang="ru-RU" sz="2400" b="1" cap="all" dirty="0">
              <a:ln w="90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215074" y="3143248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163 693,1</a:t>
            </a:r>
            <a:endParaRPr lang="ru-RU" sz="2400" b="1" cap="all" spc="0" dirty="0">
              <a:ln w="90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285852" y="1928802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811 473,1</a:t>
            </a:r>
            <a:endParaRPr lang="ru-RU" sz="2400" b="1" cap="all" dirty="0">
              <a:ln w="9000" cmpd="sng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15074" y="2143116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970 </a:t>
            </a:r>
            <a:r>
              <a:rPr lang="ru-RU" sz="24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797,8</a:t>
            </a:r>
            <a:endParaRPr lang="ru-RU" sz="2400" b="1" cap="all" spc="0" dirty="0">
              <a:ln w="9000" cmpd="sng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85852" y="5214950"/>
            <a:ext cx="14830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143636" y="5357826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1663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2018 году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544" y="4581128"/>
            <a:ext cx="2089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85,6%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44008" y="980728"/>
            <a:ext cx="18774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14,4%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71600" y="6211669"/>
            <a:ext cx="34064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Налоговые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572000" y="6211669"/>
            <a:ext cx="40732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1785926"/>
          <a:ext cx="91440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/>
      <p:bldP spid="33" grpId="0" build="allAtOnce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тосненский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ленинградской области по налоговым доходам в 2018 году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786050" y="1700808"/>
          <a:ext cx="635795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204864"/>
            <a:ext cx="248376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Налоги на прибыль, доходы</a:t>
            </a:r>
            <a:endParaRPr lang="ru-RU" sz="1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857628"/>
            <a:ext cx="284380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Налоги на </a:t>
            </a:r>
            <a:endParaRPr lang="ru-RU" sz="17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Совокупный доход</a:t>
            </a:r>
            <a:endParaRPr lang="ru-RU" sz="1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429264"/>
            <a:ext cx="248376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  <a:endParaRPr lang="ru-RU" sz="1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5143512"/>
            <a:ext cx="1261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13 358,0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5786454"/>
            <a:ext cx="1261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15 098,9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3571876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165 626,2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4500570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207 499,8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04248" y="1700808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695 462,5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15272" y="3214686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effectLst/>
                <a:latin typeface="Times New Roman" pitchFamily="18" charset="0"/>
                <a:cs typeface="Times New Roman" pitchFamily="18" charset="0"/>
              </a:rPr>
              <a:t>748 198,9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6286520"/>
            <a:ext cx="144016" cy="14401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A3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6309320"/>
            <a:ext cx="144016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868144" y="6309320"/>
            <a:ext cx="1656184" cy="3539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1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6309320"/>
            <a:ext cx="1928794" cy="3539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исполнено</a:t>
            </a:r>
            <a:endParaRPr lang="ru-RU" sz="1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A3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93075" y="4121742"/>
            <a:ext cx="10182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125,3%</a:t>
            </a:r>
            <a:endParaRPr lang="ru-RU" sz="2000" b="1" cap="all" dirty="0">
              <a:ln w="9000" cmpd="sng">
                <a:solidFill>
                  <a:sysClr val="windowText" lastClr="000000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10040" y="5550502"/>
            <a:ext cx="100405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113</a:t>
            </a:r>
            <a:r>
              <a:rPr lang="ru-RU" sz="2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,0%</a:t>
            </a:r>
            <a:endParaRPr lang="ru-RU" sz="2000" b="1" cap="all" dirty="0">
              <a:ln w="9000" cmpd="sng">
                <a:solidFill>
                  <a:sysClr val="windowText" lastClr="000000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58198" y="1545568"/>
            <a:ext cx="10182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107,6%</a:t>
            </a:r>
            <a:endParaRPr lang="ru-RU" sz="2000" b="1" cap="all" dirty="0">
              <a:ln w="9000" cmpd="sng">
                <a:solidFill>
                  <a:sysClr val="windowText" lastClr="000000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84368" y="112474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тосненский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 ленинградской области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неналоговым доходам в 2018 году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0" y="2708920"/>
          <a:ext cx="9144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6" name="AutoShape 2" descr="http://naklejkolandia.pl/allegro/safari300/naklejkolandia_dzikie_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://naklejkolandia.pl/allegro/safari300/naklejkolandia_dzikie_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://naklejkolandia.pl/allegro/safari300/naklejkolandia_dzikie_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://naklejkolandia.pl/allegro/safari300/naklejkolandia_dzikie_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://naklejkolandia.pl/allegro/safari300/naklejkolandia_dzikie_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2015512"/>
            <a:ext cx="2934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Доходы от использования </a:t>
            </a:r>
          </a:p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имущества, находящегося </a:t>
            </a:r>
          </a:p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муниципальной собственности</a:t>
            </a:r>
            <a:endParaRPr lang="ru-RU" sz="1200" cap="all" dirty="0">
              <a:ln w="9000" cmpd="sng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30274" y="4035192"/>
            <a:ext cx="16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Платежи при пользовании природными ресурсами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283415" y="3071810"/>
            <a:ext cx="1860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914466" y="3829657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Штрафы, санкции, возмещение ущерба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14997" y="1523271"/>
            <a:ext cx="216024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Доходы от оказания платных услуг и компенсации затрат государства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297740" y="2796423"/>
            <a:ext cx="216024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</a:t>
            </a:r>
          </a:p>
        </p:txBody>
      </p:sp>
      <p:grpSp>
        <p:nvGrpSpPr>
          <p:cNvPr id="81" name="Группа 80"/>
          <p:cNvGrpSpPr/>
          <p:nvPr/>
        </p:nvGrpSpPr>
        <p:grpSpPr>
          <a:xfrm>
            <a:off x="0" y="2996952"/>
            <a:ext cx="1187624" cy="553409"/>
            <a:chOff x="0" y="2780928"/>
            <a:chExt cx="1187624" cy="553409"/>
          </a:xfrm>
        </p:grpSpPr>
        <p:pic>
          <p:nvPicPr>
            <p:cNvPr id="46" name="Рисунок 45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107504" y="2780928"/>
              <a:ext cx="1080120" cy="553409"/>
            </a:xfrm>
            <a:prstGeom prst="rect">
              <a:avLst/>
            </a:prstGeom>
          </p:spPr>
        </p:pic>
        <p:sp>
          <p:nvSpPr>
            <p:cNvPr id="47" name="Прямоугольник 46"/>
            <p:cNvSpPr/>
            <p:nvPr/>
          </p:nvSpPr>
          <p:spPr>
            <a:xfrm>
              <a:off x="0" y="2852936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38 042,6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1115616" y="3284984"/>
            <a:ext cx="1187624" cy="553409"/>
            <a:chOff x="1259632" y="2852936"/>
            <a:chExt cx="1187624" cy="553409"/>
          </a:xfrm>
        </p:grpSpPr>
        <p:pic>
          <p:nvPicPr>
            <p:cNvPr id="45" name="Рисунок 44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1331640" y="2852936"/>
              <a:ext cx="1080120" cy="553409"/>
            </a:xfrm>
            <a:prstGeom prst="rect">
              <a:avLst/>
            </a:prstGeom>
          </p:spPr>
        </p:pic>
        <p:sp>
          <p:nvSpPr>
            <p:cNvPr id="48" name="Прямоугольник 47"/>
            <p:cNvSpPr/>
            <p:nvPr/>
          </p:nvSpPr>
          <p:spPr>
            <a:xfrm>
              <a:off x="1259632" y="292494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38 872,4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475656" y="5445224"/>
            <a:ext cx="1187624" cy="432049"/>
            <a:chOff x="1475656" y="5301208"/>
            <a:chExt cx="1187624" cy="432049"/>
          </a:xfrm>
        </p:grpSpPr>
        <p:pic>
          <p:nvPicPr>
            <p:cNvPr id="49" name="Рисунок 48" descr="Рисунок1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1619672" y="5301209"/>
              <a:ext cx="936104" cy="432048"/>
            </a:xfrm>
            <a:prstGeom prst="rect">
              <a:avLst/>
            </a:prstGeom>
          </p:spPr>
        </p:pic>
        <p:sp>
          <p:nvSpPr>
            <p:cNvPr id="51" name="Прямоугольник 50"/>
            <p:cNvSpPr/>
            <p:nvPr/>
          </p:nvSpPr>
          <p:spPr>
            <a:xfrm>
              <a:off x="1475656" y="5301208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4 689,4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267744" y="5085184"/>
            <a:ext cx="1187624" cy="481401"/>
            <a:chOff x="2267744" y="4797152"/>
            <a:chExt cx="1187624" cy="481401"/>
          </a:xfrm>
        </p:grpSpPr>
        <p:pic>
          <p:nvPicPr>
            <p:cNvPr id="50" name="Рисунок 49" descr="Рисунок1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2411760" y="4797152"/>
              <a:ext cx="936104" cy="481401"/>
            </a:xfrm>
            <a:prstGeom prst="rect">
              <a:avLst/>
            </a:prstGeom>
          </p:spPr>
        </p:pic>
        <p:sp>
          <p:nvSpPr>
            <p:cNvPr id="52" name="Прямоугольник 51"/>
            <p:cNvSpPr/>
            <p:nvPr/>
          </p:nvSpPr>
          <p:spPr>
            <a:xfrm>
              <a:off x="2267744" y="4797152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5 256,6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699792" y="2564904"/>
            <a:ext cx="1187624" cy="432049"/>
            <a:chOff x="1475656" y="5301208"/>
            <a:chExt cx="1187624" cy="432049"/>
          </a:xfrm>
        </p:grpSpPr>
        <p:pic>
          <p:nvPicPr>
            <p:cNvPr id="56" name="Рисунок 55" descr="Рисунок1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1619672" y="5301209"/>
              <a:ext cx="936104" cy="432048"/>
            </a:xfrm>
            <a:prstGeom prst="rect">
              <a:avLst/>
            </a:prstGeom>
          </p:spPr>
        </p:pic>
        <p:sp>
          <p:nvSpPr>
            <p:cNvPr id="57" name="Прямоугольник 56"/>
            <p:cNvSpPr/>
            <p:nvPr/>
          </p:nvSpPr>
          <p:spPr>
            <a:xfrm>
              <a:off x="1475656" y="5301208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71 364,9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3635896" y="2348880"/>
            <a:ext cx="1187624" cy="432049"/>
            <a:chOff x="1475656" y="5301208"/>
            <a:chExt cx="1187624" cy="432049"/>
          </a:xfrm>
        </p:grpSpPr>
        <p:pic>
          <p:nvPicPr>
            <p:cNvPr id="59" name="Рисунок 58" descr="Рисунок1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1619672" y="5301209"/>
              <a:ext cx="936104" cy="432048"/>
            </a:xfrm>
            <a:prstGeom prst="rect">
              <a:avLst/>
            </a:prstGeom>
          </p:spPr>
        </p:pic>
        <p:sp>
          <p:nvSpPr>
            <p:cNvPr id="60" name="Прямоугольник 59"/>
            <p:cNvSpPr/>
            <p:nvPr/>
          </p:nvSpPr>
          <p:spPr>
            <a:xfrm>
              <a:off x="1475656" y="5301208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83 242,5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211960" y="4725144"/>
            <a:ext cx="1187624" cy="553409"/>
            <a:chOff x="4211960" y="3573016"/>
            <a:chExt cx="1187624" cy="553409"/>
          </a:xfrm>
        </p:grpSpPr>
        <p:pic>
          <p:nvPicPr>
            <p:cNvPr id="61" name="Рисунок 60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4283968" y="3573016"/>
              <a:ext cx="1080120" cy="553409"/>
            </a:xfrm>
            <a:prstGeom prst="rect">
              <a:avLst/>
            </a:prstGeom>
          </p:spPr>
        </p:pic>
        <p:sp>
          <p:nvSpPr>
            <p:cNvPr id="62" name="Прямоугольник 61"/>
            <p:cNvSpPr/>
            <p:nvPr/>
          </p:nvSpPr>
          <p:spPr>
            <a:xfrm>
              <a:off x="4211960" y="364502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8 439,3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076056" y="4221088"/>
            <a:ext cx="1187624" cy="553409"/>
            <a:chOff x="4211960" y="3573016"/>
            <a:chExt cx="1187624" cy="553409"/>
          </a:xfrm>
        </p:grpSpPr>
        <p:pic>
          <p:nvPicPr>
            <p:cNvPr id="65" name="Рисунок 64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4283968" y="3573016"/>
              <a:ext cx="1080120" cy="553409"/>
            </a:xfrm>
            <a:prstGeom prst="rect">
              <a:avLst/>
            </a:prstGeom>
          </p:spPr>
        </p:pic>
        <p:sp>
          <p:nvSpPr>
            <p:cNvPr id="66" name="Прямоугольник 65"/>
            <p:cNvSpPr/>
            <p:nvPr/>
          </p:nvSpPr>
          <p:spPr>
            <a:xfrm>
              <a:off x="4211960" y="364502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21 140,0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652120" y="5157192"/>
            <a:ext cx="1187624" cy="553409"/>
            <a:chOff x="4211960" y="3573016"/>
            <a:chExt cx="1187624" cy="553409"/>
          </a:xfrm>
        </p:grpSpPr>
        <p:pic>
          <p:nvPicPr>
            <p:cNvPr id="68" name="Рисунок 67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4283968" y="3573016"/>
              <a:ext cx="1080120" cy="553409"/>
            </a:xfrm>
            <a:prstGeom prst="rect">
              <a:avLst/>
            </a:prstGeom>
          </p:spPr>
        </p:pic>
        <p:sp>
          <p:nvSpPr>
            <p:cNvPr id="69" name="Прямоугольник 68"/>
            <p:cNvSpPr/>
            <p:nvPr/>
          </p:nvSpPr>
          <p:spPr>
            <a:xfrm>
              <a:off x="4211960" y="364502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12 377,4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6588224" y="4725144"/>
            <a:ext cx="1187624" cy="553409"/>
            <a:chOff x="4211960" y="3573016"/>
            <a:chExt cx="1187624" cy="553409"/>
          </a:xfrm>
        </p:grpSpPr>
        <p:pic>
          <p:nvPicPr>
            <p:cNvPr id="71" name="Рисунок 70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4283968" y="3573016"/>
              <a:ext cx="1080120" cy="553409"/>
            </a:xfrm>
            <a:prstGeom prst="rect">
              <a:avLst/>
            </a:prstGeom>
          </p:spPr>
        </p:pic>
        <p:sp>
          <p:nvSpPr>
            <p:cNvPr id="72" name="Прямоугольник 71"/>
            <p:cNvSpPr/>
            <p:nvPr/>
          </p:nvSpPr>
          <p:spPr>
            <a:xfrm>
              <a:off x="4211960" y="364502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13 506,2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072330" y="5357826"/>
            <a:ext cx="1187624" cy="553409"/>
            <a:chOff x="4211960" y="3573016"/>
            <a:chExt cx="1187624" cy="553409"/>
          </a:xfrm>
        </p:grpSpPr>
        <p:pic>
          <p:nvPicPr>
            <p:cNvPr id="74" name="Рисунок 73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4283968" y="3573016"/>
              <a:ext cx="1080120" cy="553409"/>
            </a:xfrm>
            <a:prstGeom prst="rect">
              <a:avLst/>
            </a:prstGeom>
          </p:spPr>
        </p:pic>
        <p:sp>
          <p:nvSpPr>
            <p:cNvPr id="75" name="Прямоугольник 74"/>
            <p:cNvSpPr/>
            <p:nvPr/>
          </p:nvSpPr>
          <p:spPr>
            <a:xfrm>
              <a:off x="4211960" y="364502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2 809,2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7956376" y="5072074"/>
            <a:ext cx="1187624" cy="553409"/>
            <a:chOff x="4211960" y="3559906"/>
            <a:chExt cx="1187624" cy="553409"/>
          </a:xfrm>
        </p:grpSpPr>
        <p:pic>
          <p:nvPicPr>
            <p:cNvPr id="77" name="Рисунок 76" descr="Рисун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7484"/>
            <a:stretch>
              <a:fillRect/>
            </a:stretch>
          </p:blipFill>
          <p:spPr>
            <a:xfrm>
              <a:off x="4319464" y="3559906"/>
              <a:ext cx="1080120" cy="553409"/>
            </a:xfrm>
            <a:prstGeom prst="rect">
              <a:avLst/>
            </a:prstGeom>
          </p:spPr>
        </p:pic>
        <p:sp>
          <p:nvSpPr>
            <p:cNvPr id="78" name="Прямоугольник 77"/>
            <p:cNvSpPr/>
            <p:nvPr/>
          </p:nvSpPr>
          <p:spPr>
            <a:xfrm>
              <a:off x="4211960" y="3645024"/>
              <a:ext cx="118762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b="1" cap="all" spc="0" dirty="0" smtClean="0">
                  <a:ln w="9000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Times New Roman" pitchFamily="18" charset="0"/>
                  <a:cs typeface="Times New Roman" pitchFamily="18" charset="0"/>
                </a:rPr>
                <a:t>1 675,5</a:t>
              </a:r>
              <a:endParaRPr lang="ru-RU" b="1" cap="all" spc="0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7802928" y="1484784"/>
            <a:ext cx="134107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cap="all" spc="0" dirty="0">
              <a:ln w="9000" cmpd="sng">
                <a:solidFill>
                  <a:sysClr val="windowText" lastClr="000000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at_of_arms_of_tosno_(leningrad_oblast)_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60040" cy="4793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тосненский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 район ленинградской области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A3F1A"/>
                </a:solidFill>
                <a:latin typeface="Times New Roman" pitchFamily="18" charset="0"/>
                <a:cs typeface="Times New Roman" pitchFamily="18" charset="0"/>
              </a:rPr>
              <a:t>по безвозмездным поступлениям в 2018 году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A3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124744"/>
          <a:ext cx="9144000" cy="523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7643834" y="1500174"/>
            <a:ext cx="134518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929058" y="1785926"/>
            <a:ext cx="5214942" cy="2338819"/>
            <a:chOff x="3929058" y="4511970"/>
            <a:chExt cx="5214942" cy="128177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3929058" y="4511970"/>
              <a:ext cx="5214942" cy="1246571"/>
              <a:chOff x="3929058" y="4511970"/>
              <a:chExt cx="5214942" cy="1246571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3929058" y="4583408"/>
                <a:ext cx="288032" cy="144016"/>
              </a:xfrm>
              <a:prstGeom prst="rect">
                <a:avLst/>
              </a:prstGeom>
              <a:solidFill>
                <a:srgbClr val="FA3F1A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6" name="Группа 25"/>
              <p:cNvGrpSpPr/>
              <p:nvPr/>
            </p:nvGrpSpPr>
            <p:grpSpPr>
              <a:xfrm>
                <a:off x="3929058" y="4511970"/>
                <a:ext cx="5214942" cy="1246571"/>
                <a:chOff x="3929058" y="4511970"/>
                <a:chExt cx="5214942" cy="1246571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3929058" y="5263671"/>
                  <a:ext cx="288032" cy="144016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929058" y="4942632"/>
                  <a:ext cx="288032" cy="14401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3929058" y="5608201"/>
                  <a:ext cx="285752" cy="15034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4499992" y="4511970"/>
                  <a:ext cx="4644008" cy="58477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1600" cap="all" dirty="0" smtClean="0">
                      <a:ln w="9000" cmpd="sng">
                        <a:solidFill>
                          <a:schemeClr val="tx1"/>
                        </a:solidFill>
                        <a:prstDash val="solid"/>
                      </a:ln>
                      <a:latin typeface="Times New Roman" pitchFamily="18" charset="0"/>
                      <a:cs typeface="Times New Roman" pitchFamily="18" charset="0"/>
                    </a:rPr>
                    <a:t>Субвенции бюджетам </a:t>
                  </a:r>
                  <a:r>
                    <a:rPr lang="ru-RU" sz="1600" cap="all" spc="0" dirty="0" smtClean="0">
                      <a:ln w="9000" cmpd="sng">
                        <a:solidFill>
                          <a:schemeClr val="tx1"/>
                        </a:solidFill>
                        <a:prstDash val="solid"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субъектов РФ и МО</a:t>
                  </a:r>
                  <a:endParaRPr lang="ru-RU" sz="1600" cap="all" spc="0" dirty="0">
                    <a:ln w="9000" cmpd="sng">
                      <a:solidFill>
                        <a:schemeClr val="tx1"/>
                      </a:solidFill>
                      <a:prstDash val="solid"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4427984" y="4912877"/>
                  <a:ext cx="4716016" cy="58477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1600" cap="all" dirty="0" smtClean="0">
                      <a:ln w="9000" cmpd="sng">
                        <a:solidFill>
                          <a:schemeClr val="tx1"/>
                        </a:solidFill>
                        <a:prstDash val="solid"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Субсидии бюджетам субъектов РФ и мо (межбюджетные субсидии)</a:t>
                  </a:r>
                  <a:endParaRPr lang="ru-RU" sz="1600" cap="all" spc="0" dirty="0" smtClean="0">
                    <a:ln w="9000" cmpd="sng">
                      <a:solidFill>
                        <a:schemeClr val="tx1"/>
                      </a:solidFill>
                      <a:prstDash val="solid"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4572000" y="5263671"/>
                  <a:ext cx="4283968" cy="3204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1600" cap="all" dirty="0" smtClean="0">
                      <a:ln w="9000" cmpd="sng">
                        <a:solidFill>
                          <a:schemeClr val="tx1"/>
                        </a:solidFill>
                        <a:prstDash val="solid"/>
                      </a:ln>
                      <a:latin typeface="Times New Roman" pitchFamily="18" charset="0"/>
                      <a:cs typeface="Times New Roman" pitchFamily="18" charset="0"/>
                    </a:rPr>
                    <a:t>Дотации бюджетам субъектов РФ и мо</a:t>
                  </a:r>
                </a:p>
              </p:txBody>
            </p:sp>
          </p:grpSp>
        </p:grpSp>
        <p:sp>
          <p:nvSpPr>
            <p:cNvPr id="29" name="Прямоугольник 28"/>
            <p:cNvSpPr/>
            <p:nvPr/>
          </p:nvSpPr>
          <p:spPr>
            <a:xfrm>
              <a:off x="4283968" y="5608202"/>
              <a:ext cx="4860032" cy="185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600" cap="all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latin typeface="Times New Roman" pitchFamily="18" charset="0"/>
                  <a:cs typeface="Times New Roman" pitchFamily="18" charset="0"/>
                </a:rPr>
                <a:t>Иные межбюджетные трансферты</a:t>
              </a:r>
            </a:p>
          </p:txBody>
        </p: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Тосненский район ленинградской за 2018 год составили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2 812 509,3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7715304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00364" y="5286388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92,0%</a:t>
            </a:r>
            <a:endParaRPr lang="ru-RU" sz="20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11414</TotalTime>
  <Words>1808</Words>
  <Application>Microsoft Office PowerPoint</Application>
  <PresentationFormat>Экран (4:3)</PresentationFormat>
  <Paragraphs>347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расходы бюджета муниципального образования Тосненский район ленинградской за 2018 год составили 2 812 509,3 тыс. рублей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Управление муниципальными финансами муниципального образования Тосненский район Ленинградской области 183 406,4 тыс. рублей 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GamezkayaAA</dc:creator>
  <cp:lastModifiedBy>Irina_V_I</cp:lastModifiedBy>
  <cp:revision>1014</cp:revision>
  <dcterms:created xsi:type="dcterms:W3CDTF">2015-04-21T11:34:14Z</dcterms:created>
  <dcterms:modified xsi:type="dcterms:W3CDTF">2019-06-18T12:45:27Z</dcterms:modified>
</cp:coreProperties>
</file>