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95" r:id="rId6"/>
    <p:sldId id="259" r:id="rId7"/>
    <p:sldId id="296" r:id="rId8"/>
    <p:sldId id="286" r:id="rId9"/>
    <p:sldId id="299" r:id="rId10"/>
    <p:sldId id="297" r:id="rId11"/>
    <p:sldId id="264" r:id="rId12"/>
    <p:sldId id="265" r:id="rId13"/>
    <p:sldId id="298" r:id="rId14"/>
    <p:sldId id="287" r:id="rId15"/>
    <p:sldId id="290" r:id="rId16"/>
    <p:sldId id="279" r:id="rId17"/>
    <p:sldId id="280" r:id="rId18"/>
    <p:sldId id="288" r:id="rId19"/>
    <p:sldId id="281" r:id="rId20"/>
    <p:sldId id="283" r:id="rId21"/>
    <p:sldId id="293" r:id="rId22"/>
    <p:sldId id="284" r:id="rId23"/>
    <p:sldId id="285" r:id="rId24"/>
    <p:sldId id="294" r:id="rId25"/>
    <p:sldId id="289" r:id="rId26"/>
    <p:sldId id="291" r:id="rId27"/>
    <p:sldId id="300" r:id="rId28"/>
    <p:sldId id="292" r:id="rId29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A3F1A"/>
    <a:srgbClr val="008A3E"/>
    <a:srgbClr val="FF99FF"/>
    <a:srgbClr val="B3A2C7"/>
    <a:srgbClr val="FF66FF"/>
    <a:srgbClr val="C085D7"/>
    <a:srgbClr val="4FB808"/>
    <a:srgbClr val="CC0000"/>
    <a:srgbClr val="B89F0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9754" autoAdjust="0"/>
  </p:normalViewPr>
  <p:slideViewPr>
    <p:cSldViewPr>
      <p:cViewPr>
        <p:scale>
          <a:sx n="100" d="100"/>
          <a:sy n="100" d="100"/>
        </p:scale>
        <p:origin x="-28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8040435594302195E-2"/>
          <c:y val="2.8116843700136382E-2"/>
          <c:w val="0.96195956440569785"/>
          <c:h val="0.943766312599727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3"/>
          <c:dPt>
            <c:idx val="0"/>
            <c:explosion val="14"/>
            <c:spPr>
              <a:solidFill>
                <a:srgbClr val="FFFF00"/>
              </a:solidFill>
            </c:spPr>
          </c:dPt>
          <c:dPt>
            <c:idx val="1"/>
            <c:explosion val="11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1007592.9</c:v>
                </c:pt>
                <c:pt idx="1">
                  <c:v>1803408.2</c:v>
                </c:pt>
              </c:numCache>
            </c:numRef>
          </c:val>
        </c:ser>
      </c:pie3DChart>
      <c:spPr>
        <a:effectLst>
          <a:outerShdw blurRad="50800" dist="50800" dir="5400000" algn="ctr" rotWithShape="0">
            <a:srgbClr val="000000"/>
          </a:outerShdw>
        </a:effectLst>
      </c:spPr>
    </c:plotArea>
    <c:plotVisOnly val="1"/>
  </c:chart>
  <c:spPr>
    <a:ln>
      <a:solidFill>
        <a:schemeClr val="bg1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4015482744971017"/>
          <c:y val="2.8956152467304642E-2"/>
          <c:w val="0.51112130699197522"/>
          <c:h val="0.94208769506539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Pt>
            <c:idx val="0"/>
            <c:spPr>
              <a:solidFill>
                <a:srgbClr val="4FB808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853780.5</c:v>
                </c:pt>
                <c:pt idx="1">
                  <c:v>153812.4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1204500636286799E-2"/>
          <c:y val="5.772355170493159E-2"/>
          <c:w val="0.95759099872742637"/>
          <c:h val="0.942276448295068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8A3E"/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Лист1!$A$2:$A$5</c:f>
              <c:strCache>
                <c:ptCount val="4"/>
                <c:pt idx="0">
                  <c:v>Прочие налоговые доходы</c:v>
                </c:pt>
                <c:pt idx="1">
                  <c:v>Государственная пошлина</c:v>
                </c:pt>
                <c:pt idx="2">
                  <c:v>Налоги на совокупный доход</c:v>
                </c:pt>
                <c:pt idx="3">
                  <c:v>Налоги на прибыль,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14857.5</c:v>
                </c:pt>
                <c:pt idx="2">
                  <c:v>118760.8</c:v>
                </c:pt>
                <c:pt idx="3">
                  <c:v>657400.9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Лист1!$A$2:$A$5</c:f>
              <c:strCache>
                <c:ptCount val="4"/>
                <c:pt idx="0">
                  <c:v>Прочие налоговые доходы</c:v>
                </c:pt>
                <c:pt idx="1">
                  <c:v>Государственная пошлина</c:v>
                </c:pt>
                <c:pt idx="2">
                  <c:v>Налоги на совокупный доход</c:v>
                </c:pt>
                <c:pt idx="3">
                  <c:v>Налоги на прибыль, доходы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0.30000000000000027</c:v>
                </c:pt>
                <c:pt idx="1">
                  <c:v>12336.6</c:v>
                </c:pt>
                <c:pt idx="2">
                  <c:v>126158.9</c:v>
                </c:pt>
                <c:pt idx="3">
                  <c:v>715284.8</c:v>
                </c:pt>
              </c:numCache>
            </c:numRef>
          </c:val>
        </c:ser>
        <c:axId val="105376384"/>
        <c:axId val="105451904"/>
      </c:barChart>
      <c:catAx>
        <c:axId val="105376384"/>
        <c:scaling>
          <c:orientation val="minMax"/>
        </c:scaling>
        <c:delete val="1"/>
        <c:axPos val="l"/>
        <c:tickLblPos val="none"/>
        <c:crossAx val="105451904"/>
        <c:crosses val="autoZero"/>
        <c:auto val="1"/>
        <c:lblAlgn val="ctr"/>
        <c:lblOffset val="100"/>
      </c:catAx>
      <c:valAx>
        <c:axId val="105451904"/>
        <c:scaling>
          <c:orientation val="minMax"/>
        </c:scaling>
        <c:delete val="1"/>
        <c:axPos val="b"/>
        <c:numFmt formatCode="General" sourceLinked="1"/>
        <c:tickLblPos val="none"/>
        <c:crossAx val="105376384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46209.9</c:v>
                </c:pt>
                <c:pt idx="1">
                  <c:v>4717.4000000000005</c:v>
                </c:pt>
                <c:pt idx="2">
                  <c:v>68617.899999999994</c:v>
                </c:pt>
                <c:pt idx="3">
                  <c:v>19421.099999999944</c:v>
                </c:pt>
                <c:pt idx="4">
                  <c:v>6406.1</c:v>
                </c:pt>
                <c:pt idx="5">
                  <c:v>1270.3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Лист1!$A$2:$A$7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44247.9</c:v>
                </c:pt>
                <c:pt idx="1">
                  <c:v>4765.5</c:v>
                </c:pt>
                <c:pt idx="2">
                  <c:v>69323.199999999997</c:v>
                </c:pt>
                <c:pt idx="3">
                  <c:v>22646.1</c:v>
                </c:pt>
                <c:pt idx="4">
                  <c:v>11518.2</c:v>
                </c:pt>
                <c:pt idx="5">
                  <c:v>1311.5</c:v>
                </c:pt>
              </c:numCache>
            </c:numRef>
          </c:val>
        </c:ser>
        <c:shape val="cylinder"/>
        <c:axId val="106760448"/>
        <c:axId val="106762240"/>
        <c:axId val="0"/>
      </c:bar3DChart>
      <c:catAx>
        <c:axId val="106760448"/>
        <c:scaling>
          <c:orientation val="minMax"/>
        </c:scaling>
        <c:delete val="1"/>
        <c:axPos val="b"/>
        <c:tickLblPos val="none"/>
        <c:crossAx val="106762240"/>
        <c:crosses val="autoZero"/>
        <c:auto val="1"/>
        <c:lblAlgn val="ctr"/>
        <c:lblOffset val="100"/>
      </c:catAx>
      <c:valAx>
        <c:axId val="106762240"/>
        <c:scaling>
          <c:orientation val="minMax"/>
        </c:scaling>
        <c:delete val="1"/>
        <c:axPos val="l"/>
        <c:numFmt formatCode="General" sourceLinked="1"/>
        <c:tickLblPos val="none"/>
        <c:crossAx val="1067604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2.9537916511149524E-4"/>
          <c:y val="6.1251355388746376E-2"/>
          <c:w val="0.6815961901815405"/>
          <c:h val="0.96950532707228443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47"/>
            <c:spPr>
              <a:gradFill flip="none" rotWithShape="1">
                <a:gsLst>
                  <a:gs pos="0">
                    <a:srgbClr val="FA3F1A">
                      <a:tint val="66000"/>
                      <a:satMod val="160000"/>
                    </a:srgbClr>
                  </a:gs>
                  <a:gs pos="50000">
                    <a:srgbClr val="FA3F1A">
                      <a:tint val="44500"/>
                      <a:satMod val="160000"/>
                    </a:srgbClr>
                  </a:gs>
                  <a:gs pos="100000">
                    <a:srgbClr val="FA3F1A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144"/>
            <c:spPr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08B408">
                      <a:tint val="66000"/>
                      <a:satMod val="160000"/>
                    </a:srgbClr>
                  </a:gs>
                  <a:gs pos="50000">
                    <a:srgbClr val="08B408">
                      <a:tint val="44500"/>
                      <a:satMod val="160000"/>
                    </a:srgbClr>
                  </a:gs>
                  <a:gs pos="100000">
                    <a:srgbClr val="08B40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3"/>
            <c:spPr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10000</c:v>
                </c:pt>
                <c:pt idx="1">
                  <c:v>88868.6</c:v>
                </c:pt>
                <c:pt idx="2">
                  <c:v>162910</c:v>
                </c:pt>
                <c:pt idx="3">
                  <c:v>1326110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rgbClr val="FA3F1A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explosion val="35"/>
            <c:spPr>
              <a:solidFill>
                <a:srgbClr val="08B408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0">
                  <c:v>28367</c:v>
                </c:pt>
                <c:pt idx="1">
                  <c:v>65998</c:v>
                </c:pt>
                <c:pt idx="2">
                  <c:v>220576.3</c:v>
                </c:pt>
                <c:pt idx="3">
                  <c:v>1504138.8</c:v>
                </c:pt>
              </c:numCache>
            </c:numRef>
          </c:val>
        </c:ser>
        <c:gapWidth val="100"/>
        <c:shape val="box"/>
        <c:axId val="106998784"/>
        <c:axId val="106997248"/>
        <c:axId val="0"/>
      </c:bar3DChart>
      <c:valAx>
        <c:axId val="106997248"/>
        <c:scaling>
          <c:orientation val="minMax"/>
        </c:scaling>
        <c:delete val="1"/>
        <c:axPos val="b"/>
        <c:numFmt formatCode="0.00" sourceLinked="1"/>
        <c:tickLblPos val="none"/>
        <c:crossAx val="106998784"/>
        <c:crosses val="autoZero"/>
        <c:crossBetween val="between"/>
      </c:valAx>
      <c:catAx>
        <c:axId val="106998784"/>
        <c:scaling>
          <c:orientation val="minMax"/>
        </c:scaling>
        <c:delete val="1"/>
        <c:axPos val="l"/>
        <c:tickLblPos val="none"/>
        <c:crossAx val="106997248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61351706036745"/>
          <c:y val="0"/>
          <c:w val="0.68577066929133867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B3A2C7"/>
              </a:solidFill>
            </c:spPr>
          </c:dPt>
          <c:dPt>
            <c:idx val="3"/>
            <c:spPr>
              <a:solidFill>
                <a:srgbClr val="FFFF99"/>
              </a:solidFill>
              <a:ln>
                <a:solidFill>
                  <a:srgbClr val="FFFF99"/>
                </a:solidFill>
              </a:ln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F57913"/>
              </a:solidFill>
            </c:spPr>
          </c:dPt>
          <c:dPt>
            <c:idx val="6"/>
            <c:explosion val="18"/>
            <c:spPr>
              <a:solidFill>
                <a:srgbClr val="FF99FF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9"/>
            <c:spPr>
              <a:solidFill>
                <a:schemeClr val="tx2">
                  <a:lumMod val="75000"/>
                </a:schemeClr>
              </a:solidFill>
            </c:spPr>
          </c:dPt>
          <c:dPt>
            <c:idx val="10"/>
            <c:spPr>
              <a:solidFill>
                <a:srgbClr val="FF0000"/>
              </a:solidFill>
            </c:spPr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 культура и спорт</c:v>
                </c:pt>
                <c:pt idx="9">
                  <c:v>сми</c:v>
                </c:pt>
                <c:pt idx="10">
                  <c:v>межбюджетные трансферты общегохарактера бюджетам субъектов рф и мо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190736.46299999999</c:v>
                </c:pt>
                <c:pt idx="1">
                  <c:v>956.71699999999998</c:v>
                </c:pt>
                <c:pt idx="2">
                  <c:v>23885.665000000001</c:v>
                </c:pt>
                <c:pt idx="3">
                  <c:v>67608.120000000024</c:v>
                </c:pt>
                <c:pt idx="4">
                  <c:v>1480882.6330000008</c:v>
                </c:pt>
                <c:pt idx="5">
                  <c:v>211698.73300000001</c:v>
                </c:pt>
                <c:pt idx="6">
                  <c:v>571.45899999999949</c:v>
                </c:pt>
                <c:pt idx="7">
                  <c:v>688252.72199999937</c:v>
                </c:pt>
                <c:pt idx="8">
                  <c:v>1818.713</c:v>
                </c:pt>
                <c:pt idx="9">
                  <c:v>3260.25</c:v>
                </c:pt>
                <c:pt idx="10">
                  <c:v>124872.01700000001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spPr>
              <a:solidFill>
                <a:srgbClr val="FF66FF"/>
              </a:solidFill>
            </c:spPr>
          </c:dPt>
          <c:dPt>
            <c:idx val="1"/>
            <c:spPr>
              <a:solidFill>
                <a:srgbClr val="C085D7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0.000</c:formatCode>
                <c:ptCount val="2"/>
                <c:pt idx="0">
                  <c:v>579161.16099999996</c:v>
                </c:pt>
                <c:pt idx="1">
                  <c:v>2215382.3309999947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explosion val="13"/>
            <c:spPr>
              <a:solidFill>
                <a:srgbClr val="FF0000"/>
              </a:solidFill>
            </c:spPr>
          </c:dPt>
          <c:dPt>
            <c:idx val="1"/>
            <c:explosion val="12"/>
            <c:spPr>
              <a:solidFill>
                <a:srgbClr val="008A3E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49713.9</c:v>
                </c:pt>
                <c:pt idx="1">
                  <c:v>83815.100000000006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0.19706</cdr:x>
      <cdr:y>0.34783</cdr:y>
    </cdr:from>
    <cdr:to>
      <cdr:x>0.45661</cdr:x>
      <cdr:y>0.53366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47397" y="1728211"/>
          <a:ext cx="1906292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64,2%</a:t>
          </a:r>
          <a:endParaRPr lang="ru-RU" sz="54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0.58824</cdr:x>
      <cdr:y>0.2029</cdr:y>
    </cdr:from>
    <cdr:to>
      <cdr:x>0.84778</cdr:x>
      <cdr:y>0.38873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20506" y="1008119"/>
          <a:ext cx="1906292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35,8%</a:t>
          </a:r>
          <a:endParaRPr lang="ru-RU" sz="5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FA0-FADE-4D53-908D-DF3348AAA75E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6FA0-FADE-4D53-908D-DF3348AAA75E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B47DD-2A7D-4D76-896A-E7A3D06D0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7.png"/><Relationship Id="rId7" Type="http://schemas.openxmlformats.org/officeDocument/2006/relationships/image" Target="../media/image3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1.jpeg"/><Relationship Id="rId4" Type="http://schemas.openxmlformats.org/officeDocument/2006/relationships/image" Target="../media/image2.pn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5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5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8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5.jpe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59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chart" Target="../charts/chart4.xml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_3641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351715"/>
            <a:ext cx="1259631" cy="150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700808"/>
            <a:ext cx="9079273" cy="31700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 исполнении бюджета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4000" b="1" cap="all" spc="0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тосненский</a:t>
            </a:r>
            <a:r>
              <a:rPr lang="ru-RU" sz="40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 ленинградской области за 2015 год</a:t>
            </a:r>
            <a:endParaRPr lang="ru-RU" sz="40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_3641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5351715"/>
            <a:ext cx="1259631" cy="150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b_3641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5351715"/>
            <a:ext cx="1259631" cy="150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b_3641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516216" y="0"/>
            <a:ext cx="1259631" cy="150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b_3641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9" y="5351715"/>
            <a:ext cx="1259631" cy="150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b_3641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851920" y="0"/>
            <a:ext cx="1259631" cy="150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b_3641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03648" y="0"/>
            <a:ext cx="1259631" cy="150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16632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тосненский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 ленинградской за 2015 год составили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794 543,5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2348880"/>
          <a:ext cx="91440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7236296" y="6525344"/>
            <a:ext cx="144016" cy="144016"/>
          </a:xfrm>
          <a:prstGeom prst="rect">
            <a:avLst/>
          </a:prstGeom>
          <a:solidFill>
            <a:srgbClr val="FA3F1A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401471" y="6488668"/>
            <a:ext cx="17425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100392" y="6165304"/>
            <a:ext cx="144016" cy="144016"/>
          </a:xfrm>
          <a:prstGeom prst="rect">
            <a:avLst/>
          </a:prstGeom>
          <a:solidFill>
            <a:srgbClr val="008A3E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262027" y="6093296"/>
            <a:ext cx="8819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rgbClr val="008A3E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b="1" cap="all" dirty="0">
              <a:ln w="9000" cmpd="sng">
                <a:solidFill>
                  <a:srgbClr val="008A3E"/>
                </a:solidFill>
                <a:prstDash val="solid"/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7" name="Рисунок 126" descr="clipart-svech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204864"/>
            <a:ext cx="3600400" cy="2743200"/>
          </a:xfrm>
          <a:prstGeom prst="rect">
            <a:avLst/>
          </a:prstGeom>
        </p:spPr>
      </p:pic>
      <p:sp>
        <p:nvSpPr>
          <p:cNvPr id="128" name="Прямоугольник 127"/>
          <p:cNvSpPr/>
          <p:nvPr/>
        </p:nvSpPr>
        <p:spPr>
          <a:xfrm>
            <a:off x="4365256" y="1340768"/>
            <a:ext cx="47787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расходы</a:t>
            </a:r>
            <a:endParaRPr lang="ru-RU" sz="2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0" y="5805264"/>
            <a:ext cx="43347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  <a:endParaRPr lang="ru-RU" sz="2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1" name="Прямая со стрелкой 130"/>
          <p:cNvCxnSpPr/>
          <p:nvPr/>
        </p:nvCxnSpPr>
        <p:spPr>
          <a:xfrm flipH="1">
            <a:off x="1763688" y="5157192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860032" y="206084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844824"/>
            <a:ext cx="3046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916832"/>
            <a:ext cx="3046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276872"/>
            <a:ext cx="3046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564904"/>
            <a:ext cx="3046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700808"/>
            <a:ext cx="3046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276872"/>
            <a:ext cx="3046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564904"/>
            <a:ext cx="3046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844824"/>
            <a:ext cx="3046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060848"/>
            <a:ext cx="3046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348880"/>
            <a:ext cx="3046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0" y="6165304"/>
            <a:ext cx="18902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8B40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8B408"/>
                </a:solidFill>
                <a:effectLst/>
                <a:latin typeface="Times New Roman" pitchFamily="18" charset="0"/>
                <a:cs typeface="Times New Roman" pitchFamily="18" charset="0"/>
              </a:rPr>
              <a:t> 308 409,1</a:t>
            </a:r>
            <a:endParaRPr lang="ru-RU" sz="28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8B4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35696" y="6211669"/>
            <a:ext cx="23775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A3F1A"/>
                </a:solidFill>
                <a:latin typeface="Times New Roman" pitchFamily="18" charset="0"/>
                <a:cs typeface="Times New Roman" pitchFamily="18" charset="0"/>
              </a:rPr>
              <a:t>2 215 382,3</a:t>
            </a:r>
            <a:endParaRPr lang="ru-RU" sz="3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A3F1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68144" y="1772816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8B408"/>
                </a:solidFill>
                <a:latin typeface="Times New Roman" pitchFamily="18" charset="0"/>
                <a:cs typeface="Times New Roman" pitchFamily="18" charset="0"/>
              </a:rPr>
              <a:t>595 235,7</a:t>
            </a:r>
            <a:endParaRPr lang="ru-RU" sz="28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8B4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12674" y="2132856"/>
            <a:ext cx="2031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A3F1A"/>
                </a:solidFill>
                <a:latin typeface="Times New Roman" pitchFamily="18" charset="0"/>
                <a:cs typeface="Times New Roman" pitchFamily="18" charset="0"/>
              </a:rPr>
              <a:t>579 161,2</a:t>
            </a:r>
            <a:endParaRPr lang="ru-RU" sz="36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A3F1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66755" y="908720"/>
            <a:ext cx="117724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cap="all" spc="0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28" grpId="0"/>
      <p:bldP spid="129" grpId="0"/>
      <p:bldP spid="26" grpId="0"/>
      <p:bldP spid="27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1663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Программные расходы бюджета муниципального образования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тосненский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 ленинградской области за 2015 год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980728"/>
          <a:ext cx="9144000" cy="468051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83568"/>
                <a:gridCol w="3744416"/>
                <a:gridCol w="2304256"/>
                <a:gridCol w="2411760"/>
              </a:tblGrid>
              <a:tr h="6302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2015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 в 2015 году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96125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«Создание условий для развития сельского хозяйства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Тосненского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на 2014-2018 годы»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2 700,0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2 686,1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5271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системы образования муниципального образования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Тосненский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Ленинградской области на 2014-2018 годы»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1 411 645,2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1 380 102,5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6053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«Поддержка развития муниципальной службы и повышения квалификации кадров органов местного самоуправления муниципального образования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Тосненский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Ленинградской области на 2014-2018 годы»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576,0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560,3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28328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в муниципальном образовании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Тосненский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Ленинградской области на 2014-2018 годы»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1 689,0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1 688,8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Полилиния 17"/>
          <p:cNvSpPr/>
          <p:nvPr/>
        </p:nvSpPr>
        <p:spPr>
          <a:xfrm>
            <a:off x="4211960" y="5733256"/>
            <a:ext cx="720080" cy="1008112"/>
          </a:xfrm>
          <a:custGeom>
            <a:avLst/>
            <a:gdLst>
              <a:gd name="connsiteX0" fmla="*/ 0 w 720080"/>
              <a:gd name="connsiteY0" fmla="*/ 648072 h 1008112"/>
              <a:gd name="connsiteX1" fmla="*/ 180020 w 720080"/>
              <a:gd name="connsiteY1" fmla="*/ 648072 h 1008112"/>
              <a:gd name="connsiteX2" fmla="*/ 180020 w 720080"/>
              <a:gd name="connsiteY2" fmla="*/ 0 h 1008112"/>
              <a:gd name="connsiteX3" fmla="*/ 540060 w 720080"/>
              <a:gd name="connsiteY3" fmla="*/ 0 h 1008112"/>
              <a:gd name="connsiteX4" fmla="*/ 540060 w 720080"/>
              <a:gd name="connsiteY4" fmla="*/ 648072 h 1008112"/>
              <a:gd name="connsiteX5" fmla="*/ 720080 w 720080"/>
              <a:gd name="connsiteY5" fmla="*/ 648072 h 1008112"/>
              <a:gd name="connsiteX6" fmla="*/ 360040 w 720080"/>
              <a:gd name="connsiteY6" fmla="*/ 1008112 h 1008112"/>
              <a:gd name="connsiteX7" fmla="*/ 0 w 720080"/>
              <a:gd name="connsiteY7" fmla="*/ 64807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80" h="1008112">
                <a:moveTo>
                  <a:pt x="0" y="648072"/>
                </a:moveTo>
                <a:lnTo>
                  <a:pt x="180020" y="648072"/>
                </a:lnTo>
                <a:lnTo>
                  <a:pt x="180020" y="0"/>
                </a:lnTo>
                <a:lnTo>
                  <a:pt x="540060" y="0"/>
                </a:lnTo>
                <a:lnTo>
                  <a:pt x="540060" y="648072"/>
                </a:lnTo>
                <a:lnTo>
                  <a:pt x="720080" y="648072"/>
                </a:lnTo>
                <a:lnTo>
                  <a:pt x="360040" y="1008112"/>
                </a:lnTo>
                <a:lnTo>
                  <a:pt x="0" y="648072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20810004033-1740490_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23417">
            <a:off x="36270" y="1909372"/>
            <a:ext cx="703675" cy="440449"/>
          </a:xfrm>
          <a:prstGeom prst="rect">
            <a:avLst/>
          </a:prstGeom>
        </p:spPr>
      </p:pic>
      <p:pic>
        <p:nvPicPr>
          <p:cNvPr id="7" name="Рисунок 6" descr="grabli-660x49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783"/>
          <a:stretch>
            <a:fillRect/>
          </a:stretch>
        </p:blipFill>
        <p:spPr>
          <a:xfrm rot="336401">
            <a:off x="-70013" y="1615342"/>
            <a:ext cx="690184" cy="487703"/>
          </a:xfrm>
          <a:prstGeom prst="rect">
            <a:avLst/>
          </a:prstGeom>
        </p:spPr>
      </p:pic>
      <p:pic>
        <p:nvPicPr>
          <p:cNvPr id="8" name="Рисунок 7" descr="book_stack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64904"/>
            <a:ext cx="762804" cy="79208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732240" y="980728"/>
            <a:ext cx="0" cy="468052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27984" y="980728"/>
            <a:ext cx="0" cy="468052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3568" y="980728"/>
            <a:ext cx="0" cy="468052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Рисунок 12" descr="2a2e3cc599025827fda86bbe2264be2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725144"/>
            <a:ext cx="683568" cy="683568"/>
          </a:xfrm>
          <a:prstGeom prst="rect">
            <a:avLst/>
          </a:prstGeom>
        </p:spPr>
      </p:pic>
      <p:pic>
        <p:nvPicPr>
          <p:cNvPr id="14" name="Рисунок 13" descr="full_galstuk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520" y="3501008"/>
            <a:ext cx="841276" cy="98529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244409" y="2132856"/>
            <a:ext cx="89959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8B408"/>
                </a:solidFill>
                <a:effectLst/>
                <a:latin typeface="Times New Roman" pitchFamily="18" charset="0"/>
                <a:cs typeface="Times New Roman" pitchFamily="18" charset="0"/>
              </a:rPr>
              <a:t>99,4 %</a:t>
            </a:r>
            <a:endParaRPr lang="ru-RU" sz="1600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8B408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23069" y="3068960"/>
            <a:ext cx="82093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8B408"/>
                </a:solidFill>
                <a:effectLst/>
                <a:latin typeface="Times New Roman" pitchFamily="18" charset="0"/>
                <a:cs typeface="Times New Roman" pitchFamily="18" charset="0"/>
              </a:rPr>
              <a:t>97,8 %</a:t>
            </a:r>
            <a:endParaRPr lang="ru-RU" sz="1600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8B408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16417" y="4293096"/>
            <a:ext cx="82758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8B408"/>
                </a:solidFill>
                <a:effectLst/>
                <a:latin typeface="Times New Roman" pitchFamily="18" charset="0"/>
                <a:cs typeface="Times New Roman" pitchFamily="18" charset="0"/>
              </a:rPr>
              <a:t>97,3 %</a:t>
            </a:r>
            <a:endParaRPr lang="ru-RU" sz="1600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8B408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00392" y="5301208"/>
            <a:ext cx="104360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8B408"/>
                </a:solidFill>
                <a:effectLst/>
                <a:latin typeface="Times New Roman" pitchFamily="18" charset="0"/>
                <a:cs typeface="Times New Roman" pitchFamily="18" charset="0"/>
              </a:rPr>
              <a:t>100,0 %</a:t>
            </a:r>
            <a:endParaRPr lang="ru-RU" sz="1600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8B408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764705"/>
          <a:ext cx="9144000" cy="609918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99592"/>
                <a:gridCol w="3672408"/>
                <a:gridCol w="2286000"/>
                <a:gridCol w="2286000"/>
              </a:tblGrid>
              <a:tr h="1227277">
                <a:tc>
                  <a:txBody>
                    <a:bodyPr/>
                    <a:lstStyle/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и поддержка малого и среднего предпринимательства на территории муниципального образования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Тосненский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Ленинградской области на 2014-2018 годы»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810,0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1 760,0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68114">
                <a:tc>
                  <a:txBody>
                    <a:bodyPr/>
                    <a:lstStyle/>
                    <a:p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«Поддержка отдельных категорий граждан, нуждающихся в улучшении жилищных условий, за счет средств бюджета муниципального образования при приобретении или строительстве жилья на 2014-2018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80 625,9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48 965,3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93058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муниципального образования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Тосненский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Ленинградской области на 2014-2018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279 201,6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273 625,8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1184"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«Безопасность муниципального образования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Тосненский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 Ленинградской области на 2014-2018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1 285,0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986,7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42478"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отдельных категорий граждан на территории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Тосненского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Ленинградской области на 2014-2018 годы»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528 876,3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505 009,6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1184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2 308 409,1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2 215 382,3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олилиния 6"/>
          <p:cNvSpPr/>
          <p:nvPr/>
        </p:nvSpPr>
        <p:spPr>
          <a:xfrm>
            <a:off x="4211960" y="0"/>
            <a:ext cx="720080" cy="692696"/>
          </a:xfrm>
          <a:custGeom>
            <a:avLst/>
            <a:gdLst>
              <a:gd name="connsiteX0" fmla="*/ 0 w 720080"/>
              <a:gd name="connsiteY0" fmla="*/ 648072 h 1008112"/>
              <a:gd name="connsiteX1" fmla="*/ 180020 w 720080"/>
              <a:gd name="connsiteY1" fmla="*/ 648072 h 1008112"/>
              <a:gd name="connsiteX2" fmla="*/ 180020 w 720080"/>
              <a:gd name="connsiteY2" fmla="*/ 0 h 1008112"/>
              <a:gd name="connsiteX3" fmla="*/ 540060 w 720080"/>
              <a:gd name="connsiteY3" fmla="*/ 0 h 1008112"/>
              <a:gd name="connsiteX4" fmla="*/ 540060 w 720080"/>
              <a:gd name="connsiteY4" fmla="*/ 648072 h 1008112"/>
              <a:gd name="connsiteX5" fmla="*/ 720080 w 720080"/>
              <a:gd name="connsiteY5" fmla="*/ 648072 h 1008112"/>
              <a:gd name="connsiteX6" fmla="*/ 360040 w 720080"/>
              <a:gd name="connsiteY6" fmla="*/ 1008112 h 1008112"/>
              <a:gd name="connsiteX7" fmla="*/ 0 w 720080"/>
              <a:gd name="connsiteY7" fmla="*/ 64807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80" h="1008112">
                <a:moveTo>
                  <a:pt x="0" y="648072"/>
                </a:moveTo>
                <a:lnTo>
                  <a:pt x="180020" y="648072"/>
                </a:lnTo>
                <a:lnTo>
                  <a:pt x="180020" y="0"/>
                </a:lnTo>
                <a:lnTo>
                  <a:pt x="540060" y="0"/>
                </a:lnTo>
                <a:lnTo>
                  <a:pt x="540060" y="648072"/>
                </a:lnTo>
                <a:lnTo>
                  <a:pt x="720080" y="648072"/>
                </a:lnTo>
                <a:lnTo>
                  <a:pt x="360040" y="1008112"/>
                </a:lnTo>
                <a:lnTo>
                  <a:pt x="0" y="648072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058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124744"/>
            <a:ext cx="659666" cy="494750"/>
          </a:xfrm>
          <a:prstGeom prst="rect">
            <a:avLst/>
          </a:prstGeom>
        </p:spPr>
      </p:pic>
      <p:pic>
        <p:nvPicPr>
          <p:cNvPr id="10" name="Рисунок 9" descr="image_big_1302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57" r="19198" b="34861"/>
          <a:stretch>
            <a:fillRect/>
          </a:stretch>
        </p:blipFill>
        <p:spPr>
          <a:xfrm>
            <a:off x="0" y="2213866"/>
            <a:ext cx="827584" cy="724136"/>
          </a:xfrm>
          <a:prstGeom prst="rect">
            <a:avLst/>
          </a:prstGeom>
        </p:spPr>
      </p:pic>
      <p:pic>
        <p:nvPicPr>
          <p:cNvPr id="11" name="Рисунок 10" descr="47462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36912"/>
            <a:ext cx="876772" cy="530789"/>
          </a:xfrm>
          <a:prstGeom prst="rect">
            <a:avLst/>
          </a:prstGeom>
        </p:spPr>
      </p:pic>
      <p:pic>
        <p:nvPicPr>
          <p:cNvPr id="12" name="Рисунок 11" descr="201307260831-201307260831-09090_no_copyrigh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861048"/>
            <a:ext cx="718309" cy="403385"/>
          </a:xfrm>
          <a:prstGeom prst="rect">
            <a:avLst/>
          </a:prstGeom>
        </p:spPr>
      </p:pic>
      <p:pic>
        <p:nvPicPr>
          <p:cNvPr id="13" name="Рисунок 12" descr="depositphotos_10147132-3D-man-playing-guitar (1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8" t="19463" r="62665" b="37488"/>
          <a:stretch>
            <a:fillRect/>
          </a:stretch>
        </p:blipFill>
        <p:spPr>
          <a:xfrm>
            <a:off x="107504" y="3429000"/>
            <a:ext cx="554988" cy="505656"/>
          </a:xfrm>
          <a:prstGeom prst="rect">
            <a:avLst/>
          </a:prstGeom>
        </p:spPr>
      </p:pic>
      <p:pic>
        <p:nvPicPr>
          <p:cNvPr id="14" name="Рисунок 13" descr="img1959354_Zaschit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98" r="8379"/>
          <a:stretch>
            <a:fillRect/>
          </a:stretch>
        </p:blipFill>
        <p:spPr>
          <a:xfrm>
            <a:off x="179512" y="4365104"/>
            <a:ext cx="612840" cy="710406"/>
          </a:xfrm>
          <a:prstGeom prst="rect">
            <a:avLst/>
          </a:prstGeom>
        </p:spPr>
      </p:pic>
      <p:pic>
        <p:nvPicPr>
          <p:cNvPr id="15" name="Рисунок 14" descr="1373356497_ruki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5373216"/>
            <a:ext cx="755576" cy="55726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316416" y="1628800"/>
            <a:ext cx="82758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8B408"/>
                </a:solidFill>
                <a:effectLst/>
                <a:latin typeface="Times New Roman" pitchFamily="18" charset="0"/>
                <a:cs typeface="Times New Roman" pitchFamily="18" charset="0"/>
              </a:rPr>
              <a:t>97,2 %</a:t>
            </a:r>
            <a:endParaRPr lang="ru-RU" sz="1600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8B408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16416" y="2996952"/>
            <a:ext cx="82758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60,7 %</a:t>
            </a:r>
            <a:endParaRPr lang="ru-RU" sz="1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16416" y="3933056"/>
            <a:ext cx="82758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8B408"/>
                </a:solidFill>
                <a:effectLst/>
                <a:latin typeface="Times New Roman" pitchFamily="18" charset="0"/>
                <a:cs typeface="Times New Roman" pitchFamily="18" charset="0"/>
              </a:rPr>
              <a:t>98,0 %</a:t>
            </a:r>
            <a:endParaRPr lang="ru-RU" sz="1600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8B408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16416" y="4797152"/>
            <a:ext cx="82758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76,8 %</a:t>
            </a:r>
            <a:endParaRPr lang="ru-RU" sz="1400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16416" y="5661248"/>
            <a:ext cx="82758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8B408"/>
                </a:solidFill>
                <a:effectLst/>
                <a:latin typeface="Times New Roman" pitchFamily="18" charset="0"/>
                <a:cs typeface="Times New Roman" pitchFamily="18" charset="0"/>
              </a:rPr>
              <a:t>95,5 %</a:t>
            </a:r>
            <a:endParaRPr lang="ru-RU" sz="1600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8B408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16416" y="6519446"/>
            <a:ext cx="82758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8B408"/>
                </a:solidFill>
                <a:effectLst/>
                <a:latin typeface="Times New Roman" pitchFamily="18" charset="0"/>
                <a:cs typeface="Times New Roman" pitchFamily="18" charset="0"/>
              </a:rPr>
              <a:t>96 %</a:t>
            </a:r>
            <a:endParaRPr lang="ru-RU" sz="1600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8B408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Создание условий для развития сельского хозяйства </a:t>
            </a:r>
            <a:r>
              <a:rPr lang="ru-RU" sz="200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Тосненского</a:t>
            </a:r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район а Ленинградской области  </a:t>
            </a:r>
          </a:p>
          <a:p>
            <a:pPr algn="ctr"/>
            <a:r>
              <a:rPr lang="ru-RU" sz="32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2 683,1 </a:t>
            </a:r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grpSp>
        <p:nvGrpSpPr>
          <p:cNvPr id="2" name="Группа 26"/>
          <p:cNvGrpSpPr/>
          <p:nvPr/>
        </p:nvGrpSpPr>
        <p:grpSpPr>
          <a:xfrm>
            <a:off x="4932040" y="1196752"/>
            <a:ext cx="3528392" cy="1944216"/>
            <a:chOff x="4932040" y="1196752"/>
            <a:chExt cx="2880320" cy="2880320"/>
          </a:xfrm>
        </p:grpSpPr>
        <p:grpSp>
          <p:nvGrpSpPr>
            <p:cNvPr id="3" name="Группа 25"/>
            <p:cNvGrpSpPr/>
            <p:nvPr/>
          </p:nvGrpSpPr>
          <p:grpSpPr>
            <a:xfrm>
              <a:off x="4932040" y="1196752"/>
              <a:ext cx="2880320" cy="2880320"/>
              <a:chOff x="4932040" y="1196752"/>
              <a:chExt cx="2880320" cy="2880320"/>
            </a:xfrm>
          </p:grpSpPr>
          <p:grpSp>
            <p:nvGrpSpPr>
              <p:cNvPr id="6" name="Группа 24"/>
              <p:cNvGrpSpPr/>
              <p:nvPr/>
            </p:nvGrpSpPr>
            <p:grpSpPr>
              <a:xfrm>
                <a:off x="4932040" y="1196752"/>
                <a:ext cx="2880320" cy="2880320"/>
                <a:chOff x="4932040" y="1196752"/>
                <a:chExt cx="2880320" cy="2880320"/>
              </a:xfrm>
            </p:grpSpPr>
            <p:sp>
              <p:nvSpPr>
                <p:cNvPr id="10" name="Рамка 9"/>
                <p:cNvSpPr/>
                <p:nvPr/>
              </p:nvSpPr>
              <p:spPr>
                <a:xfrm>
                  <a:off x="4932040" y="1196752"/>
                  <a:ext cx="2880320" cy="2880320"/>
                </a:xfrm>
                <a:prstGeom prst="frame">
                  <a:avLst>
                    <a:gd name="adj1" fmla="val 10760"/>
                  </a:avLst>
                </a:prstGeom>
                <a:solidFill>
                  <a:srgbClr val="FFC000"/>
                </a:solidFill>
                <a:effectLst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057271" y="1516788"/>
                  <a:ext cx="252028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>
                      <a:latin typeface="Times New Roman" pitchFamily="18" charset="0"/>
                      <a:cs typeface="Times New Roman" pitchFamily="18" charset="0"/>
                    </a:rPr>
                    <a:t>Обеспечение реализации муниципальной программы</a:t>
                  </a:r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3" name="Прямоугольник 22"/>
              <p:cNvSpPr/>
              <p:nvPr/>
            </p:nvSpPr>
            <p:spPr>
              <a:xfrm>
                <a:off x="5962930" y="2323833"/>
                <a:ext cx="904487" cy="86633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A3F1A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500,0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721805" y="307522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33"/>
          <p:cNvGrpSpPr/>
          <p:nvPr/>
        </p:nvGrpSpPr>
        <p:grpSpPr>
          <a:xfrm>
            <a:off x="683568" y="1196752"/>
            <a:ext cx="3528392" cy="1944216"/>
            <a:chOff x="683568" y="1196752"/>
            <a:chExt cx="3528392" cy="1944216"/>
          </a:xfrm>
        </p:grpSpPr>
        <p:sp>
          <p:nvSpPr>
            <p:cNvPr id="18" name="TextBox 17"/>
            <p:cNvSpPr txBox="1"/>
            <p:nvPr/>
          </p:nvSpPr>
          <p:spPr>
            <a:xfrm>
              <a:off x="1835696" y="256490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32"/>
            <p:cNvGrpSpPr/>
            <p:nvPr/>
          </p:nvGrpSpPr>
          <p:grpSpPr>
            <a:xfrm>
              <a:off x="683568" y="1196752"/>
              <a:ext cx="3528392" cy="1944216"/>
              <a:chOff x="683568" y="1196752"/>
              <a:chExt cx="3528392" cy="1944216"/>
            </a:xfrm>
          </p:grpSpPr>
          <p:grpSp>
            <p:nvGrpSpPr>
              <p:cNvPr id="9" name="Группа 31"/>
              <p:cNvGrpSpPr/>
              <p:nvPr/>
            </p:nvGrpSpPr>
            <p:grpSpPr>
              <a:xfrm>
                <a:off x="683568" y="1196752"/>
                <a:ext cx="3528392" cy="1944216"/>
                <a:chOff x="683568" y="1196752"/>
                <a:chExt cx="3528392" cy="1944216"/>
              </a:xfrm>
            </p:grpSpPr>
            <p:sp>
              <p:nvSpPr>
                <p:cNvPr id="11" name="Рамка 10"/>
                <p:cNvSpPr/>
                <p:nvPr/>
              </p:nvSpPr>
              <p:spPr>
                <a:xfrm>
                  <a:off x="683568" y="1196752"/>
                  <a:ext cx="3528392" cy="1944216"/>
                </a:xfrm>
                <a:prstGeom prst="frame">
                  <a:avLst>
                    <a:gd name="adj1" fmla="val 9524"/>
                  </a:avLst>
                </a:prstGeom>
                <a:solidFill>
                  <a:schemeClr val="accent6">
                    <a:lumMod val="50000"/>
                  </a:schemeClr>
                </a:solidFill>
                <a:effectLst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1475656" y="2132856"/>
                  <a:ext cx="2052869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3200" b="1" cap="all" spc="0" dirty="0" smtClean="0">
                      <a:ln w="9000" cmpd="sng">
                        <a:solidFill>
                          <a:schemeClr val="accent4">
                            <a:shade val="50000"/>
                            <a:satMod val="120000"/>
                          </a:schemeClr>
                        </a:solidFill>
                        <a:prstDash val="solid"/>
                      </a:ln>
                      <a:solidFill>
                        <a:srgbClr val="FA3F1A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2 183,1</a:t>
                  </a:r>
                  <a:endParaRPr lang="ru-RU" sz="3200" b="1" cap="all" spc="0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FA3F1A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827584" y="1340768"/>
                <a:ext cx="31683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Развитие мелиорации и известкования сельскохозяйственных земель</a:t>
                </a:r>
              </a:p>
            </p:txBody>
          </p:sp>
        </p:grpSp>
      </p:grpSp>
      <p:pic>
        <p:nvPicPr>
          <p:cNvPr id="43" name="Рисунок 42" descr="depositphotos_8408232-Bul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12976"/>
            <a:ext cx="503436" cy="503436"/>
          </a:xfrm>
          <a:prstGeom prst="rect">
            <a:avLst/>
          </a:prstGeom>
        </p:spPr>
      </p:pic>
      <p:sp>
        <p:nvSpPr>
          <p:cNvPr id="3074" name="AutoShape 2" descr="http://aagro.com.tr/image/bugda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2" name="Рисунок 41" descr="17005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157192"/>
            <a:ext cx="1500740" cy="1700808"/>
          </a:xfrm>
          <a:prstGeom prst="rect">
            <a:avLst/>
          </a:prstGeom>
        </p:spPr>
      </p:pic>
      <p:pic>
        <p:nvPicPr>
          <p:cNvPr id="51" name="Рисунок 50" descr="17005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4544" y="5157192"/>
            <a:ext cx="1500740" cy="1700808"/>
          </a:xfrm>
          <a:prstGeom prst="rect">
            <a:avLst/>
          </a:prstGeom>
        </p:spPr>
      </p:pic>
      <p:pic>
        <p:nvPicPr>
          <p:cNvPr id="52" name="Рисунок 51" descr="17005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5085184"/>
            <a:ext cx="1500740" cy="1772816"/>
          </a:xfrm>
          <a:prstGeom prst="rect">
            <a:avLst/>
          </a:prstGeom>
        </p:spPr>
      </p:pic>
      <p:pic>
        <p:nvPicPr>
          <p:cNvPr id="55" name="Рисунок 54" descr="17005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085184"/>
            <a:ext cx="1500740" cy="1772816"/>
          </a:xfrm>
          <a:prstGeom prst="rect">
            <a:avLst/>
          </a:prstGeom>
        </p:spPr>
      </p:pic>
      <p:pic>
        <p:nvPicPr>
          <p:cNvPr id="56" name="Рисунок 55" descr="17005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5157192"/>
            <a:ext cx="1500740" cy="1700808"/>
          </a:xfrm>
          <a:prstGeom prst="rect">
            <a:avLst/>
          </a:prstGeom>
        </p:spPr>
      </p:pic>
      <p:pic>
        <p:nvPicPr>
          <p:cNvPr id="57" name="Рисунок 56" descr="17005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5157192"/>
            <a:ext cx="1500740" cy="1700808"/>
          </a:xfrm>
          <a:prstGeom prst="rect">
            <a:avLst/>
          </a:prstGeom>
        </p:spPr>
      </p:pic>
      <p:pic>
        <p:nvPicPr>
          <p:cNvPr id="58" name="Рисунок 57" descr="17005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157192"/>
            <a:ext cx="1500740" cy="1700808"/>
          </a:xfrm>
          <a:prstGeom prst="rect">
            <a:avLst/>
          </a:prstGeom>
        </p:spPr>
      </p:pic>
      <p:pic>
        <p:nvPicPr>
          <p:cNvPr id="60" name="Рисунок 59" descr="17005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5157192"/>
            <a:ext cx="1500740" cy="1700808"/>
          </a:xfrm>
          <a:prstGeom prst="rect">
            <a:avLst/>
          </a:prstGeom>
        </p:spPr>
      </p:pic>
      <p:pic>
        <p:nvPicPr>
          <p:cNvPr id="63" name="Рисунок 62" descr="17005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260" y="5157192"/>
            <a:ext cx="1500740" cy="1700808"/>
          </a:xfrm>
          <a:prstGeom prst="rect">
            <a:avLst/>
          </a:prstGeom>
        </p:spPr>
      </p:pic>
      <p:pic>
        <p:nvPicPr>
          <p:cNvPr id="70" name="Рисунок 69" descr="457f6610-7e03-11e5-258b-000c29304c72_f2903694-f199-11e5-80c0-000c29b41b67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157" b="11591"/>
          <a:stretch>
            <a:fillRect/>
          </a:stretch>
        </p:blipFill>
        <p:spPr>
          <a:xfrm>
            <a:off x="2915816" y="5025424"/>
            <a:ext cx="2312341" cy="1832576"/>
          </a:xfrm>
          <a:prstGeom prst="rect">
            <a:avLst/>
          </a:prstGeom>
        </p:spPr>
      </p:pic>
      <p:sp>
        <p:nvSpPr>
          <p:cNvPr id="71" name="Прямоугольник 70"/>
          <p:cNvSpPr/>
          <p:nvPr/>
        </p:nvSpPr>
        <p:spPr>
          <a:xfrm>
            <a:off x="395536" y="32849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капитальный ремонт мелиоративной сети ЗАО «Любань», ООО СП «Восход», ООО «</a:t>
            </a:r>
            <a:r>
              <a:rPr lang="ru-RU" sz="200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Петрохолод</a:t>
            </a:r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Аграрные технологии»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220072" y="3140968"/>
            <a:ext cx="36724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«Кубок главы МО по конкуру»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5292080" y="3789040"/>
            <a:ext cx="36615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«День животноводства»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364088" y="4221088"/>
            <a:ext cx="23422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«агрорусь-2015»</a:t>
            </a:r>
          </a:p>
        </p:txBody>
      </p:sp>
      <p:pic>
        <p:nvPicPr>
          <p:cNvPr id="75" name="Picture 2" descr="&amp;Ncy;&amp;ocy;&amp;vcy;&amp;ocy;&amp;scy;&amp;tcy;&amp;i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26087" t="4389" r="26087"/>
          <a:stretch>
            <a:fillRect/>
          </a:stretch>
        </p:blipFill>
        <p:spPr bwMode="auto">
          <a:xfrm>
            <a:off x="4932040" y="3212976"/>
            <a:ext cx="311829" cy="467544"/>
          </a:xfrm>
          <a:prstGeom prst="rect">
            <a:avLst/>
          </a:prstGeom>
          <a:noFill/>
        </p:spPr>
      </p:pic>
      <p:pic>
        <p:nvPicPr>
          <p:cNvPr id="76" name="Picture 2" descr="&amp;Ncy;&amp;ocy;&amp;vcy;&amp;ocy;&amp;scy;&amp;tcy;&amp;i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26087" t="4389" r="26087"/>
          <a:stretch>
            <a:fillRect/>
          </a:stretch>
        </p:blipFill>
        <p:spPr bwMode="auto">
          <a:xfrm>
            <a:off x="4932040" y="3717032"/>
            <a:ext cx="311829" cy="467544"/>
          </a:xfrm>
          <a:prstGeom prst="rect">
            <a:avLst/>
          </a:prstGeom>
          <a:noFill/>
        </p:spPr>
      </p:pic>
      <p:pic>
        <p:nvPicPr>
          <p:cNvPr id="77" name="Picture 2" descr="&amp;Ncy;&amp;ocy;&amp;vcy;&amp;ocy;&amp;scy;&amp;tcy;&amp;i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26087" t="4389" r="26087"/>
          <a:stretch>
            <a:fillRect/>
          </a:stretch>
        </p:blipFill>
        <p:spPr bwMode="auto">
          <a:xfrm>
            <a:off x="4932040" y="4221088"/>
            <a:ext cx="311829" cy="467544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5364088" y="4653136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День работников АПК</a:t>
            </a:r>
          </a:p>
        </p:txBody>
      </p:sp>
      <p:pic>
        <p:nvPicPr>
          <p:cNvPr id="79" name="Picture 2" descr="&amp;Ncy;&amp;ocy;&amp;vcy;&amp;ocy;&amp;scy;&amp;tcy;&amp;i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l="26087" t="4389" r="26087"/>
          <a:stretch>
            <a:fillRect/>
          </a:stretch>
        </p:blipFill>
        <p:spPr bwMode="auto">
          <a:xfrm>
            <a:off x="4932040" y="4725144"/>
            <a:ext cx="311829" cy="467544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7524328" y="620688"/>
            <a:ext cx="1440160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99,4 %</a:t>
            </a:r>
            <a:endParaRPr lang="ru-RU" sz="2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8A3E"/>
              </a:solidFill>
              <a:effectLst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57" t="16150" b="16150"/>
          <a:stretch>
            <a:fillRect/>
          </a:stretch>
        </p:blipFill>
        <p:spPr bwMode="auto">
          <a:xfrm>
            <a:off x="6372200" y="260648"/>
            <a:ext cx="27718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Группа 45"/>
          <p:cNvGrpSpPr/>
          <p:nvPr/>
        </p:nvGrpSpPr>
        <p:grpSpPr>
          <a:xfrm>
            <a:off x="2843808" y="4769768"/>
            <a:ext cx="2520280" cy="2088232"/>
            <a:chOff x="5292080" y="4221088"/>
            <a:chExt cx="2520280" cy="2088232"/>
          </a:xfrm>
        </p:grpSpPr>
        <p:pic>
          <p:nvPicPr>
            <p:cNvPr id="47" name="Рисунок 46" descr="ме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96" t="3253" r="2925" b="2419"/>
            <a:stretch>
              <a:fillRect/>
            </a:stretch>
          </p:blipFill>
          <p:spPr>
            <a:xfrm>
              <a:off x="5292080" y="4221088"/>
              <a:ext cx="2520280" cy="2088232"/>
            </a:xfrm>
            <a:prstGeom prst="rect">
              <a:avLst/>
            </a:prstGeom>
          </p:spPr>
        </p:pic>
        <p:sp>
          <p:nvSpPr>
            <p:cNvPr id="48" name="Прямоугольник 47"/>
            <p:cNvSpPr/>
            <p:nvPr/>
          </p:nvSpPr>
          <p:spPr>
            <a:xfrm>
              <a:off x="5868144" y="4581128"/>
              <a:ext cx="1446437" cy="91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Целевые показатели </a:t>
              </a:r>
            </a:p>
            <a:p>
              <a:pPr algn="ctr"/>
              <a:r>
                <a:rPr lang="ru-RU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выполнены</a:t>
              </a:r>
              <a:endPara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44">
            <a:off x="6168790" y="5357220"/>
            <a:ext cx="2077389" cy="52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44">
            <a:off x="6168790" y="4565132"/>
            <a:ext cx="2077389" cy="52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44">
            <a:off x="6168790" y="3773042"/>
            <a:ext cx="2077389" cy="52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44">
            <a:off x="3144455" y="5285212"/>
            <a:ext cx="2077389" cy="52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44">
            <a:off x="3216463" y="3917059"/>
            <a:ext cx="2077389" cy="52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44">
            <a:off x="120119" y="5285211"/>
            <a:ext cx="2077389" cy="52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44">
            <a:off x="12614" y="3917060"/>
            <a:ext cx="2077389" cy="52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691680" y="105273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муниципальных учреждений</a:t>
            </a:r>
            <a:endParaRPr lang="ru-RU" sz="20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Развитие системы образования муниципального образования Тосненский район Ленинградской области </a:t>
            </a:r>
            <a:r>
              <a:rPr lang="ru-RU" sz="32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1 380 102,5 </a:t>
            </a:r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57" t="16150" b="16150"/>
          <a:stretch>
            <a:fillRect/>
          </a:stretch>
        </p:blipFill>
        <p:spPr bwMode="auto">
          <a:xfrm>
            <a:off x="6516216" y="188640"/>
            <a:ext cx="2627784" cy="11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668344" y="62068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9BF09"/>
                </a:solidFill>
                <a:latin typeface="Times New Roman" pitchFamily="18" charset="0"/>
                <a:cs typeface="Times New Roman" pitchFamily="18" charset="0"/>
              </a:rPr>
              <a:t>97,8 %</a:t>
            </a:r>
            <a:endParaRPr lang="ru-RU" sz="2400" dirty="0">
              <a:solidFill>
                <a:srgbClr val="09BF09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6309320"/>
            <a:ext cx="1872208" cy="369332"/>
            <a:chOff x="467544" y="6381328"/>
            <a:chExt cx="1872208" cy="36933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67544" y="6381328"/>
              <a:ext cx="1872208" cy="36004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7544" y="6381328"/>
              <a:ext cx="1872208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ФБ – 1 740,8 т. р.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419872" y="6309320"/>
            <a:ext cx="2160240" cy="369332"/>
            <a:chOff x="2915816" y="6381328"/>
            <a:chExt cx="2160240" cy="369332"/>
          </a:xfrm>
          <a:solidFill>
            <a:srgbClr val="CC0000"/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2987824" y="6381328"/>
              <a:ext cx="2016224" cy="360040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15816" y="6381328"/>
              <a:ext cx="2160240" cy="369332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 – 815 172,8 т. р.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660232" y="6309320"/>
            <a:ext cx="2160240" cy="369332"/>
            <a:chOff x="5580112" y="6381328"/>
            <a:chExt cx="2160240" cy="369332"/>
          </a:xfrm>
          <a:solidFill>
            <a:srgbClr val="FFC000"/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5652120" y="6381328"/>
              <a:ext cx="2016224" cy="360040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80112" y="6381328"/>
              <a:ext cx="2160240" cy="369332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МБ – 563 188,9 т. р.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Picture 4" descr="http://cartdidact.md/sites/default/files/products/GG%20103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62" r="18838"/>
          <a:stretch>
            <a:fillRect/>
          </a:stretch>
        </p:blipFill>
        <p:spPr bwMode="auto">
          <a:xfrm>
            <a:off x="0" y="3789040"/>
            <a:ext cx="360040" cy="432048"/>
          </a:xfrm>
          <a:prstGeom prst="rect">
            <a:avLst/>
          </a:prstGeom>
          <a:noFill/>
        </p:spPr>
      </p:pic>
      <p:sp>
        <p:nvSpPr>
          <p:cNvPr id="27" name="Стрелка вниз 26"/>
          <p:cNvSpPr/>
          <p:nvPr/>
        </p:nvSpPr>
        <p:spPr>
          <a:xfrm rot="1625371">
            <a:off x="1974706" y="1411808"/>
            <a:ext cx="128216" cy="641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4572000" y="1412776"/>
            <a:ext cx="144016" cy="57606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20170623">
            <a:off x="6942290" y="1423097"/>
            <a:ext cx="124042" cy="60806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251520" y="2132856"/>
            <a:ext cx="2808312" cy="1008112"/>
            <a:chOff x="517396" y="3140968"/>
            <a:chExt cx="1944216" cy="1080120"/>
          </a:xfrm>
        </p:grpSpPr>
        <p:sp>
          <p:nvSpPr>
            <p:cNvPr id="30" name="Прямоугольник с двумя вырезанными противолежащими углами 29"/>
            <p:cNvSpPr/>
            <p:nvPr/>
          </p:nvSpPr>
          <p:spPr>
            <a:xfrm>
              <a:off x="539552" y="3140968"/>
              <a:ext cx="1872208" cy="1080120"/>
            </a:xfrm>
            <a:prstGeom prst="snip2DiagRect">
              <a:avLst/>
            </a:prstGeom>
            <a:solidFill>
              <a:srgbClr val="008A3E"/>
            </a:solidFill>
            <a:ln w="76200">
              <a:solidFill>
                <a:srgbClr val="A8500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7396" y="3140968"/>
              <a:ext cx="1944216" cy="1022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Дошкольное образование 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9512" y="3573016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 казенных учреждения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402 822,8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4941168"/>
            <a:ext cx="28727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бюджетных учреждения</a:t>
            </a:r>
          </a:p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47 603,7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4" descr="http://cartdidact.md/sites/default/files/products/GG%20103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62" r="18838"/>
          <a:stretch>
            <a:fillRect/>
          </a:stretch>
        </p:blipFill>
        <p:spPr bwMode="auto">
          <a:xfrm>
            <a:off x="0" y="5157192"/>
            <a:ext cx="360040" cy="432048"/>
          </a:xfrm>
          <a:prstGeom prst="rect">
            <a:avLst/>
          </a:prstGeom>
          <a:noFill/>
        </p:spPr>
      </p:pic>
      <p:grpSp>
        <p:nvGrpSpPr>
          <p:cNvPr id="36" name="Группа 35"/>
          <p:cNvGrpSpPr/>
          <p:nvPr/>
        </p:nvGrpSpPr>
        <p:grpSpPr>
          <a:xfrm>
            <a:off x="3131840" y="2132856"/>
            <a:ext cx="2952328" cy="1008112"/>
            <a:chOff x="514964" y="3140968"/>
            <a:chExt cx="1944216" cy="1080120"/>
          </a:xfrm>
        </p:grpSpPr>
        <p:sp>
          <p:nvSpPr>
            <p:cNvPr id="37" name="Прямоугольник с двумя вырезанными противолежащими углами 36"/>
            <p:cNvSpPr/>
            <p:nvPr/>
          </p:nvSpPr>
          <p:spPr>
            <a:xfrm>
              <a:off x="539552" y="3140968"/>
              <a:ext cx="1872208" cy="1080120"/>
            </a:xfrm>
            <a:prstGeom prst="snip2DiagRect">
              <a:avLst/>
            </a:prstGeom>
            <a:solidFill>
              <a:srgbClr val="008A3E"/>
            </a:solidFill>
            <a:ln w="76200">
              <a:solidFill>
                <a:srgbClr val="A8500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4964" y="3372422"/>
              <a:ext cx="1944216" cy="494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Общее образование </a:t>
              </a:r>
              <a:endPara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084168" y="2132856"/>
            <a:ext cx="2808312" cy="1008112"/>
            <a:chOff x="467544" y="3140968"/>
            <a:chExt cx="1944216" cy="1080120"/>
          </a:xfrm>
        </p:grpSpPr>
        <p:sp>
          <p:nvSpPr>
            <p:cNvPr id="40" name="Прямоугольник с двумя вырезанными противолежащими углами 39"/>
            <p:cNvSpPr/>
            <p:nvPr/>
          </p:nvSpPr>
          <p:spPr>
            <a:xfrm>
              <a:off x="539552" y="3140968"/>
              <a:ext cx="1872208" cy="1080120"/>
            </a:xfrm>
            <a:prstGeom prst="snip2DiagRect">
              <a:avLst/>
            </a:prstGeom>
            <a:solidFill>
              <a:srgbClr val="008A3E"/>
            </a:solidFill>
            <a:ln w="76200">
              <a:solidFill>
                <a:srgbClr val="A85008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7544" y="3218119"/>
              <a:ext cx="1944216" cy="890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Дополнительное образование </a:t>
              </a:r>
              <a:endPara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4" descr="http://cartdidact.md/sites/default/files/products/GG%20103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62" r="18838"/>
          <a:stretch>
            <a:fillRect/>
          </a:stretch>
        </p:blipFill>
        <p:spPr bwMode="auto">
          <a:xfrm>
            <a:off x="3059832" y="3717032"/>
            <a:ext cx="360040" cy="432048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3275856" y="3573016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 казенных учреждений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303 789,8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</p:txBody>
      </p:sp>
      <p:pic>
        <p:nvPicPr>
          <p:cNvPr id="44" name="Picture 4" descr="http://cartdidact.md/sites/default/files/products/GG%20103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62" r="18838"/>
          <a:stretch>
            <a:fillRect/>
          </a:stretch>
        </p:blipFill>
        <p:spPr bwMode="auto">
          <a:xfrm>
            <a:off x="3059832" y="5085184"/>
            <a:ext cx="360040" cy="432048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3347864" y="4941168"/>
            <a:ext cx="28807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 бюджетных учреждений</a:t>
            </a:r>
          </a:p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318 472,8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" descr="http://cartdidact.md/sites/default/files/products/GG%20103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62" r="18838"/>
          <a:stretch>
            <a:fillRect/>
          </a:stretch>
        </p:blipFill>
        <p:spPr bwMode="auto">
          <a:xfrm>
            <a:off x="6156176" y="3573016"/>
            <a:ext cx="360040" cy="432048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300192" y="3429000"/>
            <a:ext cx="2843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казенных учреждений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63 117,3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</p:txBody>
      </p:sp>
      <p:pic>
        <p:nvPicPr>
          <p:cNvPr id="49" name="Picture 4" descr="http://cartdidact.md/sites/default/files/products/GG%20103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62" r="18838"/>
          <a:stretch>
            <a:fillRect/>
          </a:stretch>
        </p:blipFill>
        <p:spPr bwMode="auto">
          <a:xfrm>
            <a:off x="6156176" y="4437112"/>
            <a:ext cx="360040" cy="432048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6372200" y="4221088"/>
            <a:ext cx="277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бюджетное учреждение</a:t>
            </a:r>
          </a:p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3 071,5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4" descr="http://cartdidact.md/sites/default/files/products/GG%20103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62" r="18838"/>
          <a:stretch>
            <a:fillRect/>
          </a:stretch>
        </p:blipFill>
        <p:spPr bwMode="auto">
          <a:xfrm>
            <a:off x="6084168" y="5229200"/>
            <a:ext cx="360040" cy="432048"/>
          </a:xfrm>
          <a:prstGeom prst="rect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6300192" y="5013176"/>
            <a:ext cx="2843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автономное учреждение</a:t>
            </a:r>
          </a:p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4 479,9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24"/>
          <p:cNvGrpSpPr/>
          <p:nvPr/>
        </p:nvGrpSpPr>
        <p:grpSpPr>
          <a:xfrm rot="20748715">
            <a:off x="7303368" y="4316561"/>
            <a:ext cx="1680105" cy="2519083"/>
            <a:chOff x="6660232" y="2564904"/>
            <a:chExt cx="1680105" cy="2519083"/>
          </a:xfrm>
        </p:grpSpPr>
        <p:pic>
          <p:nvPicPr>
            <p:cNvPr id="22" name="Picture 2" descr="&amp;Ncy;&amp;ocy;&amp;vcy;&amp;ocy;&amp;scy;&amp;tcy;&amp;icy;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l="26087" t="4389" r="26087"/>
            <a:stretch>
              <a:fillRect/>
            </a:stretch>
          </p:blipFill>
          <p:spPr bwMode="auto">
            <a:xfrm>
              <a:off x="6660232" y="2564904"/>
              <a:ext cx="1680105" cy="2519083"/>
            </a:xfrm>
            <a:prstGeom prst="rect">
              <a:avLst/>
            </a:prstGeom>
            <a:noFill/>
          </p:spPr>
        </p:pic>
        <p:sp>
          <p:nvSpPr>
            <p:cNvPr id="23" name="Прямоугольник 22"/>
            <p:cNvSpPr/>
            <p:nvPr/>
          </p:nvSpPr>
          <p:spPr>
            <a:xfrm>
              <a:off x="6732240" y="2996952"/>
              <a:ext cx="15121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Целевые показатели </a:t>
              </a:r>
            </a:p>
            <a:p>
              <a:pPr algn="ctr"/>
              <a:r>
                <a:rPr lang="ru-RU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выполнены</a:t>
              </a:r>
              <a:endPara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  <p:bldP spid="28" grpId="0" animBg="1"/>
      <p:bldP spid="29" grpId="0" animBg="1"/>
      <p:bldP spid="33" grpId="0"/>
      <p:bldP spid="34" grpId="0"/>
      <p:bldP spid="43" grpId="0"/>
      <p:bldP spid="45" grpId="0"/>
      <p:bldP spid="48" grpId="0"/>
      <p:bldP spid="50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627784" y="4077071"/>
            <a:ext cx="6376039" cy="2088232"/>
            <a:chOff x="132976" y="4087357"/>
            <a:chExt cx="5924944" cy="1939071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2976" y="4087357"/>
              <a:ext cx="5924944" cy="1939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802112" y="4437111"/>
              <a:ext cx="4885504" cy="117174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Мероприятия по  энергосбережению и повышению энергетической эффективности </a:t>
              </a:r>
              <a:r>
                <a:rPr lang="ru-RU" sz="2800" dirty="0" smtClean="0">
                  <a:ln w="18415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4 359,1 </a:t>
              </a:r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283968" y="908720"/>
            <a:ext cx="5112568" cy="2592288"/>
            <a:chOff x="-474598" y="4179203"/>
            <a:chExt cx="6739294" cy="2592288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74598" y="4179203"/>
              <a:ext cx="6739294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474598" y="4509120"/>
              <a:ext cx="5105513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Строительство и реконструкция объектов для организации общего образования – </a:t>
              </a:r>
              <a:r>
                <a:rPr lang="ru-RU" sz="2800" dirty="0" smtClean="0">
                  <a:ln w="18415" cmpd="sng">
                    <a:solidFill>
                      <a:srgbClr val="FFC000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95 210,0 </a:t>
              </a:r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тыс. рублей;</a:t>
              </a:r>
              <a:endPara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Развитие системы образования муниципального образования Тосненский район Ленинградской области </a:t>
            </a:r>
            <a:r>
              <a:rPr lang="ru-RU" sz="32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1 380 102,5 </a:t>
            </a:r>
            <a:r>
              <a:rPr lang="ru-RU" sz="2000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179512" y="2204864"/>
            <a:ext cx="5122936" cy="2621129"/>
            <a:chOff x="166921" y="767076"/>
            <a:chExt cx="5122936" cy="2621129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625" t="22172" r="3950" b="8258"/>
            <a:stretch>
              <a:fillRect/>
            </a:stretch>
          </p:blipFill>
          <p:spPr bwMode="auto">
            <a:xfrm rot="951766">
              <a:off x="166921" y="767076"/>
              <a:ext cx="5122936" cy="262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683567" y="1340768"/>
              <a:ext cx="419500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Укрепление материально-технической базы – </a:t>
              </a:r>
            </a:p>
            <a:p>
              <a:pPr algn="ctr"/>
              <a:r>
                <a:rPr lang="ru-RU" sz="3200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CC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13 564,3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28"/>
          <p:cNvGrpSpPr/>
          <p:nvPr/>
        </p:nvGrpSpPr>
        <p:grpSpPr>
          <a:xfrm>
            <a:off x="-108520" y="836712"/>
            <a:ext cx="5436096" cy="2088232"/>
            <a:chOff x="1691680" y="2492896"/>
            <a:chExt cx="5436096" cy="1815853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1680" y="2492896"/>
              <a:ext cx="5436096" cy="1815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2015208" y="2805974"/>
              <a:ext cx="4608512" cy="12578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Подготовка к новому учебному году –</a:t>
              </a:r>
            </a:p>
            <a:p>
              <a:pPr algn="ctr"/>
              <a:r>
                <a:rPr lang="ru-RU" sz="3200" dirty="0" smtClean="0">
                  <a:ln w="18415" cmpd="sng">
                    <a:solidFill>
                      <a:srgbClr val="008A3E"/>
                    </a:solidFill>
                    <a:prstDash val="solid"/>
                  </a:ln>
                  <a:solidFill>
                    <a:srgbClr val="008A3E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22 499,9 </a:t>
              </a:r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24"/>
          <p:cNvGrpSpPr/>
          <p:nvPr/>
        </p:nvGrpSpPr>
        <p:grpSpPr>
          <a:xfrm rot="20748715">
            <a:off x="7180799" y="4171436"/>
            <a:ext cx="1680105" cy="2519083"/>
            <a:chOff x="6660232" y="2564904"/>
            <a:chExt cx="1680105" cy="2519083"/>
          </a:xfrm>
        </p:grpSpPr>
        <p:pic>
          <p:nvPicPr>
            <p:cNvPr id="22" name="Picture 2" descr="&amp;Ncy;&amp;ocy;&amp;vcy;&amp;ocy;&amp;scy;&amp;tcy;&amp;icy;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l="26087" t="4389" r="26087"/>
            <a:stretch>
              <a:fillRect/>
            </a:stretch>
          </p:blipFill>
          <p:spPr bwMode="auto">
            <a:xfrm>
              <a:off x="6660232" y="2564904"/>
              <a:ext cx="1680105" cy="2519083"/>
            </a:xfrm>
            <a:prstGeom prst="rect">
              <a:avLst/>
            </a:prstGeom>
            <a:noFill/>
          </p:spPr>
        </p:pic>
        <p:sp>
          <p:nvSpPr>
            <p:cNvPr id="23" name="Прямоугольник 22"/>
            <p:cNvSpPr/>
            <p:nvPr/>
          </p:nvSpPr>
          <p:spPr>
            <a:xfrm>
              <a:off x="6732240" y="2996952"/>
              <a:ext cx="15121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Целевые показатели </a:t>
              </a:r>
            </a:p>
            <a:p>
              <a:pPr algn="ctr"/>
              <a:r>
                <a:rPr lang="ru-RU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выполнены</a:t>
              </a:r>
              <a:endPara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57" t="16150" b="16150"/>
          <a:stretch>
            <a:fillRect/>
          </a:stretch>
        </p:blipFill>
        <p:spPr bwMode="auto">
          <a:xfrm>
            <a:off x="6516216" y="188640"/>
            <a:ext cx="2627784" cy="11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7668344" y="62068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9BF09"/>
                </a:solidFill>
                <a:latin typeface="Times New Roman" pitchFamily="18" charset="0"/>
                <a:cs typeface="Times New Roman" pitchFamily="18" charset="0"/>
              </a:rPr>
              <a:t>97,8 %</a:t>
            </a:r>
            <a:endParaRPr lang="ru-RU" sz="2400" dirty="0">
              <a:solidFill>
                <a:srgbClr val="09BF09"/>
              </a:solidFill>
            </a:endParaRPr>
          </a:p>
        </p:txBody>
      </p:sp>
      <p:pic>
        <p:nvPicPr>
          <p:cNvPr id="31" name="Рисунок 30" descr="7f0d7a5f6eb2d3599b46cfbdcb84a20c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84609" y="1412776"/>
            <a:ext cx="2084609" cy="858859"/>
          </a:xfrm>
          <a:prstGeom prst="rect">
            <a:avLst/>
          </a:prstGeom>
        </p:spPr>
      </p:pic>
      <p:pic>
        <p:nvPicPr>
          <p:cNvPr id="11268" name="Picture 4" descr="http://www.girlslife.com/image.axd?i=618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0361"/>
            <a:ext cx="3168352" cy="20676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22 0.03194 L 0.40191 0.031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0.23148 L 0.41753 0.23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91 0.03194 L 0.91371 0.031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64 0.48356 L 0.87448 0.483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Поддержка развития муниципальной службы и повышения квалификации кадров органов местного самоуправления в муниципальном образовании  Тосненский район Ленинградской области </a:t>
            </a:r>
          </a:p>
          <a:p>
            <a:pPr algn="ctr"/>
            <a:r>
              <a:rPr lang="ru-RU" sz="32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560,5 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&amp;Ncy;&amp;ocy;&amp;vcy;&amp;ocy;&amp;scy;&amp;tcy;&amp;icy; &amp;kcy;&amp;ocy;&amp;mcy;&amp;pcy;&amp;acy;&amp;ncy;&amp;icy;&amp;icy; &amp;Mcy;&amp;TScy;&amp;Pcy;&amp;Bcy; - mcprombez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2420888" cy="24208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1916832"/>
            <a:ext cx="8100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Обучено на курсах повышения квалификации – </a:t>
            </a:r>
          </a:p>
          <a:p>
            <a:pPr algn="ctr"/>
            <a:r>
              <a:rPr lang="ru-RU" sz="20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 человек </a:t>
            </a:r>
          </a:p>
        </p:txBody>
      </p:sp>
      <p:pic>
        <p:nvPicPr>
          <p:cNvPr id="7172" name="Picture 4" descr="Nou.md - &amp;Scy;&amp;acy;&amp;jcy;&amp;tcy; &amp;Lcy;&amp;ucy;&amp;chcy;&amp;shcy;&amp;icy;&amp;khcy; &amp;Pcy;&amp;rcy;&amp;iecy;&amp;dcy;&amp;lcy;&amp;ocy;&amp;zhcy;&amp;iecy;&amp;ncy;&amp;icy;&amp;jcy; - &amp;Ncy;&amp;ocy;&amp;vcy;&amp;ocy;&amp;scy;&amp;tcy;&amp;i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</a:blip>
          <a:srcRect l="6667" r="6667" b="11067"/>
          <a:stretch>
            <a:fillRect/>
          </a:stretch>
        </p:blipFill>
        <p:spPr bwMode="auto">
          <a:xfrm>
            <a:off x="179512" y="1844824"/>
            <a:ext cx="936104" cy="720080"/>
          </a:xfrm>
          <a:prstGeom prst="rect">
            <a:avLst/>
          </a:prstGeom>
          <a:noFill/>
        </p:spPr>
      </p:pic>
      <p:pic>
        <p:nvPicPr>
          <p:cNvPr id="8" name="Picture 4" descr="Nou.md - &amp;Scy;&amp;acy;&amp;jcy;&amp;tcy; &amp;Lcy;&amp;ucy;&amp;chcy;&amp;shcy;&amp;icy;&amp;khcy; &amp;Pcy;&amp;rcy;&amp;iecy;&amp;dcy;&amp;lcy;&amp;ocy;&amp;zhcy;&amp;iecy;&amp;ncy;&amp;icy;&amp;jcy; - &amp;Ncy;&amp;ocy;&amp;vcy;&amp;ocy;&amp;scy;&amp;tcy;&amp;i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</a:blip>
          <a:srcRect l="6667" r="6667" b="11067"/>
          <a:stretch>
            <a:fillRect/>
          </a:stretch>
        </p:blipFill>
        <p:spPr bwMode="auto">
          <a:xfrm>
            <a:off x="179512" y="2924944"/>
            <a:ext cx="936104" cy="7200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2996952"/>
            <a:ext cx="81003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Издано </a:t>
            </a:r>
            <a:r>
              <a:rPr lang="ru-RU" sz="20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 брошюр, 220 исторических справочников </a:t>
            </a:r>
          </a:p>
          <a:p>
            <a:pPr algn="ctr"/>
            <a:r>
              <a:rPr lang="ru-RU" sz="20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20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 информационных буклетов</a:t>
            </a:r>
          </a:p>
        </p:txBody>
      </p:sp>
      <p:pic>
        <p:nvPicPr>
          <p:cNvPr id="10" name="Picture 4" descr="Nou.md - &amp;Scy;&amp;acy;&amp;jcy;&amp;tcy; &amp;Lcy;&amp;ucy;&amp;chcy;&amp;shcy;&amp;icy;&amp;khcy; &amp;Pcy;&amp;rcy;&amp;iecy;&amp;dcy;&amp;lcy;&amp;ocy;&amp;zhcy;&amp;iecy;&amp;ncy;&amp;icy;&amp;jcy; - &amp;Ncy;&amp;ocy;&amp;vcy;&amp;ocy;&amp;scy;&amp;tcy;&amp;i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</a:blip>
          <a:srcRect l="6667" r="6667" b="11067"/>
          <a:stretch>
            <a:fillRect/>
          </a:stretch>
        </p:blipFill>
        <p:spPr bwMode="auto">
          <a:xfrm>
            <a:off x="179512" y="3933056"/>
            <a:ext cx="936104" cy="72008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43608" y="4077072"/>
            <a:ext cx="81003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Проведено 12 семинаров и 1 электронный </a:t>
            </a:r>
            <a:r>
              <a:rPr lang="ru-RU" sz="2000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вебинар</a:t>
            </a:r>
            <a:endParaRPr lang="ru-RU" sz="2000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24328" y="1052736"/>
            <a:ext cx="144016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97,3 %</a:t>
            </a:r>
            <a:endParaRPr lang="ru-RU" sz="2800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8A3E"/>
              </a:solidFill>
              <a:effectLst/>
            </a:endParaRPr>
          </a:p>
        </p:txBody>
      </p:sp>
      <p:grpSp>
        <p:nvGrpSpPr>
          <p:cNvPr id="13" name="Группа 12"/>
          <p:cNvGrpSpPr/>
          <p:nvPr/>
        </p:nvGrpSpPr>
        <p:grpSpPr>
          <a:xfrm rot="20775824">
            <a:off x="7325934" y="4440474"/>
            <a:ext cx="1542886" cy="2503602"/>
            <a:chOff x="6727336" y="2564904"/>
            <a:chExt cx="1613001" cy="2519083"/>
          </a:xfrm>
        </p:grpSpPr>
        <p:pic>
          <p:nvPicPr>
            <p:cNvPr id="14" name="Picture 2" descr="&amp;Ncy;&amp;ocy;&amp;vcy;&amp;ocy;&amp;scy;&amp;tcy;&amp;icy;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l="27997" t="4389" r="26087"/>
            <a:stretch>
              <a:fillRect/>
            </a:stretch>
          </p:blipFill>
          <p:spPr bwMode="auto">
            <a:xfrm>
              <a:off x="6727336" y="2564904"/>
              <a:ext cx="1613001" cy="2519083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6732240" y="2996952"/>
              <a:ext cx="15121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Целевые показатели </a:t>
              </a:r>
            </a:p>
            <a:p>
              <a:pPr algn="ctr"/>
              <a:r>
                <a:rPr lang="ru-RU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выполнены</a:t>
              </a:r>
              <a:endPara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57" t="16150" b="16150"/>
          <a:stretch>
            <a:fillRect/>
          </a:stretch>
        </p:blipFill>
        <p:spPr bwMode="auto">
          <a:xfrm>
            <a:off x="6516216" y="692696"/>
            <a:ext cx="2627784" cy="11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arwin.kz/img/article/590/96_tn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798"/>
          <a:stretch>
            <a:fillRect/>
          </a:stretch>
        </p:blipFill>
        <p:spPr bwMode="auto">
          <a:xfrm>
            <a:off x="827584" y="5805264"/>
            <a:ext cx="936104" cy="835023"/>
          </a:xfrm>
          <a:prstGeom prst="rect">
            <a:avLst/>
          </a:prstGeom>
          <a:noFill/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развитие физической культуры и спорта в муниципальном образовании  Тосненский район Ленинградской области </a:t>
            </a:r>
          </a:p>
          <a:p>
            <a:pPr algn="ctr"/>
            <a:r>
              <a:rPr lang="ru-RU" sz="36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1 688,8 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 rot="20775824">
            <a:off x="7325934" y="4440474"/>
            <a:ext cx="1542886" cy="2503602"/>
            <a:chOff x="6727336" y="2564904"/>
            <a:chExt cx="1613001" cy="2519083"/>
          </a:xfrm>
        </p:grpSpPr>
        <p:pic>
          <p:nvPicPr>
            <p:cNvPr id="9" name="Picture 2" descr="&amp;Ncy;&amp;ocy;&amp;vcy;&amp;ocy;&amp;scy;&amp;tcy;&amp;icy;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l="27997" t="4389" r="26087"/>
            <a:stretch>
              <a:fillRect/>
            </a:stretch>
          </p:blipFill>
          <p:spPr bwMode="auto">
            <a:xfrm>
              <a:off x="6727336" y="2564904"/>
              <a:ext cx="1613001" cy="2519083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6732240" y="2996952"/>
              <a:ext cx="15121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Целевые показатели </a:t>
              </a:r>
            </a:p>
            <a:p>
              <a:pPr algn="ctr"/>
              <a:r>
                <a:rPr lang="ru-RU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выполнены</a:t>
              </a:r>
              <a:endPara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222" name="Picture 6" descr="http://www.rescueathlete.com/pic/large-1206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933056"/>
            <a:ext cx="1008112" cy="701296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1907704" y="1628800"/>
            <a:ext cx="5184576" cy="2088232"/>
            <a:chOff x="362805" y="2924944"/>
            <a:chExt cx="4713251" cy="1551258"/>
          </a:xfrm>
        </p:grpSpPr>
        <p:sp>
          <p:nvSpPr>
            <p:cNvPr id="13" name="Блок-схема: документ 12"/>
            <p:cNvSpPr/>
            <p:nvPr/>
          </p:nvSpPr>
          <p:spPr>
            <a:xfrm>
              <a:off x="362805" y="2924944"/>
              <a:ext cx="4713251" cy="1551258"/>
            </a:xfrm>
            <a:prstGeom prst="flowChartDocument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62805" y="2924944"/>
              <a:ext cx="4713251" cy="13489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noFill/>
                    <a:prstDash val="solid"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 организацию и проведение районных и </a:t>
              </a:r>
              <a:r>
                <a:rPr lang="ru-RU" sz="2000" b="1" cap="all" dirty="0" err="1" smtClean="0">
                  <a:ln w="9000" cmpd="sng">
                    <a:noFill/>
                    <a:prstDash val="solid"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межпоселенческих</a:t>
              </a:r>
              <a:r>
                <a:rPr lang="ru-RU" sz="2000" b="1" cap="all" dirty="0" smtClean="0">
                  <a:ln w="9000" cmpd="sng">
                    <a:noFill/>
                    <a:prstDash val="solid"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физкультурно-спортивных мероприятий</a:t>
              </a:r>
            </a:p>
            <a:p>
              <a:pPr algn="ctr"/>
              <a:r>
                <a:rPr lang="ru-RU" sz="3200" b="1" cap="all" spc="0" dirty="0" smtClean="0">
                  <a:ln w="9000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008A3E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699,9 </a:t>
              </a:r>
              <a:r>
                <a:rPr lang="ru-RU" sz="2000" b="1" cap="all" dirty="0" smtClean="0">
                  <a:ln w="9000" cmpd="sng">
                    <a:noFill/>
                    <a:prstDash val="solid"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835696" y="4049687"/>
            <a:ext cx="5328592" cy="2403649"/>
            <a:chOff x="755576" y="2924944"/>
            <a:chExt cx="4392488" cy="2086175"/>
          </a:xfrm>
        </p:grpSpPr>
        <p:sp>
          <p:nvSpPr>
            <p:cNvPr id="22" name="Блок-схема: документ 21"/>
            <p:cNvSpPr/>
            <p:nvPr/>
          </p:nvSpPr>
          <p:spPr>
            <a:xfrm>
              <a:off x="755576" y="2924944"/>
              <a:ext cx="4392488" cy="2086175"/>
            </a:xfrm>
            <a:prstGeom prst="flowChartDocument">
              <a:avLst/>
            </a:prstGeom>
            <a:solidFill>
              <a:srgbClr val="008A3E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55576" y="2924944"/>
              <a:ext cx="4320480" cy="203484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noFill/>
                    <a:prstDash val="solid"/>
                  </a:ln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Организация подготовки и участия сборных команд Тосненского района в областных, всероссийских и международных соревнованиях</a:t>
              </a:r>
              <a:endParaRPr lang="ru-RU" sz="2000" b="1" cap="all" dirty="0" smtClean="0">
                <a:ln w="9000" cmpd="sng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3200" b="1" cap="all" spc="0" dirty="0" smtClean="0">
                  <a:ln w="9000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988,9 </a:t>
              </a:r>
              <a:r>
                <a:rPr lang="ru-RU" sz="2000" b="1" cap="all" dirty="0" smtClean="0">
                  <a:ln w="9000" cmpd="sng">
                    <a:noFill/>
                    <a:prstDash val="solid"/>
                  </a:ln>
                  <a:solidFill>
                    <a:sysClr val="windowText" lastClr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тыс. рублей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72200" y="548680"/>
            <a:ext cx="2627784" cy="1174545"/>
            <a:chOff x="6516216" y="692696"/>
            <a:chExt cx="2627784" cy="117454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857" t="16150" b="16150"/>
            <a:stretch>
              <a:fillRect/>
            </a:stretch>
          </p:blipFill>
          <p:spPr bwMode="auto">
            <a:xfrm>
              <a:off x="6516216" y="692696"/>
              <a:ext cx="2627784" cy="117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7524328" y="1052736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800" b="1" cap="all" dirty="0" smtClean="0">
                  <a:ln w="9000" cmpd="sng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8A3E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100%</a:t>
              </a:r>
              <a:endParaRPr lang="ru-RU" sz="2800" b="1" cap="all" dirty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</a:endParaRPr>
            </a:p>
          </p:txBody>
        </p:sp>
      </p:grpSp>
      <p:pic>
        <p:nvPicPr>
          <p:cNvPr id="10242" name="Picture 2" descr="http://www.northernvirginiamag.com/wp-content/uploads/2013/04/0413_basketbal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157192"/>
            <a:ext cx="719353" cy="712159"/>
          </a:xfrm>
          <a:prstGeom prst="rect">
            <a:avLst/>
          </a:prstGeom>
          <a:noFill/>
        </p:spPr>
      </p:pic>
      <p:pic>
        <p:nvPicPr>
          <p:cNvPr id="10246" name="Picture 6" descr="http://i008.radikal.ru/1203/cb/431c4e62f68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1412776"/>
            <a:ext cx="1944216" cy="14581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3529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 на территории муниципального образования Тосненский район Ленинградской области</a:t>
            </a:r>
          </a:p>
          <a:p>
            <a:pPr algn="ctr"/>
            <a:r>
              <a:rPr lang="ru-RU" sz="40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1 760,0 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772816"/>
            <a:ext cx="90364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На оказание поддержки двум субъектам малого предпринимательства 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1 085 </a:t>
            </a:r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pic>
        <p:nvPicPr>
          <p:cNvPr id="5124" name="Picture 4" descr="&amp;Icy;&amp;kcy;&amp;ocy;&amp;ncy;&amp;kcy;&amp;acy; briefcase, &amp;pcy;&amp;ocy;&amp;rcy;&amp;tcy;&amp;fcy;&amp;iecy;&amp;lcy;&amp;softcy;, &amp;kcy;&amp;iecy;&amp;jcy;&amp;scy;, &amp;rcy;&amp;acy;&amp;zcy;&amp;mcy;&amp;iecy;&amp;rcy; 256x256 id24340 iconbird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576064" cy="576064"/>
          </a:xfrm>
          <a:prstGeom prst="rect">
            <a:avLst/>
          </a:prstGeom>
          <a:noFill/>
        </p:spPr>
      </p:pic>
      <p:pic>
        <p:nvPicPr>
          <p:cNvPr id="16" name="Picture 4" descr="&amp;Icy;&amp;kcy;&amp;ocy;&amp;ncy;&amp;kcy;&amp;acy; briefcase, &amp;pcy;&amp;ocy;&amp;rcy;&amp;tcy;&amp;fcy;&amp;iecy;&amp;lcy;&amp;softcy;, &amp;kcy;&amp;iecy;&amp;jcy;&amp;scy;, &amp;rcy;&amp;acy;&amp;zcy;&amp;mcy;&amp;iecy;&amp;rcy; 256x256 id24340 iconbird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576064" cy="57606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9512" y="3789040"/>
            <a:ext cx="8964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На обеспечения деятельности и укрепления материально-технической базы Фонда «Муниципальный центр поддержки предпринимательства» </a:t>
            </a:r>
            <a:r>
              <a:rPr lang="ru-RU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675</a:t>
            </a:r>
            <a:r>
              <a:rPr lang="ru-RU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95536" y="6165304"/>
            <a:ext cx="2160240" cy="692696"/>
            <a:chOff x="395536" y="6165304"/>
            <a:chExt cx="2160240" cy="692696"/>
          </a:xfrm>
        </p:grpSpPr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6165304"/>
              <a:ext cx="2116572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39552" y="630932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ФБ – 808,0 т. р.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623766" y="6094134"/>
            <a:ext cx="2028354" cy="841655"/>
            <a:chOff x="3623766" y="6094134"/>
            <a:chExt cx="2028354" cy="841655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625" t="22172" r="3950" b="8258"/>
            <a:stretch>
              <a:fillRect/>
            </a:stretch>
          </p:blipFill>
          <p:spPr bwMode="auto">
            <a:xfrm rot="951766">
              <a:off x="3623766" y="6094134"/>
              <a:ext cx="1872737" cy="84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3635896" y="630932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 – 202,0 т. р.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588224" y="6162857"/>
            <a:ext cx="2160240" cy="695143"/>
            <a:chOff x="6588224" y="6162857"/>
            <a:chExt cx="2160240" cy="695143"/>
          </a:xfrm>
        </p:grpSpPr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8224" y="6162857"/>
              <a:ext cx="2065320" cy="695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6732240" y="630932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МБ - 750 т. р.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57" t="16150" b="16150"/>
          <a:stretch>
            <a:fillRect/>
          </a:stretch>
        </p:blipFill>
        <p:spPr bwMode="auto">
          <a:xfrm>
            <a:off x="6372200" y="476672"/>
            <a:ext cx="2627784" cy="11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524328" y="83671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9BF09"/>
                </a:solidFill>
                <a:latin typeface="Times New Roman" pitchFamily="18" charset="0"/>
                <a:cs typeface="Times New Roman" pitchFamily="18" charset="0"/>
              </a:rPr>
              <a:t>97,2 %</a:t>
            </a:r>
            <a:endParaRPr lang="ru-RU" sz="2800" dirty="0">
              <a:solidFill>
                <a:srgbClr val="09BF09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 rot="20775824">
            <a:off x="7325935" y="4440475"/>
            <a:ext cx="1542886" cy="2503602"/>
            <a:chOff x="6727336" y="2564904"/>
            <a:chExt cx="1613001" cy="2519083"/>
          </a:xfrm>
        </p:grpSpPr>
        <p:pic>
          <p:nvPicPr>
            <p:cNvPr id="27" name="Picture 2" descr="&amp;Ncy;&amp;ocy;&amp;vcy;&amp;ocy;&amp;scy;&amp;tcy;&amp;icy;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l="27997" t="4389" r="26087"/>
            <a:stretch>
              <a:fillRect/>
            </a:stretch>
          </p:blipFill>
          <p:spPr bwMode="auto">
            <a:xfrm>
              <a:off x="6727336" y="2564904"/>
              <a:ext cx="1613001" cy="2519083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6732240" y="2996952"/>
              <a:ext cx="15121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Целевые показатели </a:t>
              </a:r>
            </a:p>
            <a:p>
              <a:pPr algn="ctr"/>
              <a:r>
                <a:rPr lang="ru-RU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выполнены</a:t>
              </a:r>
              <a:endPara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35292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Поддержка отдельных категорий граждан, нуждающихся в улучшении жилищных условий, за счет средств бюджета муниципального образования при приобретении или строительстве жилья </a:t>
            </a:r>
            <a:r>
              <a:rPr lang="ru-RU" sz="32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48 965,3 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79512" y="6381328"/>
            <a:ext cx="2016224" cy="369332"/>
            <a:chOff x="179512" y="6381328"/>
            <a:chExt cx="2016224" cy="369332"/>
          </a:xfrm>
        </p:grpSpPr>
        <p:sp>
          <p:nvSpPr>
            <p:cNvPr id="10" name="Пятиугольник 9"/>
            <p:cNvSpPr/>
            <p:nvPr/>
          </p:nvSpPr>
          <p:spPr>
            <a:xfrm>
              <a:off x="251520" y="6381328"/>
              <a:ext cx="1944216" cy="360040"/>
            </a:xfrm>
            <a:prstGeom prst="homePlate">
              <a:avLst/>
            </a:prstGeom>
            <a:solidFill>
              <a:srgbClr val="09BF0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9512" y="6381328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ФБ – 1 458,6 т. р.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491880" y="6381328"/>
            <a:ext cx="2232248" cy="646331"/>
            <a:chOff x="3707904" y="6381328"/>
            <a:chExt cx="2016224" cy="646331"/>
          </a:xfrm>
        </p:grpSpPr>
        <p:sp>
          <p:nvSpPr>
            <p:cNvPr id="11" name="Пятиугольник 10"/>
            <p:cNvSpPr/>
            <p:nvPr/>
          </p:nvSpPr>
          <p:spPr>
            <a:xfrm>
              <a:off x="3779912" y="6381328"/>
              <a:ext cx="1944216" cy="360040"/>
            </a:xfrm>
            <a:prstGeom prst="homePlate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07904" y="6381328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ОБ – 31 887,0 т. р.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6948264" y="6381328"/>
            <a:ext cx="2088232" cy="369332"/>
            <a:chOff x="6948264" y="6381328"/>
            <a:chExt cx="2088232" cy="369332"/>
          </a:xfrm>
        </p:grpSpPr>
        <p:sp>
          <p:nvSpPr>
            <p:cNvPr id="12" name="Пятиугольник 11"/>
            <p:cNvSpPr/>
            <p:nvPr/>
          </p:nvSpPr>
          <p:spPr>
            <a:xfrm>
              <a:off x="7020272" y="6381328"/>
              <a:ext cx="2016224" cy="36004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48264" y="638132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МБ – 15 619,7 т. р.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716016" y="4221088"/>
            <a:ext cx="4104456" cy="1440160"/>
          </a:xfrm>
          <a:prstGeom prst="rect">
            <a:avLst/>
          </a:prstGeom>
          <a:ln w="76200">
            <a:solidFill>
              <a:srgbClr val="008A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1412776"/>
            <a:ext cx="3816424" cy="158417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1412776"/>
            <a:ext cx="3816424" cy="1584176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16016" y="4365104"/>
            <a:ext cx="40324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Жилье для молодежи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3 109,9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467544" y="4221088"/>
            <a:ext cx="3888432" cy="1446550"/>
            <a:chOff x="179512" y="3789040"/>
            <a:chExt cx="3888432" cy="144655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79513" y="3819868"/>
              <a:ext cx="3888431" cy="1409332"/>
            </a:xfrm>
            <a:prstGeom prst="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9512" y="3789040"/>
              <a:ext cx="388843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Поддержка граждан, нуждающихся в улучшении жилищных условий, на основе принципов ипотечного кредитования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5 846,9</a:t>
              </a:r>
            </a:p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9512" y="1340768"/>
            <a:ext cx="3816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Предоставление специализированных (служебных) жилых помещений отдельным категориям граждан, не имеющих жилых помещений в населенном пункте по месту работы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6 663,0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4008" y="1412776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Предоставление специализированных жилых помещений детям-сиротам и детям, оставшимся без попечения родителей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33 345,6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4781814" y="3165297"/>
            <a:ext cx="4320139" cy="1237356"/>
            <a:chOff x="4781814" y="3165297"/>
            <a:chExt cx="4320139" cy="1237356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6533"/>
            <a:stretch>
              <a:fillRect/>
            </a:stretch>
          </p:blipFill>
          <p:spPr bwMode="auto">
            <a:xfrm rot="271267">
              <a:off x="4781814" y="3165297"/>
              <a:ext cx="4320139" cy="123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Прямоугольник 33"/>
            <p:cNvSpPr/>
            <p:nvPr/>
          </p:nvSpPr>
          <p:spPr>
            <a:xfrm>
              <a:off x="5004048" y="3284984"/>
              <a:ext cx="381642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200" b="1" cap="all" spc="0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rgbClr val="008A3E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Приобретено 15 жилых помещений</a:t>
              </a:r>
              <a:endParaRPr lang="ru-RU" sz="2200" b="1" cap="all" spc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6656" y="5589240"/>
            <a:ext cx="2935442" cy="710715"/>
            <a:chOff x="636656" y="5589240"/>
            <a:chExt cx="2935442" cy="710715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4539" b="21333"/>
            <a:stretch>
              <a:fillRect/>
            </a:stretch>
          </p:blipFill>
          <p:spPr bwMode="auto">
            <a:xfrm rot="186744">
              <a:off x="636656" y="5648930"/>
              <a:ext cx="2935442" cy="65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/>
            <p:cNvSpPr/>
            <p:nvPr/>
          </p:nvSpPr>
          <p:spPr>
            <a:xfrm>
              <a:off x="827584" y="5589240"/>
              <a:ext cx="259228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all" spc="0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rgbClr val="008A3E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67 </a:t>
              </a:r>
              <a:r>
                <a:rPr lang="ru-RU" sz="2000" b="1" cap="all" spc="0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rgbClr val="008A3E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участников</a:t>
              </a:r>
              <a:endParaRPr lang="ru-RU" sz="2000" b="1" cap="all" spc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1833" y="3122636"/>
            <a:ext cx="4661428" cy="1169274"/>
            <a:chOff x="351833" y="3122636"/>
            <a:chExt cx="4661428" cy="1169274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6744">
              <a:off x="351833" y="3122636"/>
              <a:ext cx="4661428" cy="1169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Прямоугольник 38"/>
            <p:cNvSpPr/>
            <p:nvPr/>
          </p:nvSpPr>
          <p:spPr>
            <a:xfrm>
              <a:off x="467544" y="3140968"/>
              <a:ext cx="360040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all" spc="0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rgbClr val="008A3E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Приобретены </a:t>
              </a:r>
              <a:r>
                <a:rPr lang="ru-RU" sz="2800" b="1" cap="all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rgbClr val="008A3E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000" b="1" cap="all" spc="0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rgbClr val="008A3E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жилых помещения</a:t>
              </a:r>
              <a:endParaRPr lang="ru-RU" sz="2000" b="1" cap="all" spc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004048" y="5661248"/>
            <a:ext cx="3528392" cy="856735"/>
            <a:chOff x="5004048" y="5661248"/>
            <a:chExt cx="3528392" cy="856735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4048" y="5661248"/>
              <a:ext cx="3528392" cy="85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Прямоугольник 44"/>
            <p:cNvSpPr/>
            <p:nvPr/>
          </p:nvSpPr>
          <p:spPr>
            <a:xfrm>
              <a:off x="5148064" y="5661248"/>
              <a:ext cx="2592288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all" spc="0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rgbClr val="008A3E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32 </a:t>
              </a:r>
              <a:r>
                <a:rPr lang="ru-RU" sz="2000" b="1" cap="all" spc="0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rgbClr val="008A3E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участника</a:t>
              </a:r>
              <a:endParaRPr lang="ru-RU" sz="2000" b="1" cap="all" spc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8" name="Picture 8" descr="http://bez-shvov.ru/wp-content/uploads/2015/04/80503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284984"/>
            <a:ext cx="360040" cy="360040"/>
          </a:xfrm>
          <a:prstGeom prst="rect">
            <a:avLst/>
          </a:prstGeom>
          <a:noFill/>
        </p:spPr>
      </p:pic>
      <p:pic>
        <p:nvPicPr>
          <p:cNvPr id="50" name="Picture 8" descr="http://bez-shvov.ru/wp-content/uploads/2015/04/80503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5733256"/>
            <a:ext cx="360040" cy="360040"/>
          </a:xfrm>
          <a:prstGeom prst="rect">
            <a:avLst/>
          </a:prstGeom>
          <a:noFill/>
        </p:spPr>
      </p:pic>
      <p:pic>
        <p:nvPicPr>
          <p:cNvPr id="52" name="Picture 8" descr="http://bez-shvov.ru/wp-content/uploads/2015/04/80503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733256"/>
            <a:ext cx="360040" cy="360040"/>
          </a:xfrm>
          <a:prstGeom prst="rect">
            <a:avLst/>
          </a:prstGeom>
          <a:noFill/>
        </p:spPr>
      </p:pic>
      <p:pic>
        <p:nvPicPr>
          <p:cNvPr id="38" name="Picture 8" descr="http://bez-shvov.ru/wp-content/uploads/2015/04/80503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284984"/>
            <a:ext cx="360040" cy="360040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7812360" y="83671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9BF09"/>
                </a:solidFill>
                <a:latin typeface="Times New Roman" pitchFamily="18" charset="0"/>
                <a:cs typeface="Times New Roman" pitchFamily="18" charset="0"/>
              </a:rPr>
              <a:t>60,7 %</a:t>
            </a:r>
            <a:endParaRPr lang="ru-RU" sz="2400" dirty="0">
              <a:solidFill>
                <a:srgbClr val="09BF09"/>
              </a:solidFill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57" t="16150" b="16150"/>
          <a:stretch>
            <a:fillRect/>
          </a:stretch>
        </p:blipFill>
        <p:spPr bwMode="auto">
          <a:xfrm>
            <a:off x="6516216" y="404664"/>
            <a:ext cx="2627784" cy="11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916832"/>
          <a:ext cx="9144000" cy="49411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75935"/>
                <a:gridCol w="3199979"/>
                <a:gridCol w="3068086"/>
              </a:tblGrid>
              <a:tr h="1278665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2014 года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2015 года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8803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2 453 460,0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2 811 001,1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42855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собственные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безвозмездные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898 969,4</a:t>
                      </a:r>
                    </a:p>
                    <a:p>
                      <a:pPr algn="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1 554 490,6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1 007 592,9</a:t>
                      </a:r>
                    </a:p>
                    <a:p>
                      <a:pPr algn="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1 803 408,2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8372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520 852,3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794 543,5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37488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«-» </a:t>
                      </a:r>
                    </a:p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«+»)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- 67 392,3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kern="1200" cap="all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8B408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+ 16 457,6</a:t>
                      </a:r>
                      <a:endParaRPr lang="ru-RU" sz="2400" b="1" kern="1200" cap="all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8B408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84985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 от собственных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7,5 %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260648"/>
            <a:ext cx="86366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Исполнение доходной и расходной частей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муниципального образования Тосненский район Ленинградской области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2014, 2015 год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8384" y="1700808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Fakti-par-milestibu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1296144" cy="971111"/>
          </a:xfrm>
          <a:prstGeom prst="rect">
            <a:avLst/>
          </a:prstGeom>
        </p:spPr>
      </p:pic>
      <p:pic>
        <p:nvPicPr>
          <p:cNvPr id="8" name="Рисунок 7" descr="Fakti-par-milestibu-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30398">
            <a:off x="1682844" y="2588982"/>
            <a:ext cx="634569" cy="475439"/>
          </a:xfrm>
          <a:prstGeom prst="rect">
            <a:avLst/>
          </a:prstGeom>
        </p:spPr>
      </p:pic>
      <p:pic>
        <p:nvPicPr>
          <p:cNvPr id="11" name="Рисунок 10" descr="Fakti-par-milestibu-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088585">
            <a:off x="1587013" y="2051149"/>
            <a:ext cx="351656" cy="263472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156176" y="3284984"/>
            <a:ext cx="1062747" cy="404780"/>
            <a:chOff x="6200916" y="3501008"/>
            <a:chExt cx="1062747" cy="404780"/>
          </a:xfrm>
        </p:grpSpPr>
        <p:sp>
          <p:nvSpPr>
            <p:cNvPr id="12" name="Половина рамки 11"/>
            <p:cNvSpPr/>
            <p:nvPr/>
          </p:nvSpPr>
          <p:spPr>
            <a:xfrm rot="2700000">
              <a:off x="6200916" y="3689764"/>
              <a:ext cx="216024" cy="216024"/>
            </a:xfrm>
            <a:prstGeom prst="halfFrame">
              <a:avLst/>
            </a:prstGeom>
            <a:solidFill>
              <a:srgbClr val="008A3E"/>
            </a:solidFill>
            <a:ln>
              <a:solidFill>
                <a:srgbClr val="008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386500" y="3501008"/>
              <a:ext cx="877163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8B408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14,5 %</a:t>
              </a:r>
              <a:endPara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8B408"/>
                </a:solidFill>
                <a:effectLst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228184" y="4797152"/>
            <a:ext cx="1062747" cy="404780"/>
            <a:chOff x="6200916" y="3501008"/>
            <a:chExt cx="1062747" cy="404780"/>
          </a:xfrm>
        </p:grpSpPr>
        <p:sp>
          <p:nvSpPr>
            <p:cNvPr id="25" name="Половина рамки 24"/>
            <p:cNvSpPr/>
            <p:nvPr/>
          </p:nvSpPr>
          <p:spPr>
            <a:xfrm rot="2700000">
              <a:off x="6200916" y="3689764"/>
              <a:ext cx="216024" cy="216024"/>
            </a:xfrm>
            <a:prstGeom prst="halfFrame">
              <a:avLst/>
            </a:prstGeom>
            <a:solidFill>
              <a:srgbClr val="008A3E"/>
            </a:solidFill>
            <a:ln>
              <a:solidFill>
                <a:srgbClr val="008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86500" y="3501008"/>
              <a:ext cx="877163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8B408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8B408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,9 %</a:t>
              </a:r>
              <a:endParaRPr lang="ru-RU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8B408"/>
                </a:solidFill>
                <a:effectLst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272549" y="3861048"/>
            <a:ext cx="979910" cy="338554"/>
            <a:chOff x="6245281" y="3501008"/>
            <a:chExt cx="979910" cy="338554"/>
          </a:xfrm>
        </p:grpSpPr>
        <p:sp>
          <p:nvSpPr>
            <p:cNvPr id="22" name="Половина рамки 21"/>
            <p:cNvSpPr/>
            <p:nvPr/>
          </p:nvSpPr>
          <p:spPr>
            <a:xfrm rot="2700000">
              <a:off x="6245281" y="3671387"/>
              <a:ext cx="127293" cy="127293"/>
            </a:xfrm>
            <a:prstGeom prst="halfFrame">
              <a:avLst/>
            </a:prstGeom>
            <a:solidFill>
              <a:srgbClr val="008A3E"/>
            </a:solidFill>
            <a:ln>
              <a:solidFill>
                <a:srgbClr val="008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424972" y="3501008"/>
              <a:ext cx="800219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8B408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12,1 %</a:t>
              </a:r>
              <a:endPara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8B408"/>
                </a:solidFill>
                <a:effectLst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257106" y="4221088"/>
            <a:ext cx="995353" cy="338554"/>
            <a:chOff x="6229838" y="3501008"/>
            <a:chExt cx="995353" cy="338554"/>
          </a:xfrm>
        </p:grpSpPr>
        <p:sp>
          <p:nvSpPr>
            <p:cNvPr id="28" name="Половина рамки 27"/>
            <p:cNvSpPr/>
            <p:nvPr/>
          </p:nvSpPr>
          <p:spPr>
            <a:xfrm rot="2700000">
              <a:off x="6229838" y="3673946"/>
              <a:ext cx="139648" cy="139648"/>
            </a:xfrm>
            <a:prstGeom prst="halfFrame">
              <a:avLst/>
            </a:prstGeom>
            <a:solidFill>
              <a:srgbClr val="008A3E"/>
            </a:solidFill>
            <a:ln>
              <a:solidFill>
                <a:srgbClr val="008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424972" y="3501008"/>
              <a:ext cx="800219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8B408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16,0 %</a:t>
              </a:r>
              <a:endPara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8B408"/>
                </a:solidFill>
                <a:effectLst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44">
            <a:off x="2064906" y="4351644"/>
            <a:ext cx="2171449" cy="5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44">
            <a:off x="3075618" y="1770903"/>
            <a:ext cx="2599721" cy="65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29200"/>
            <a:ext cx="4499992" cy="69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5147421"/>
            <a:ext cx="3240360" cy="92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2492896"/>
            <a:ext cx="7488832" cy="122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Развитие культуры муниципального образования Тосненский район Ленинградской области </a:t>
            </a:r>
            <a:r>
              <a:rPr lang="ru-RU" sz="32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273 625,8 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nornd.ru/wp-content/uploads/101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78575">
            <a:off x="6575865" y="2932587"/>
            <a:ext cx="951093" cy="1141311"/>
          </a:xfrm>
          <a:prstGeom prst="rect">
            <a:avLst/>
          </a:prstGeom>
          <a:noFill/>
        </p:spPr>
      </p:pic>
      <p:pic>
        <p:nvPicPr>
          <p:cNvPr id="6150" name="Picture 6" descr="http://static.baza.farpost.ru/v/1352784180222_bulleti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5013176"/>
            <a:ext cx="1272429" cy="99607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1484784"/>
            <a:ext cx="83884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   Расходы на обеспечение деятельности муниципальных казенных учреждений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108 961,7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рублей;</a:t>
            </a:r>
            <a:endParaRPr lang="ru-RU" b="1" cap="all" dirty="0">
              <a:ln w="90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008A3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2" name="Picture 18" descr="http://www.clipartsfree.net/vector/medium/18802-double-croche-art-desig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14333">
            <a:off x="39589" y="1439694"/>
            <a:ext cx="360040" cy="497751"/>
          </a:xfrm>
          <a:prstGeom prst="rect">
            <a:avLst/>
          </a:prstGeom>
          <a:noFill/>
        </p:spPr>
      </p:pic>
      <p:pic>
        <p:nvPicPr>
          <p:cNvPr id="6168" name="Picture 24" descr="http://www.pd4pic.com/images/-music-note-symbol-recreation-cartoon-doubl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77072"/>
            <a:ext cx="347664" cy="41982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95536" y="4005064"/>
            <a:ext cx="76328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Предоставление субсидий бюджетным, автономным учреждениям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47 454,8 </a:t>
            </a:r>
            <a:r>
              <a:rPr lang="ru-RU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рублей;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95536" y="270892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учреждений дополнительного образования детей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3140968"/>
            <a:ext cx="3851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МКУК </a:t>
            </a:r>
            <a:r>
              <a:rPr lang="ru-RU" sz="2000" b="1" cap="all" dirty="0" err="1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тоснеская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cap="all" dirty="0" err="1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Мцбс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n w="90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5373216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МАУ </a:t>
            </a:r>
            <a:r>
              <a:rPr lang="ru-RU" sz="2000" b="1" cap="all" dirty="0" err="1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тосненский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«РКСЦ»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499992" y="537321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err="1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МБУк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ТКО «камея»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827584" y="6237312"/>
            <a:ext cx="2016224" cy="369332"/>
            <a:chOff x="3707904" y="6381328"/>
            <a:chExt cx="2016224" cy="369332"/>
          </a:xfrm>
        </p:grpSpPr>
        <p:sp>
          <p:nvSpPr>
            <p:cNvPr id="55" name="Пятиугольник 54"/>
            <p:cNvSpPr/>
            <p:nvPr/>
          </p:nvSpPr>
          <p:spPr>
            <a:xfrm>
              <a:off x="3779912" y="6381328"/>
              <a:ext cx="1944216" cy="360040"/>
            </a:xfrm>
            <a:prstGeom prst="homePlate">
              <a:avLst/>
            </a:prstGeom>
            <a:solidFill>
              <a:srgbClr val="09BF0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07904" y="6381328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 – 79 557,7 т. р.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4788024" y="6237304"/>
            <a:ext cx="2304256" cy="369332"/>
            <a:chOff x="6948264" y="6381328"/>
            <a:chExt cx="2088232" cy="384591"/>
          </a:xfrm>
        </p:grpSpPr>
        <p:sp>
          <p:nvSpPr>
            <p:cNvPr id="58" name="Пятиугольник 57"/>
            <p:cNvSpPr/>
            <p:nvPr/>
          </p:nvSpPr>
          <p:spPr>
            <a:xfrm>
              <a:off x="7020272" y="6381328"/>
              <a:ext cx="2016224" cy="36004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48264" y="6381328"/>
              <a:ext cx="2088232" cy="384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МБ – 192 208,3 т. р.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57" t="16150" b="16150"/>
          <a:stretch>
            <a:fillRect/>
          </a:stretch>
        </p:blipFill>
        <p:spPr bwMode="auto">
          <a:xfrm>
            <a:off x="6516216" y="332656"/>
            <a:ext cx="2627784" cy="11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7884368" y="764704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9BF09"/>
                </a:solidFill>
                <a:latin typeface="Times New Roman" pitchFamily="18" charset="0"/>
                <a:cs typeface="Times New Roman" pitchFamily="18" charset="0"/>
              </a:rPr>
              <a:t>98 %</a:t>
            </a:r>
            <a:endParaRPr lang="ru-RU" sz="2400" dirty="0">
              <a:solidFill>
                <a:srgbClr val="09BF09"/>
              </a:solidFill>
            </a:endParaRPr>
          </a:p>
        </p:txBody>
      </p:sp>
      <p:pic>
        <p:nvPicPr>
          <p:cNvPr id="3" name="Picture 6" descr="http://images.all-free-download.com/images/graphiclarge/violin_101216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68239">
            <a:off x="8133238" y="1733654"/>
            <a:ext cx="1214264" cy="12142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40" grpId="0"/>
      <p:bldP spid="41" grpId="0"/>
      <p:bldP spid="42" grpId="0"/>
      <p:bldP spid="43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44">
            <a:off x="6460268" y="4487256"/>
            <a:ext cx="1864570" cy="6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44">
            <a:off x="1559320" y="3912799"/>
            <a:ext cx="1919392" cy="48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44">
            <a:off x="4152538" y="2470776"/>
            <a:ext cx="1851645" cy="51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44">
            <a:off x="192699" y="1687349"/>
            <a:ext cx="2171449" cy="5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Развитие культуры муниципального образования Тосненский район Ленинградской области </a:t>
            </a:r>
            <a:r>
              <a:rPr lang="ru-RU" sz="32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273 625,8 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 descr="http://900.md/dbimg/236603_51f5748694ce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4939" y="2348880"/>
            <a:ext cx="1739061" cy="1152128"/>
          </a:xfrm>
          <a:prstGeom prst="rect">
            <a:avLst/>
          </a:prstGeom>
          <a:noFill/>
        </p:spPr>
      </p:pic>
      <p:pic>
        <p:nvPicPr>
          <p:cNvPr id="6160" name="Picture 16" descr="http://www.karavanuslug.ru/files/06-2013/ad3679/large_137036980552874969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797152"/>
            <a:ext cx="1800200" cy="151595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323528" y="4437112"/>
            <a:ext cx="75608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Мероприятия в сфере молодежной политики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1 859,7 </a:t>
            </a:r>
            <a:r>
              <a:rPr lang="ru-RU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рублей;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1340768"/>
            <a:ext cx="76328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  строительство и реконструкция объектов культуры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106 811,0 </a:t>
            </a:r>
            <a:r>
              <a:rPr lang="ru-RU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рублей;</a:t>
            </a:r>
          </a:p>
        </p:txBody>
      </p:sp>
      <p:pic>
        <p:nvPicPr>
          <p:cNvPr id="34" name="Picture 18" descr="http://www.clipartsfree.net/vector/medium/18802-double-croche-art-desig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14333">
            <a:off x="39587" y="1151662"/>
            <a:ext cx="360040" cy="497751"/>
          </a:xfrm>
          <a:prstGeom prst="rect">
            <a:avLst/>
          </a:prstGeom>
          <a:noFill/>
        </p:spPr>
      </p:pic>
      <p:pic>
        <p:nvPicPr>
          <p:cNvPr id="35" name="Picture 24" descr="http://www.pd4pic.com/images/-music-note-symbol-recreation-cartoon-doub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20888"/>
            <a:ext cx="347664" cy="41982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395536" y="3501008"/>
            <a:ext cx="72728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 Организация и проведение мероприятий в сфере культуры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1 884,0 </a:t>
            </a:r>
            <a:r>
              <a:rPr lang="ru-RU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рублей;</a:t>
            </a:r>
          </a:p>
        </p:txBody>
      </p:sp>
      <p:pic>
        <p:nvPicPr>
          <p:cNvPr id="38" name="Picture 18" descr="http://www.clipartsfree.net/vector/medium/18802-double-croche-art-desig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14333">
            <a:off x="39588" y="3527925"/>
            <a:ext cx="360040" cy="497751"/>
          </a:xfrm>
          <a:prstGeom prst="rect">
            <a:avLst/>
          </a:prstGeom>
          <a:noFill/>
        </p:spPr>
      </p:pic>
      <p:pic>
        <p:nvPicPr>
          <p:cNvPr id="39" name="Picture 24" descr="http://www.pd4pic.com/images/-music-note-symbol-recreation-cartoon-doub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81128"/>
            <a:ext cx="347664" cy="419820"/>
          </a:xfrm>
          <a:prstGeom prst="rect">
            <a:avLst/>
          </a:prstGeom>
          <a:noFill/>
        </p:spPr>
      </p:pic>
      <p:grpSp>
        <p:nvGrpSpPr>
          <p:cNvPr id="2" name="Группа 53"/>
          <p:cNvGrpSpPr/>
          <p:nvPr/>
        </p:nvGrpSpPr>
        <p:grpSpPr>
          <a:xfrm>
            <a:off x="971600" y="6021288"/>
            <a:ext cx="2016224" cy="369332"/>
            <a:chOff x="3707904" y="6381328"/>
            <a:chExt cx="2016224" cy="369332"/>
          </a:xfrm>
        </p:grpSpPr>
        <p:sp>
          <p:nvSpPr>
            <p:cNvPr id="55" name="Пятиугольник 54"/>
            <p:cNvSpPr/>
            <p:nvPr/>
          </p:nvSpPr>
          <p:spPr>
            <a:xfrm>
              <a:off x="3779912" y="6381328"/>
              <a:ext cx="1944216" cy="360040"/>
            </a:xfrm>
            <a:prstGeom prst="homePlate">
              <a:avLst/>
            </a:prstGeom>
            <a:solidFill>
              <a:srgbClr val="09BF09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07904" y="6381328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 – 79 557,7 т. р.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56"/>
          <p:cNvGrpSpPr/>
          <p:nvPr/>
        </p:nvGrpSpPr>
        <p:grpSpPr>
          <a:xfrm>
            <a:off x="4211960" y="6021288"/>
            <a:ext cx="2304256" cy="369332"/>
            <a:chOff x="6948264" y="6381328"/>
            <a:chExt cx="2088232" cy="369332"/>
          </a:xfrm>
        </p:grpSpPr>
        <p:sp>
          <p:nvSpPr>
            <p:cNvPr id="58" name="Пятиугольник 57"/>
            <p:cNvSpPr/>
            <p:nvPr/>
          </p:nvSpPr>
          <p:spPr>
            <a:xfrm>
              <a:off x="7020272" y="6381328"/>
              <a:ext cx="2016224" cy="360040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48264" y="638132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МБ –192 208,3 т. р.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57" t="16150" b="16150"/>
          <a:stretch>
            <a:fillRect/>
          </a:stretch>
        </p:blipFill>
        <p:spPr bwMode="auto">
          <a:xfrm>
            <a:off x="6516216" y="332656"/>
            <a:ext cx="2627784" cy="11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60"/>
          <p:cNvSpPr/>
          <p:nvPr/>
        </p:nvSpPr>
        <p:spPr>
          <a:xfrm>
            <a:off x="7812360" y="764704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9BF09"/>
                </a:solidFill>
                <a:latin typeface="Times New Roman" pitchFamily="18" charset="0"/>
                <a:cs typeface="Times New Roman" pitchFamily="18" charset="0"/>
              </a:rPr>
              <a:t>98 %</a:t>
            </a:r>
            <a:endParaRPr lang="ru-RU" sz="2400" dirty="0">
              <a:solidFill>
                <a:srgbClr val="09BF09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2348880"/>
            <a:ext cx="690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Ремонт объектов культуры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7 377,2 </a:t>
            </a:r>
            <a:r>
              <a:rPr lang="ru-RU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6" grpId="0"/>
      <p:bldP spid="61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3529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Безопасность муниципального образования Тосненский район Ленинградской области </a:t>
            </a:r>
            <a:r>
              <a:rPr lang="ru-RU" sz="40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986, 7 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068960"/>
            <a:ext cx="82809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Изготовление баннеров, буклетов, афиш</a:t>
            </a:r>
          </a:p>
        </p:txBody>
      </p:sp>
      <p:pic>
        <p:nvPicPr>
          <p:cNvPr id="2061" name="Picture 13" descr="&amp;Dcy;&amp;ocy;&amp;rcy;&amp;ocy;&amp;zhcy;&amp;ncy;&amp;ocy;&amp;iecy; &amp;pcy;&amp;ocy;&amp;kcy;&amp;rcy;&amp;ycy;&amp;tcy;&amp;icy;&amp;iecy; &amp;scy;&amp;iecy;&amp;rcy;&amp;ocy;&amp;iecy; Landstrase grau &amp;kcy;&amp;ucy;&amp;pcy;&amp;icy;&amp;tcy;&amp;softcy; &amp;vcy; &amp;icy;&amp;ncy;&amp;tcy;&amp;iecy;&amp;rcy;&amp;ncy;&amp;iecy;&amp;tcy; &amp;mcy;&amp;acy;&amp;gcy;&amp;acy;&amp;zcy;&amp;icy;&amp;ncy;&amp;iecy; &amp;Pcy;&amp;icy;&amp;lcy;&amp;ocy;&amp;tcy;&amp;acy;&amp;zhcy; &amp;scy; &amp;dcy;&amp;ocy;&amp;scy;&amp;tcy;&amp;acy;&amp;vcy;&amp;kcy;&amp;ocy;&amp;jcy; &amp;pcy;&amp;ocy; &amp;Rcy;&amp;ocy;&amp;scy;&amp;scy;&amp;icy;&amp;i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1883"/>
            <a:ext cx="4762500" cy="1506117"/>
          </a:xfrm>
          <a:prstGeom prst="rect">
            <a:avLst/>
          </a:prstGeom>
          <a:noFill/>
        </p:spPr>
      </p:pic>
      <p:pic>
        <p:nvPicPr>
          <p:cNvPr id="20" name="Picture 13" descr="&amp;Dcy;&amp;ocy;&amp;rcy;&amp;ocy;&amp;zhcy;&amp;ncy;&amp;ocy;&amp;iecy; &amp;pcy;&amp;ocy;&amp;kcy;&amp;rcy;&amp;ycy;&amp;tcy;&amp;icy;&amp;iecy; &amp;scy;&amp;iecy;&amp;rcy;&amp;ocy;&amp;iecy; Landstrase grau &amp;kcy;&amp;ucy;&amp;pcy;&amp;icy;&amp;tcy;&amp;softcy; &amp;vcy; &amp;icy;&amp;ncy;&amp;tcy;&amp;iecy;&amp;rcy;&amp;ncy;&amp;iecy;&amp;tcy; &amp;mcy;&amp;acy;&amp;gcy;&amp;acy;&amp;zcy;&amp;icy;&amp;ncy;&amp;iecy; &amp;Pcy;&amp;icy;&amp;lcy;&amp;ocy;&amp;tcy;&amp;acy;&amp;zhcy; &amp;scy; &amp;dcy;&amp;ocy;&amp;scy;&amp;tcy;&amp;acy;&amp;vcy;&amp;kcy;&amp;ocy;&amp;jcy; &amp;pcy;&amp;ocy; &amp;Rcy;&amp;ocy;&amp;scy;&amp;scy;&amp;icy;&amp;i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351883"/>
            <a:ext cx="4762500" cy="1506117"/>
          </a:xfrm>
          <a:prstGeom prst="rect">
            <a:avLst/>
          </a:prstGeom>
          <a:noFill/>
        </p:spPr>
      </p:pic>
      <p:pic>
        <p:nvPicPr>
          <p:cNvPr id="21" name="Picture 13" descr="&amp;Dcy;&amp;ocy;&amp;rcy;&amp;ocy;&amp;zhcy;&amp;ncy;&amp;ocy;&amp;iecy; &amp;pcy;&amp;ocy;&amp;kcy;&amp;rcy;&amp;ycy;&amp;tcy;&amp;icy;&amp;iecy; &amp;scy;&amp;iecy;&amp;rcy;&amp;ocy;&amp;iecy; Landstrase grau &amp;kcy;&amp;ucy;&amp;pcy;&amp;icy;&amp;tcy;&amp;softcy; &amp;vcy; &amp;icy;&amp;ncy;&amp;tcy;&amp;iecy;&amp;rcy;&amp;ncy;&amp;iecy;&amp;tcy; &amp;mcy;&amp;acy;&amp;gcy;&amp;acy;&amp;zcy;&amp;icy;&amp;ncy;&amp;iecy; &amp;Pcy;&amp;icy;&amp;lcy;&amp;ocy;&amp;tcy;&amp;acy;&amp;zhcy; &amp;scy; &amp;dcy;&amp;ocy;&amp;scy;&amp;tcy;&amp;acy;&amp;vcy;&amp;kcy;&amp;ocy;&amp;jcy; &amp;pcy;&amp;ocy; &amp;Rcy;&amp;ocy;&amp;scy;&amp;scy;&amp;icy;&amp;i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351883"/>
            <a:ext cx="4355976" cy="1506117"/>
          </a:xfrm>
          <a:prstGeom prst="rect">
            <a:avLst/>
          </a:prstGeom>
          <a:noFill/>
        </p:spPr>
      </p:pic>
      <p:pic>
        <p:nvPicPr>
          <p:cNvPr id="15" name="Picture 8" descr="http://bez-shvov.ru/wp-content/uploads/2015/04/80503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556792"/>
            <a:ext cx="576064" cy="576064"/>
          </a:xfrm>
          <a:prstGeom prst="rect">
            <a:avLst/>
          </a:prstGeom>
          <a:noFill/>
        </p:spPr>
      </p:pic>
      <p:pic>
        <p:nvPicPr>
          <p:cNvPr id="16" name="Picture 8" descr="http://bez-shvov.ru/wp-content/uploads/2015/04/80503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068960"/>
            <a:ext cx="576064" cy="57606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55576" y="1484784"/>
            <a:ext cx="82809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проектно-сметной документации на ремонт противорадиационного укрытия</a:t>
            </a:r>
          </a:p>
        </p:txBody>
      </p:sp>
      <p:pic>
        <p:nvPicPr>
          <p:cNvPr id="22" name="Picture 8" descr="http://bez-shvov.ru/wp-content/uploads/2015/04/80503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93096"/>
            <a:ext cx="576064" cy="57606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863080" y="4221088"/>
            <a:ext cx="82809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Приобретение тестов для выявления наркотических веществ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Социальная поддержка отдельных категорий граждан на территории </a:t>
            </a:r>
            <a:r>
              <a:rPr lang="ru-RU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Тосненского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района Ленинградской области </a:t>
            </a:r>
          </a:p>
          <a:p>
            <a:pPr algn="ctr"/>
            <a:r>
              <a:rPr lang="ru-RU" sz="36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505 009,6 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7281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Меры социальной поддержки </a:t>
            </a:r>
            <a:r>
              <a:rPr lang="ru-RU" sz="2400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труженикам тыла, жертвам политических репрессий и ветеранам труда более </a:t>
            </a:r>
            <a:r>
              <a:rPr lang="ru-RU" sz="3200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400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ru-RU" sz="2400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человек;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5699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 меры социальной поддержки лицам, удостоенным звания «Ветеран труда ЛО» </a:t>
            </a:r>
            <a:r>
              <a:rPr lang="ru-RU" sz="3200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4 444 </a:t>
            </a:r>
            <a:r>
              <a:rPr lang="ru-RU" sz="2400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человека;</a:t>
            </a:r>
            <a:endParaRPr lang="ru-RU" sz="2400" cap="all" dirty="0" smtClean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105273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9BF09"/>
                </a:solidFill>
                <a:latin typeface="Times New Roman" pitchFamily="18" charset="0"/>
                <a:cs typeface="Times New Roman" pitchFamily="18" charset="0"/>
              </a:rPr>
              <a:t>98,3 %</a:t>
            </a:r>
            <a:endParaRPr lang="ru-RU" sz="2400" dirty="0">
              <a:solidFill>
                <a:srgbClr val="09BF09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57" t="16150" b="16150"/>
          <a:stretch>
            <a:fillRect/>
          </a:stretch>
        </p:blipFill>
        <p:spPr bwMode="auto">
          <a:xfrm>
            <a:off x="5940152" y="620688"/>
            <a:ext cx="2627784" cy="11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://www.mairie-crozon.fr/IMG/arton67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212976"/>
            <a:ext cx="539552" cy="539552"/>
          </a:xfrm>
          <a:prstGeom prst="rect">
            <a:avLst/>
          </a:prstGeom>
          <a:noFill/>
        </p:spPr>
      </p:pic>
      <p:pic>
        <p:nvPicPr>
          <p:cNvPr id="20" name="Picture 4" descr="http://www.mairie-crozon.fr/IMG/arton67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700808"/>
            <a:ext cx="539552" cy="539552"/>
          </a:xfrm>
          <a:prstGeom prst="rect">
            <a:avLst/>
          </a:prstGeom>
          <a:noFill/>
        </p:spPr>
      </p:pic>
      <p:pic>
        <p:nvPicPr>
          <p:cNvPr id="23" name="Picture 4" descr="http://www.mairie-crozon.fr/IMG/arton67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653136"/>
            <a:ext cx="539552" cy="53955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0" y="479715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Ежегодная денежная выплата лицам награжденным нагрудным знаком «Почетный донор России» </a:t>
            </a:r>
            <a:r>
              <a:rPr lang="ru-RU" sz="3200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517</a:t>
            </a:r>
            <a:r>
              <a:rPr lang="ru-RU" sz="2400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человек;</a:t>
            </a:r>
            <a:endParaRPr lang="ru-RU" sz="2400" cap="all" dirty="0" smtClean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rot="20775824">
            <a:off x="7151436" y="4207019"/>
            <a:ext cx="1542886" cy="2503602"/>
            <a:chOff x="6727336" y="2564904"/>
            <a:chExt cx="1613001" cy="2519083"/>
          </a:xfrm>
        </p:grpSpPr>
        <p:pic>
          <p:nvPicPr>
            <p:cNvPr id="12" name="Picture 2" descr="&amp;Ncy;&amp;ocy;&amp;vcy;&amp;ocy;&amp;scy;&amp;tcy;&amp;icy;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l="27997" t="4389" r="26087"/>
            <a:stretch>
              <a:fillRect/>
            </a:stretch>
          </p:blipFill>
          <p:spPr bwMode="auto">
            <a:xfrm>
              <a:off x="6727336" y="2564904"/>
              <a:ext cx="1613001" cy="2519083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6732240" y="2996952"/>
              <a:ext cx="15121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Целевые показатели </a:t>
              </a:r>
            </a:p>
            <a:p>
              <a:pPr algn="ctr"/>
              <a:r>
                <a:rPr lang="ru-RU" dirty="0" smtClean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выполнены</a:t>
              </a:r>
              <a:endPara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5728" y="5949280"/>
            <a:ext cx="2448272" cy="71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653136"/>
            <a:ext cx="2195736" cy="78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76872"/>
            <a:ext cx="2544244" cy="54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56359"/>
            <a:ext cx="2520280" cy="54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расходы</a:t>
            </a:r>
          </a:p>
          <a:p>
            <a:pPr algn="ctr"/>
            <a:r>
              <a:rPr lang="ru-RU" sz="36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579 161,2 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9330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Поддержка муниципальных образований Ленинградской области по развитию общественной инфраструктуры муниципального значения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52736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Районный фонд финансовой поддержки поселений</a:t>
            </a:r>
            <a:endParaRPr lang="ru-RU" sz="2400" dirty="0">
              <a:ln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4956" y="2132856"/>
            <a:ext cx="1980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90 681,3</a:t>
            </a:r>
            <a:endParaRPr lang="ru-RU" sz="4000" b="1" cap="all" spc="0" dirty="0">
              <a:ln w="90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7" y="2132856"/>
            <a:ext cx="1980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14 941,9</a:t>
            </a:r>
            <a:endParaRPr lang="ru-RU" sz="4000" b="1" cap="all" spc="0" dirty="0">
              <a:ln w="90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483768" y="1412776"/>
            <a:ext cx="3528392" cy="2407816"/>
            <a:chOff x="2555776" y="1412776"/>
            <a:chExt cx="3528392" cy="2407816"/>
          </a:xfrm>
        </p:grpSpPr>
        <p:graphicFrame>
          <p:nvGraphicFramePr>
            <p:cNvPr id="8" name="Диаграмма 7"/>
            <p:cNvGraphicFramePr/>
            <p:nvPr/>
          </p:nvGraphicFramePr>
          <p:xfrm>
            <a:off x="2555776" y="1412776"/>
            <a:ext cx="3528392" cy="24078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Прямоугольник 10"/>
            <p:cNvSpPr/>
            <p:nvPr/>
          </p:nvSpPr>
          <p:spPr>
            <a:xfrm>
              <a:off x="3131840" y="2636912"/>
              <a:ext cx="65113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</a:t>
              </a:r>
              <a:endPara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860032" y="2132856"/>
              <a:ext cx="63510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МБ</a:t>
              </a:r>
              <a:endPara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6984438" y="4653136"/>
            <a:ext cx="21595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35 539,7</a:t>
            </a:r>
            <a:endParaRPr lang="ru-RU" sz="44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07352" y="908720"/>
            <a:ext cx="1336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4452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      Социальные выплаты по содержанию детей-сирот и детей, оставшихся без попечения родителей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84434" y="5949280"/>
            <a:ext cx="21595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rgbClr val="008A3E"/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39 987,6</a:t>
            </a:r>
            <a:endParaRPr lang="ru-RU" sz="4400" b="1" cap="all" spc="0" dirty="0">
              <a:ln w="9000" cmpd="sng">
                <a:solidFill>
                  <a:srgbClr val="008A3E"/>
                </a:solidFill>
                <a:prstDash val="solid"/>
              </a:ln>
              <a:solidFill>
                <a:srgbClr val="008A3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depositphotos_11457137-3d-green-grass-bubble-talk-on-white-background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1" t="5901" r="2751" b="12200"/>
          <a:stretch>
            <a:fillRect/>
          </a:stretch>
        </p:blipFill>
        <p:spPr>
          <a:xfrm>
            <a:off x="107504" y="3933056"/>
            <a:ext cx="443126" cy="432048"/>
          </a:xfrm>
          <a:prstGeom prst="rect">
            <a:avLst/>
          </a:prstGeom>
        </p:spPr>
      </p:pic>
      <p:pic>
        <p:nvPicPr>
          <p:cNvPr id="22" name="Рисунок 21" descr="depositphotos_11457137-3d-green-grass-bubble-talk-on-white-background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1" t="5901" r="2751" b="12200"/>
          <a:stretch>
            <a:fillRect/>
          </a:stretch>
        </p:blipFill>
        <p:spPr>
          <a:xfrm>
            <a:off x="107504" y="5445224"/>
            <a:ext cx="443126" cy="432048"/>
          </a:xfrm>
          <a:prstGeom prst="rect">
            <a:avLst/>
          </a:prstGeom>
        </p:spPr>
      </p:pic>
      <p:pic>
        <p:nvPicPr>
          <p:cNvPr id="23" name="Рисунок 22" descr="depositphotos_11457137-3d-green-grass-bubble-talk-on-white-background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1" t="5901" r="2751" b="12200"/>
          <a:stretch>
            <a:fillRect/>
          </a:stretch>
        </p:blipFill>
        <p:spPr>
          <a:xfrm>
            <a:off x="107504" y="1052736"/>
            <a:ext cx="443126" cy="4320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3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budenovka.ru/tovar/31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8" t="11600" r="6773" b="16161"/>
          <a:stretch>
            <a:fillRect/>
          </a:stretch>
        </p:blipFill>
        <p:spPr bwMode="auto">
          <a:xfrm>
            <a:off x="611560" y="4797152"/>
            <a:ext cx="2407185" cy="1916833"/>
          </a:xfrm>
          <a:prstGeom prst="rect">
            <a:avLst/>
          </a:prstGeom>
          <a:noFill/>
        </p:spPr>
      </p:pic>
      <p:pic>
        <p:nvPicPr>
          <p:cNvPr id="3076" name="Picture 4" descr="http://www.atlantua.com.ua/spool/m-500.jpg"/>
          <p:cNvPicPr>
            <a:picLocks noChangeAspect="1" noChangeArrowheads="1"/>
          </p:cNvPicPr>
          <p:nvPr/>
        </p:nvPicPr>
        <p:blipFill>
          <a:blip r:embed="rId3" cstate="print"/>
          <a:srcRect b="16215"/>
          <a:stretch>
            <a:fillRect/>
          </a:stretch>
        </p:blipFill>
        <p:spPr bwMode="auto">
          <a:xfrm>
            <a:off x="3347864" y="4767113"/>
            <a:ext cx="3028950" cy="2090887"/>
          </a:xfrm>
          <a:prstGeom prst="rect">
            <a:avLst/>
          </a:prstGeom>
          <a:noFill/>
        </p:spPr>
      </p:pic>
      <p:pic>
        <p:nvPicPr>
          <p:cNvPr id="3074" name="Picture 2" descr="http://gost1.ru.host1388383.serv53.hostland.pro/uploads/goods/420x320/16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636425"/>
            <a:ext cx="2915816" cy="2221575"/>
          </a:xfrm>
          <a:prstGeom prst="rect">
            <a:avLst/>
          </a:prstGeom>
          <a:noFill/>
        </p:spPr>
      </p:pic>
      <p:pic>
        <p:nvPicPr>
          <p:cNvPr id="14" name="Рисунок 13" descr="129_steny_iz_blokov_poroter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04864"/>
            <a:ext cx="644812" cy="508082"/>
          </a:xfrm>
          <a:prstGeom prst="rect">
            <a:avLst/>
          </a:prstGeom>
        </p:spPr>
      </p:pic>
      <p:pic>
        <p:nvPicPr>
          <p:cNvPr id="19" name="Рисунок 18" descr="129_steny_iz_blokov_porote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7032"/>
            <a:ext cx="644812" cy="508082"/>
          </a:xfrm>
          <a:prstGeom prst="rect">
            <a:avLst/>
          </a:prstGeom>
        </p:spPr>
      </p:pic>
      <p:pic>
        <p:nvPicPr>
          <p:cNvPr id="16" name="Рисунок 15" descr="129_steny_iz_blokov_poroter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96952"/>
            <a:ext cx="644812" cy="508082"/>
          </a:xfrm>
          <a:prstGeom prst="rect">
            <a:avLst/>
          </a:prstGeom>
        </p:spPr>
      </p:pic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Адресная инвестиционная программа</a:t>
            </a:r>
          </a:p>
          <a:p>
            <a:pPr algn="ctr"/>
            <a:r>
              <a:rPr lang="ru-RU" sz="36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312 106,1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9_steny_iz_blokov_porote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84784"/>
            <a:ext cx="644812" cy="5080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5696" y="836712"/>
            <a:ext cx="54726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Реконструкция спортивных площадок: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12776"/>
            <a:ext cx="8604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Тосненская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 3 имени Героя Советского Союза С.П. Тимофеева»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21 311,0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132856"/>
            <a:ext cx="8604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Любанская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имени А.Н. Радищева»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15 092,7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852936"/>
            <a:ext cx="8604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МБОУ «СОШ № 1 г.  Тосно с углубленным изучением отдельных предметов»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14 003,2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64502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МБОУ «Гимназия №1 г. Никольское»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9 816,9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4221088"/>
            <a:ext cx="8604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МКОУ «Ульяновская средняя общеобразовательная школа № 1»       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8 726,2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129_steny_iz_blokov_poroter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37112"/>
            <a:ext cx="644812" cy="508082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7524328" y="3501008"/>
            <a:ext cx="1043608" cy="720080"/>
            <a:chOff x="8100392" y="2204864"/>
            <a:chExt cx="1043608" cy="72008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8100392" y="2204864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74,2 %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  <p:pic>
          <p:nvPicPr>
            <p:cNvPr id="3080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2348880"/>
              <a:ext cx="576064" cy="576064"/>
            </a:xfrm>
            <a:prstGeom prst="rect">
              <a:avLst/>
            </a:prstGeom>
            <a:noFill/>
          </p:spPr>
        </p:pic>
      </p:grpSp>
      <p:grpSp>
        <p:nvGrpSpPr>
          <p:cNvPr id="48" name="Группа 47"/>
          <p:cNvGrpSpPr/>
          <p:nvPr/>
        </p:nvGrpSpPr>
        <p:grpSpPr>
          <a:xfrm>
            <a:off x="7956376" y="908720"/>
            <a:ext cx="1187624" cy="648072"/>
            <a:chOff x="7956376" y="908720"/>
            <a:chExt cx="1187624" cy="64807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7956376" y="908720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97,9 %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  <p:pic>
          <p:nvPicPr>
            <p:cNvPr id="38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980728"/>
              <a:ext cx="576064" cy="576064"/>
            </a:xfrm>
            <a:prstGeom prst="rect">
              <a:avLst/>
            </a:prstGeom>
            <a:noFill/>
          </p:spPr>
        </p:pic>
      </p:grpSp>
      <p:grpSp>
        <p:nvGrpSpPr>
          <p:cNvPr id="46" name="Группа 45"/>
          <p:cNvGrpSpPr/>
          <p:nvPr/>
        </p:nvGrpSpPr>
        <p:grpSpPr>
          <a:xfrm>
            <a:off x="5508104" y="3068960"/>
            <a:ext cx="1043608" cy="648072"/>
            <a:chOff x="8100392" y="2996952"/>
            <a:chExt cx="1043608" cy="648072"/>
          </a:xfrm>
        </p:grpSpPr>
        <p:pic>
          <p:nvPicPr>
            <p:cNvPr id="39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3068960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40" name="Прямоугольник 39"/>
            <p:cNvSpPr/>
            <p:nvPr/>
          </p:nvSpPr>
          <p:spPr>
            <a:xfrm>
              <a:off x="8100392" y="2996952"/>
              <a:ext cx="7617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99 %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668344" y="2348880"/>
            <a:ext cx="1152128" cy="648072"/>
            <a:chOff x="4211960" y="3789040"/>
            <a:chExt cx="1152128" cy="648072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211960" y="3789040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69,9 %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  <p:pic>
          <p:nvPicPr>
            <p:cNvPr id="42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8024" y="3861048"/>
              <a:ext cx="576064" cy="576064"/>
            </a:xfrm>
            <a:prstGeom prst="rect">
              <a:avLst/>
            </a:prstGeom>
            <a:noFill/>
          </p:spPr>
        </p:pic>
      </p:grpSp>
      <p:grpSp>
        <p:nvGrpSpPr>
          <p:cNvPr id="49" name="Группа 48"/>
          <p:cNvGrpSpPr/>
          <p:nvPr/>
        </p:nvGrpSpPr>
        <p:grpSpPr>
          <a:xfrm>
            <a:off x="5508104" y="4509120"/>
            <a:ext cx="1080120" cy="648072"/>
            <a:chOff x="1979712" y="4581128"/>
            <a:chExt cx="1080120" cy="648072"/>
          </a:xfrm>
        </p:grpSpPr>
        <p:pic>
          <p:nvPicPr>
            <p:cNvPr id="43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83768" y="4653136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45" name="Прямоугольник 44"/>
            <p:cNvSpPr/>
            <p:nvPr/>
          </p:nvSpPr>
          <p:spPr>
            <a:xfrm>
              <a:off x="1979712" y="4581128"/>
              <a:ext cx="8899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100 %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Адресная инвестиционная программа</a:t>
            </a:r>
          </a:p>
          <a:p>
            <a:pPr algn="ctr"/>
            <a:r>
              <a:rPr lang="ru-RU" sz="36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312 106,1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9_steny_iz_blokov_porote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52936"/>
            <a:ext cx="644812" cy="508082"/>
          </a:xfrm>
          <a:prstGeom prst="rect">
            <a:avLst/>
          </a:prstGeom>
        </p:spPr>
      </p:pic>
      <p:pic>
        <p:nvPicPr>
          <p:cNvPr id="16" name="Рисунок 15" descr="129_steny_iz_blokov_porote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40768"/>
            <a:ext cx="644812" cy="5080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1560" y="1412776"/>
            <a:ext cx="64087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Красноборская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250,3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29_steny_iz_blokov_porote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44824"/>
            <a:ext cx="644812" cy="508082"/>
          </a:xfrm>
          <a:prstGeom prst="rect">
            <a:avLst/>
          </a:prstGeom>
        </p:spPr>
      </p:pic>
      <p:pic>
        <p:nvPicPr>
          <p:cNvPr id="26" name="Рисунок 25" descr="129_steny_iz_blokov_porote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48880"/>
            <a:ext cx="644812" cy="50808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27584" y="980728"/>
            <a:ext cx="727280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Строительство универсальных спортивных площадок: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7524328" y="1124744"/>
            <a:ext cx="1043608" cy="648072"/>
            <a:chOff x="8100392" y="2996952"/>
            <a:chExt cx="1043608" cy="648072"/>
          </a:xfrm>
        </p:grpSpPr>
        <p:pic>
          <p:nvPicPr>
            <p:cNvPr id="39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3068960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40" name="Прямоугольник 39"/>
            <p:cNvSpPr/>
            <p:nvPr/>
          </p:nvSpPr>
          <p:spPr>
            <a:xfrm>
              <a:off x="8100392" y="2996952"/>
              <a:ext cx="8899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100 %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444208" y="1772816"/>
            <a:ext cx="1115616" cy="648072"/>
            <a:chOff x="8028384" y="2996952"/>
            <a:chExt cx="1115616" cy="648072"/>
          </a:xfrm>
        </p:grpSpPr>
        <p:pic>
          <p:nvPicPr>
            <p:cNvPr id="42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3068960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43" name="Прямоугольник 42"/>
            <p:cNvSpPr/>
            <p:nvPr/>
          </p:nvSpPr>
          <p:spPr>
            <a:xfrm>
              <a:off x="8028384" y="2996952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90,5 %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308304" y="2204864"/>
            <a:ext cx="1115616" cy="648072"/>
            <a:chOff x="8028384" y="2996952"/>
            <a:chExt cx="1115616" cy="648072"/>
          </a:xfrm>
        </p:grpSpPr>
        <p:pic>
          <p:nvPicPr>
            <p:cNvPr id="45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3068960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46" name="Прямоугольник 45"/>
            <p:cNvSpPr/>
            <p:nvPr/>
          </p:nvSpPr>
          <p:spPr>
            <a:xfrm>
              <a:off x="8028384" y="2996952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90,7 %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804248" y="2708920"/>
            <a:ext cx="1187624" cy="648072"/>
            <a:chOff x="7956376" y="2996952"/>
            <a:chExt cx="1187624" cy="648072"/>
          </a:xfrm>
        </p:grpSpPr>
        <p:pic>
          <p:nvPicPr>
            <p:cNvPr id="48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3068960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49" name="Прямоугольник 48"/>
            <p:cNvSpPr/>
            <p:nvPr/>
          </p:nvSpPr>
          <p:spPr>
            <a:xfrm>
              <a:off x="7956376" y="2996952"/>
              <a:ext cx="8899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90,6%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11560" y="1844824"/>
            <a:ext cx="64087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МКОУ «Рябовская ООШ»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225,3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11560" y="2348880"/>
            <a:ext cx="6151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Ушакинская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СОШ №1»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230,5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11560" y="2780928"/>
            <a:ext cx="5797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Форносовская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СОШ»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226,1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pic>
        <p:nvPicPr>
          <p:cNvPr id="55" name="Рисунок 54" descr="129_steny_iz_blokov_porote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01008"/>
            <a:ext cx="644812" cy="50808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11560" y="3284984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Строительство ДОУ «Детский сад-ясли на 180 мест» по адресу: Ленинградская область, г. Тосно мкр.3, поз. 8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23 734,5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7956376" y="3068960"/>
            <a:ext cx="1187624" cy="648072"/>
            <a:chOff x="7956376" y="2996952"/>
            <a:chExt cx="1187624" cy="648072"/>
          </a:xfrm>
        </p:grpSpPr>
        <p:pic>
          <p:nvPicPr>
            <p:cNvPr id="58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3068960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59" name="Прямоугольник 58"/>
            <p:cNvSpPr/>
            <p:nvPr/>
          </p:nvSpPr>
          <p:spPr>
            <a:xfrm>
              <a:off x="7956376" y="2996952"/>
              <a:ext cx="8899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90,7%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60" name="Рисунок 59" descr="129_steny_iz_blokov_porote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93096"/>
            <a:ext cx="644812" cy="508082"/>
          </a:xfrm>
          <a:prstGeom prst="rect">
            <a:avLst/>
          </a:prstGeom>
        </p:spPr>
      </p:pic>
      <p:pic>
        <p:nvPicPr>
          <p:cNvPr id="61" name="Рисунок 60" descr="129_steny_iz_blokov_porote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57192"/>
            <a:ext cx="644812" cy="508082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611560" y="5993904"/>
            <a:ext cx="8532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Проектирование пристройки спортивного зала к МКОУ «Федоровская СОШ»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1 616,9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6804248" y="6209928"/>
            <a:ext cx="1187624" cy="648072"/>
            <a:chOff x="7956376" y="2996952"/>
            <a:chExt cx="1187624" cy="648072"/>
          </a:xfrm>
        </p:grpSpPr>
        <p:pic>
          <p:nvPicPr>
            <p:cNvPr id="64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3068960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65" name="Прямоугольник 64"/>
            <p:cNvSpPr/>
            <p:nvPr/>
          </p:nvSpPr>
          <p:spPr>
            <a:xfrm>
              <a:off x="7956376" y="2996952"/>
              <a:ext cx="8899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99,7%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611560" y="4869160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Реставрация и приспособление под современное использование объекта культурного наследия «Тосненский историко-краеведческий музей»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23 283,0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7380312" y="5373216"/>
            <a:ext cx="1187624" cy="648072"/>
            <a:chOff x="7956376" y="2996952"/>
            <a:chExt cx="1187624" cy="648072"/>
          </a:xfrm>
        </p:grpSpPr>
        <p:pic>
          <p:nvPicPr>
            <p:cNvPr id="68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3068960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69" name="Прямоугольник 68"/>
            <p:cNvSpPr/>
            <p:nvPr/>
          </p:nvSpPr>
          <p:spPr>
            <a:xfrm>
              <a:off x="7956376" y="2996952"/>
              <a:ext cx="8258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100%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71" name="Рисунок 70" descr="129_steny_iz_blokov_porote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49280"/>
            <a:ext cx="644812" cy="50808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83568" y="4149080"/>
            <a:ext cx="8604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Капитальное Строительство МКОУ ДОД «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Тосненская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детская школа искусств»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94 851,0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Группа 34"/>
          <p:cNvGrpSpPr/>
          <p:nvPr/>
        </p:nvGrpSpPr>
        <p:grpSpPr>
          <a:xfrm>
            <a:off x="7740352" y="4365104"/>
            <a:ext cx="1115616" cy="720080"/>
            <a:chOff x="8028384" y="2924944"/>
            <a:chExt cx="1115616" cy="720080"/>
          </a:xfrm>
        </p:grpSpPr>
        <p:pic>
          <p:nvPicPr>
            <p:cNvPr id="78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3068960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79" name="Прямоугольник 78"/>
            <p:cNvSpPr/>
            <p:nvPr/>
          </p:nvSpPr>
          <p:spPr>
            <a:xfrm>
              <a:off x="8028384" y="2924944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96,5 %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4" grpId="0"/>
      <p:bldP spid="53" grpId="0"/>
      <p:bldP spid="54" grpId="0"/>
      <p:bldP spid="56" grpId="0"/>
      <p:bldP spid="62" grpId="0"/>
      <p:bldP spid="66" grpId="0"/>
      <p:bldP spid="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Адресная инвестиционная программа</a:t>
            </a:r>
          </a:p>
          <a:p>
            <a:pPr algn="ctr"/>
            <a:r>
              <a:rPr lang="ru-RU" sz="36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312 106,1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9_steny_iz_blokov_porote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37112"/>
            <a:ext cx="644812" cy="5080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1916832"/>
            <a:ext cx="8604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Строительство газопровода межпоселкового дер.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Нурма-пос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. Шапки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20 233,9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129_steny_iz_blokov_porote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88840"/>
            <a:ext cx="644812" cy="5080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1052736"/>
            <a:ext cx="8604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Строительство газопровода межпоселкового ГРС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Любань-дер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Померанье-дер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. Тр. Бор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35 319,0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29_steny_iz_blokov_porote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52936"/>
            <a:ext cx="644812" cy="5080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9552" y="3501008"/>
            <a:ext cx="86044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Приобретение (строительство) жилых помещений для использования в качестве специализированного (служебного) муниципального жилищного фонда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6 663,0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129_steny_iz_blokov_porote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73016"/>
            <a:ext cx="644812" cy="50808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39552" y="4437112"/>
            <a:ext cx="86044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Дом культуры г.Тосно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1 439,7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129_steny_iz_blokov_porote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57192"/>
            <a:ext cx="644812" cy="50808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39552" y="2708920"/>
            <a:ext cx="8604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предоставления жилых помещений детям-сиротам и детям, оставшимся без попечения родителей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33 345,6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28" name="Рисунок 27" descr="129_steny_iz_blokov_porote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24744"/>
            <a:ext cx="644812" cy="508082"/>
          </a:xfrm>
          <a:prstGeom prst="rect">
            <a:avLst/>
          </a:prstGeom>
        </p:spPr>
      </p:pic>
      <p:grpSp>
        <p:nvGrpSpPr>
          <p:cNvPr id="6" name="Группа 37"/>
          <p:cNvGrpSpPr/>
          <p:nvPr/>
        </p:nvGrpSpPr>
        <p:grpSpPr>
          <a:xfrm>
            <a:off x="6732240" y="1412776"/>
            <a:ext cx="1043608" cy="648072"/>
            <a:chOff x="8100392" y="2996952"/>
            <a:chExt cx="1043608" cy="648072"/>
          </a:xfrm>
        </p:grpSpPr>
        <p:pic>
          <p:nvPicPr>
            <p:cNvPr id="39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3068960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40" name="Прямоугольник 39"/>
            <p:cNvSpPr/>
            <p:nvPr/>
          </p:nvSpPr>
          <p:spPr>
            <a:xfrm>
              <a:off x="8100392" y="2996952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99,7 %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7" name="Группа 40"/>
          <p:cNvGrpSpPr/>
          <p:nvPr/>
        </p:nvGrpSpPr>
        <p:grpSpPr>
          <a:xfrm>
            <a:off x="8028384" y="3933056"/>
            <a:ext cx="1115616" cy="648072"/>
            <a:chOff x="8028384" y="2996952"/>
            <a:chExt cx="1115616" cy="648072"/>
          </a:xfrm>
        </p:grpSpPr>
        <p:pic>
          <p:nvPicPr>
            <p:cNvPr id="42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3068960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43" name="Прямоугольник 42"/>
            <p:cNvSpPr/>
            <p:nvPr/>
          </p:nvSpPr>
          <p:spPr>
            <a:xfrm>
              <a:off x="8028384" y="2996952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66,6 %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0" name="Группа 43"/>
          <p:cNvGrpSpPr/>
          <p:nvPr/>
        </p:nvGrpSpPr>
        <p:grpSpPr>
          <a:xfrm>
            <a:off x="5940152" y="4437112"/>
            <a:ext cx="1115616" cy="648072"/>
            <a:chOff x="8028384" y="2996952"/>
            <a:chExt cx="1115616" cy="648072"/>
          </a:xfrm>
        </p:grpSpPr>
        <p:pic>
          <p:nvPicPr>
            <p:cNvPr id="45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3068960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46" name="Прямоугольник 45"/>
            <p:cNvSpPr/>
            <p:nvPr/>
          </p:nvSpPr>
          <p:spPr>
            <a:xfrm>
              <a:off x="8028384" y="2996952"/>
              <a:ext cx="8258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100%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1" name="Группа 46"/>
          <p:cNvGrpSpPr/>
          <p:nvPr/>
        </p:nvGrpSpPr>
        <p:grpSpPr>
          <a:xfrm>
            <a:off x="4788024" y="2204864"/>
            <a:ext cx="1187624" cy="648072"/>
            <a:chOff x="7956376" y="2996952"/>
            <a:chExt cx="1187624" cy="648072"/>
          </a:xfrm>
        </p:grpSpPr>
        <p:pic>
          <p:nvPicPr>
            <p:cNvPr id="48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3068960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49" name="Прямоугольник 48"/>
            <p:cNvSpPr/>
            <p:nvPr/>
          </p:nvSpPr>
          <p:spPr>
            <a:xfrm>
              <a:off x="7956376" y="2996952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98,6 %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3" name="Группа 49"/>
          <p:cNvGrpSpPr/>
          <p:nvPr/>
        </p:nvGrpSpPr>
        <p:grpSpPr>
          <a:xfrm>
            <a:off x="7956376" y="2852936"/>
            <a:ext cx="1187624" cy="683568"/>
            <a:chOff x="8100392" y="3024336"/>
            <a:chExt cx="1187624" cy="683568"/>
          </a:xfrm>
        </p:grpSpPr>
        <p:pic>
          <p:nvPicPr>
            <p:cNvPr id="51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48464" y="3168352"/>
              <a:ext cx="539552" cy="539552"/>
            </a:xfrm>
            <a:prstGeom prst="rect">
              <a:avLst/>
            </a:prstGeom>
            <a:noFill/>
          </p:spPr>
        </p:pic>
        <p:sp>
          <p:nvSpPr>
            <p:cNvPr id="52" name="Прямоугольник 51"/>
            <p:cNvSpPr/>
            <p:nvPr/>
          </p:nvSpPr>
          <p:spPr>
            <a:xfrm>
              <a:off x="8100392" y="3024336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56,1 %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539552" y="501317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Строительство фонтана - аттракциона «Торнадо - 24 М»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1 017,6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35" name="Рисунок 34" descr="129_steny_iz_blokov_porote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49280"/>
            <a:ext cx="644812" cy="508082"/>
          </a:xfrm>
          <a:prstGeom prst="rect">
            <a:avLst/>
          </a:prstGeom>
        </p:spPr>
      </p:pic>
      <p:grpSp>
        <p:nvGrpSpPr>
          <p:cNvPr id="38" name="Группа 49"/>
          <p:cNvGrpSpPr/>
          <p:nvPr/>
        </p:nvGrpSpPr>
        <p:grpSpPr>
          <a:xfrm>
            <a:off x="7740352" y="5310336"/>
            <a:ext cx="1187624" cy="683568"/>
            <a:chOff x="8100392" y="3024336"/>
            <a:chExt cx="1187624" cy="683568"/>
          </a:xfrm>
        </p:grpSpPr>
        <p:pic>
          <p:nvPicPr>
            <p:cNvPr id="41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48464" y="3168352"/>
              <a:ext cx="539552" cy="539552"/>
            </a:xfrm>
            <a:prstGeom prst="rect">
              <a:avLst/>
            </a:prstGeom>
            <a:noFill/>
          </p:spPr>
        </p:pic>
        <p:sp>
          <p:nvSpPr>
            <p:cNvPr id="44" name="Прямоугольник 43"/>
            <p:cNvSpPr/>
            <p:nvPr/>
          </p:nvSpPr>
          <p:spPr>
            <a:xfrm>
              <a:off x="8100392" y="3024336"/>
              <a:ext cx="8899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100 %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611560" y="5949280"/>
            <a:ext cx="6332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Строительство ФАП пос. Ушаки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557,3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7308304" y="6021288"/>
            <a:ext cx="1187624" cy="648072"/>
            <a:chOff x="7956376" y="2996952"/>
            <a:chExt cx="1187624" cy="648072"/>
          </a:xfrm>
        </p:grpSpPr>
        <p:pic>
          <p:nvPicPr>
            <p:cNvPr id="54" name="Picture 8" descr="http://bez-shvov.ru/wp-content/uploads/2015/04/80503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936" y="3068960"/>
              <a:ext cx="576064" cy="576064"/>
            </a:xfrm>
            <a:prstGeom prst="rect">
              <a:avLst/>
            </a:prstGeom>
            <a:noFill/>
          </p:spPr>
        </p:pic>
        <p:sp>
          <p:nvSpPr>
            <p:cNvPr id="55" name="Прямоугольник 54"/>
            <p:cNvSpPr/>
            <p:nvPr/>
          </p:nvSpPr>
          <p:spPr>
            <a:xfrm>
              <a:off x="7956376" y="2996952"/>
              <a:ext cx="8258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100%</a:t>
              </a:r>
              <a:endParaRPr lang="ru-RU" sz="2000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25" grpId="0"/>
      <p:bldP spid="20" grpId="0"/>
      <p:bldP spid="34" grpId="0"/>
      <p:bldP spid="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929198"/>
            <a:ext cx="9144000" cy="50006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429264"/>
            <a:ext cx="9144000" cy="21431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643578"/>
            <a:ext cx="9144000" cy="1214422"/>
          </a:xfrm>
          <a:prstGeom prst="rect">
            <a:avLst/>
          </a:prstGeom>
          <a:solidFill>
            <a:srgbClr val="09BF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916832"/>
            <a:ext cx="9163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endParaRPr lang="ru-RU" sz="5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_3641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1259631" cy="150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b_3641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429000"/>
            <a:ext cx="1259631" cy="150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b_3641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429000"/>
            <a:ext cx="1259631" cy="150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b_3641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429000"/>
            <a:ext cx="1259631" cy="150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b_3641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429000"/>
            <a:ext cx="1259631" cy="150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16632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тосненский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 ленинградской за 2015 год составили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2 811 001,1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99592" y="1556792"/>
          <a:ext cx="734481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5940152" y="1916832"/>
            <a:ext cx="1224136" cy="288032"/>
            <a:chOff x="6804248" y="2132856"/>
            <a:chExt cx="1224136" cy="28803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6804248" y="2132856"/>
              <a:ext cx="72008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876256" y="2132856"/>
              <a:ext cx="115212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1115616" y="3861048"/>
            <a:ext cx="504056" cy="1008112"/>
            <a:chOff x="827584" y="3645024"/>
            <a:chExt cx="504056" cy="1008112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827584" y="3645024"/>
              <a:ext cx="504056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27584" y="3717032"/>
              <a:ext cx="0" cy="9361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479715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0272" y="170080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47462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559"/>
          <a:stretch>
            <a:fillRect/>
          </a:stretch>
        </p:blipFill>
        <p:spPr>
          <a:xfrm>
            <a:off x="0" y="5589240"/>
            <a:ext cx="9144000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39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Доходы, </a:t>
            </a:r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Муниципального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Тосненский</a:t>
            </a:r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6156176" y="1772816"/>
            <a:ext cx="2232248" cy="4248472"/>
            <a:chOff x="683568" y="2500250"/>
            <a:chExt cx="2232248" cy="374558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83568" y="2500250"/>
              <a:ext cx="2232248" cy="126969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3568" y="3769940"/>
              <a:ext cx="2232248" cy="40813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3568" y="4150847"/>
              <a:ext cx="2232248" cy="2094989"/>
            </a:xfrm>
            <a:prstGeom prst="rect">
              <a:avLst/>
            </a:prstGeom>
            <a:solidFill>
              <a:srgbClr val="008A3E"/>
            </a:solidFill>
            <a:ln>
              <a:solidFill>
                <a:srgbClr val="008A3E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83352" y="980728"/>
            <a:ext cx="1260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79512" y="5877272"/>
            <a:ext cx="8784976" cy="648072"/>
            <a:chOff x="539552" y="5805264"/>
            <a:chExt cx="7992888" cy="648072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39552" y="5805264"/>
              <a:ext cx="7992888" cy="648072"/>
              <a:chOff x="539552" y="5445224"/>
              <a:chExt cx="7992888" cy="648072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539552" y="5445224"/>
                <a:ext cx="0" cy="3600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539552" y="5445224"/>
                <a:ext cx="7992888" cy="28803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8532440" y="5733256"/>
                <a:ext cx="0" cy="36004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499992" y="5805264"/>
              <a:ext cx="0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683568" y="1556792"/>
            <a:ext cx="2232248" cy="4248472"/>
            <a:chOff x="683568" y="2352303"/>
            <a:chExt cx="2232248" cy="424847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83568" y="2352303"/>
              <a:ext cx="2232248" cy="122413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83568" y="3576439"/>
              <a:ext cx="2232248" cy="57606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83568" y="4152503"/>
              <a:ext cx="2232248" cy="2448272"/>
            </a:xfrm>
            <a:prstGeom prst="rect">
              <a:avLst/>
            </a:prstGeom>
            <a:solidFill>
              <a:srgbClr val="008A3E"/>
            </a:solidFill>
            <a:ln>
              <a:solidFill>
                <a:srgbClr val="008A3E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516216" y="6309320"/>
            <a:ext cx="144016" cy="144016"/>
          </a:xfrm>
          <a:prstGeom prst="rect">
            <a:avLst/>
          </a:prstGeom>
          <a:solidFill>
            <a:srgbClr val="008A3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203848" y="6309320"/>
            <a:ext cx="144016" cy="14401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23528" y="6237312"/>
            <a:ext cx="282269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275856" y="6237312"/>
            <a:ext cx="321383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60232" y="6211669"/>
            <a:ext cx="2271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поступления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A3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27582" y="1052736"/>
            <a:ext cx="18902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2 453 460,0</a:t>
            </a:r>
            <a:endParaRPr lang="ru-RU" sz="28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382107" y="1268760"/>
            <a:ext cx="18704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2 811 001,1</a:t>
            </a:r>
            <a:endParaRPr lang="ru-RU" sz="28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17676" y="4293096"/>
            <a:ext cx="18902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1 554 490,6</a:t>
            </a:r>
            <a:endParaRPr lang="ru-RU" sz="28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62292" y="4293096"/>
            <a:ext cx="18902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1 803 408,2</a:t>
            </a:r>
            <a:endParaRPr lang="ru-RU" sz="28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78520" y="2780928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133 290,8</a:t>
            </a:r>
            <a:endParaRPr lang="ru-RU" sz="24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623137" y="3212976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153 812,4</a:t>
            </a:r>
            <a:endParaRPr lang="ru-RU" sz="24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78524" y="1916832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765 678,6</a:t>
            </a:r>
            <a:endParaRPr lang="ru-RU" sz="24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588226" y="2204864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853 780,5</a:t>
            </a:r>
            <a:endParaRPr lang="ru-RU" sz="24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07904" y="4365104"/>
            <a:ext cx="2518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Прирост на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248 917,6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59832" y="2708920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Прирост на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20 521,6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35896" y="170080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Прирост на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88 101,9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043608" y="5229200"/>
            <a:ext cx="14830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588224" y="5373216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 rot="10800000">
            <a:off x="3131840" y="1484784"/>
            <a:ext cx="432048" cy="115212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5652120" y="2924944"/>
            <a:ext cx="432048" cy="72008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2987824" y="3573016"/>
            <a:ext cx="432048" cy="216024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1663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в 2015 году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7544" y="4581128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84,7 %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44008" y="980728"/>
            <a:ext cx="20313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15,3 %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1600" y="6211669"/>
            <a:ext cx="34064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Налоговые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A3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6211669"/>
            <a:ext cx="40732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неНалоговые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268760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Рисунок 14" descr="40034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2852936"/>
            <a:ext cx="2699852" cy="21688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тосненский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 по налоговым доходам в 2015 году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A3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55776" y="1700808"/>
          <a:ext cx="6588224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2204864"/>
            <a:ext cx="2483768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  <a:endParaRPr lang="ru-RU" sz="17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356992"/>
            <a:ext cx="2843808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Налоги на </a:t>
            </a:r>
            <a:endParaRPr lang="ru-RU" sz="1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Совокупный доход</a:t>
            </a:r>
            <a:endParaRPr lang="ru-RU" sz="17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437112"/>
            <a:ext cx="2483768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7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4293096"/>
            <a:ext cx="10823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12 336,6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4869160"/>
            <a:ext cx="14414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14 857,5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2996952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126 158,9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3789040"/>
            <a:ext cx="11964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118 760,8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1700808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715 284,8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20272" y="2924944"/>
            <a:ext cx="1210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657 400,9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A3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6309320"/>
            <a:ext cx="144016" cy="14401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868144" y="6309320"/>
            <a:ext cx="1656184" cy="3539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7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00392" y="6309320"/>
            <a:ext cx="864096" cy="3539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A3E"/>
                </a:solidFill>
                <a:effectLst/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17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8A3E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5508104" y="3356992"/>
            <a:ext cx="1855523" cy="1158102"/>
            <a:chOff x="705480" y="5828612"/>
            <a:chExt cx="1855523" cy="1158102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64202">
              <a:off x="705480" y="5828612"/>
              <a:ext cx="1855523" cy="1158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Прямоугольник 26"/>
            <p:cNvSpPr/>
            <p:nvPr/>
          </p:nvSpPr>
          <p:spPr>
            <a:xfrm>
              <a:off x="1026357" y="6021288"/>
              <a:ext cx="108234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106,2 %</a:t>
              </a:r>
              <a:endPara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932040" y="4437112"/>
            <a:ext cx="1855523" cy="1158102"/>
            <a:chOff x="4521904" y="1796164"/>
            <a:chExt cx="1855523" cy="11581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64202">
              <a:off x="4521904" y="1796164"/>
              <a:ext cx="1855523" cy="1158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4917068" y="1988840"/>
              <a:ext cx="95410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83,0 %</a:t>
              </a:r>
              <a:endPara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220072" y="1340768"/>
            <a:ext cx="1855523" cy="1158102"/>
            <a:chOff x="5386001" y="3956404"/>
            <a:chExt cx="1855523" cy="1158102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64202">
              <a:off x="5386001" y="3956404"/>
              <a:ext cx="1855523" cy="1158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Прямоугольник 25"/>
            <p:cNvSpPr/>
            <p:nvPr/>
          </p:nvSpPr>
          <p:spPr>
            <a:xfrm>
              <a:off x="5724127" y="4149080"/>
              <a:ext cx="108234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108,8 %</a:t>
              </a:r>
              <a:endParaRPr lang="ru-RU" sz="20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884368" y="1124744"/>
            <a:ext cx="1259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5589240"/>
            <a:ext cx="2627784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Прочие налоговые доходы</a:t>
            </a:r>
            <a:endParaRPr lang="ru-RU" sz="17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43808" y="5373216"/>
            <a:ext cx="6335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0,3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43808" y="5949280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тосненский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 по неналоговым доходам в 2015 году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0" y="2708920"/>
          <a:ext cx="9144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6" name="AutoShape 2" descr="http://naklejkolandia.pl/allegro/safari300/naklejkolandia_dzikie_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://naklejkolandia.pl/allegro/safari300/naklejkolandia_dzikie_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://naklejkolandia.pl/allegro/safari300/naklejkolandia_dzikie_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naklejkolandia.pl/allegro/safari300/naklejkolandia_dzikie_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1076614206752fa49367481d29498e4e5384b141582_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490" t="57193" b="10480"/>
          <a:stretch>
            <a:fillRect/>
          </a:stretch>
        </p:blipFill>
        <p:spPr>
          <a:xfrm>
            <a:off x="-108520" y="5921896"/>
            <a:ext cx="1988800" cy="936104"/>
          </a:xfrm>
          <a:prstGeom prst="rect">
            <a:avLst/>
          </a:prstGeom>
        </p:spPr>
      </p:pic>
      <p:sp>
        <p:nvSpPr>
          <p:cNvPr id="21514" name="AutoShape 10" descr="http://naklejkolandia.pl/allegro/safari300/naklejkolandia_dzikie_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1076614206752fa49367481d29498e4e5384b141582_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490" t="57193" b="10480"/>
          <a:stretch>
            <a:fillRect/>
          </a:stretch>
        </p:blipFill>
        <p:spPr>
          <a:xfrm>
            <a:off x="1475656" y="5921896"/>
            <a:ext cx="1988800" cy="936104"/>
          </a:xfrm>
          <a:prstGeom prst="rect">
            <a:avLst/>
          </a:prstGeom>
        </p:spPr>
      </p:pic>
      <p:pic>
        <p:nvPicPr>
          <p:cNvPr id="17" name="Рисунок 16" descr="1076614206752fa49367481d29498e4e5384b141582_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490" t="57193" b="10480"/>
          <a:stretch>
            <a:fillRect/>
          </a:stretch>
        </p:blipFill>
        <p:spPr>
          <a:xfrm>
            <a:off x="2915816" y="5921896"/>
            <a:ext cx="1988800" cy="936104"/>
          </a:xfrm>
          <a:prstGeom prst="rect">
            <a:avLst/>
          </a:prstGeom>
        </p:spPr>
      </p:pic>
      <p:pic>
        <p:nvPicPr>
          <p:cNvPr id="18" name="Рисунок 17" descr="1076614206752fa49367481d29498e4e5384b141582_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490" t="57193" b="10480"/>
          <a:stretch>
            <a:fillRect/>
          </a:stretch>
        </p:blipFill>
        <p:spPr>
          <a:xfrm>
            <a:off x="4211960" y="5921896"/>
            <a:ext cx="1988800" cy="936104"/>
          </a:xfrm>
          <a:prstGeom prst="rect">
            <a:avLst/>
          </a:prstGeom>
        </p:spPr>
      </p:pic>
      <p:pic>
        <p:nvPicPr>
          <p:cNvPr id="19" name="Рисунок 18" descr="1076614206752fa49367481d29498e4e5384b141582_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490" t="57193" b="10480"/>
          <a:stretch>
            <a:fillRect/>
          </a:stretch>
        </p:blipFill>
        <p:spPr>
          <a:xfrm>
            <a:off x="5796136" y="5921896"/>
            <a:ext cx="1988800" cy="936104"/>
          </a:xfrm>
          <a:prstGeom prst="rect">
            <a:avLst/>
          </a:prstGeom>
        </p:spPr>
      </p:pic>
      <p:pic>
        <p:nvPicPr>
          <p:cNvPr id="20" name="Рисунок 19" descr="1076614206752fa49367481d29498e4e5384b141582_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490" t="57193" b="10480"/>
          <a:stretch>
            <a:fillRect/>
          </a:stretch>
        </p:blipFill>
        <p:spPr>
          <a:xfrm>
            <a:off x="7380312" y="5921896"/>
            <a:ext cx="1988800" cy="936104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0" y="1896964"/>
            <a:ext cx="2934072" cy="1011592"/>
            <a:chOff x="-108520" y="1654268"/>
            <a:chExt cx="2934072" cy="1011592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7041" b="23509"/>
            <a:stretch>
              <a:fillRect/>
            </a:stretch>
          </p:blipFill>
          <p:spPr bwMode="auto">
            <a:xfrm rot="267472">
              <a:off x="46848" y="1654268"/>
              <a:ext cx="2547586" cy="101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-108520" y="1772816"/>
              <a:ext cx="29340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Доходы от использования </a:t>
              </a:r>
            </a:p>
            <a:p>
              <a:pPr algn="ctr"/>
              <a:r>
                <a:rPr lang="ru-RU" sz="1200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имущества, находящегося </a:t>
              </a:r>
            </a:p>
            <a:p>
              <a:pPr algn="ctr"/>
              <a:r>
                <a:rPr lang="ru-RU" sz="1200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в муниципальной собственности</a:t>
              </a:r>
              <a:endParaRPr lang="ru-RU" sz="1200" cap="all" dirty="0">
                <a:ln w="9000" cmpd="sng">
                  <a:solidFill>
                    <a:sysClr val="windowText" lastClr="000000"/>
                  </a:solidFill>
                  <a:prstDash val="solid"/>
                </a:ln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619672" y="3933056"/>
            <a:ext cx="1994340" cy="1026930"/>
            <a:chOff x="1582278" y="3686904"/>
            <a:chExt cx="1972694" cy="102693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621" r="12169" b="27748"/>
            <a:stretch>
              <a:fillRect/>
            </a:stretch>
          </p:blipFill>
          <p:spPr bwMode="auto">
            <a:xfrm rot="420206">
              <a:off x="1582278" y="3686904"/>
              <a:ext cx="1972694" cy="1026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Прямоугольник 27"/>
            <p:cNvSpPr/>
            <p:nvPr/>
          </p:nvSpPr>
          <p:spPr>
            <a:xfrm>
              <a:off x="1691680" y="3789040"/>
              <a:ext cx="16388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Платежи при пользовании природными ресурсами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200500" y="2417926"/>
            <a:ext cx="1943500" cy="866428"/>
            <a:chOff x="7200500" y="2526197"/>
            <a:chExt cx="1943500" cy="866428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019" r="17965" b="28327"/>
            <a:stretch>
              <a:fillRect/>
            </a:stretch>
          </p:blipFill>
          <p:spPr bwMode="auto">
            <a:xfrm rot="420206">
              <a:off x="7200500" y="2526197"/>
              <a:ext cx="1842528" cy="866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Прямоугольник 32"/>
            <p:cNvSpPr/>
            <p:nvPr/>
          </p:nvSpPr>
          <p:spPr>
            <a:xfrm>
              <a:off x="7283415" y="2636912"/>
              <a:ext cx="18605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Прочие неналоговые доходы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796136" y="3717032"/>
            <a:ext cx="2023014" cy="794958"/>
            <a:chOff x="5677806" y="3604407"/>
            <a:chExt cx="2023014" cy="794958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7641" b="28327"/>
            <a:stretch>
              <a:fillRect/>
            </a:stretch>
          </p:blipFill>
          <p:spPr bwMode="auto">
            <a:xfrm rot="420206">
              <a:off x="5677806" y="3604407"/>
              <a:ext cx="2023014" cy="794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Прямоугольник 33"/>
            <p:cNvSpPr/>
            <p:nvPr/>
          </p:nvSpPr>
          <p:spPr>
            <a:xfrm>
              <a:off x="5796136" y="3717032"/>
              <a:ext cx="18722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Штрафы, санкции, возмещение ущерба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483768" y="1412776"/>
            <a:ext cx="2309866" cy="1018259"/>
            <a:chOff x="4080731" y="2454409"/>
            <a:chExt cx="2309866" cy="1018259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777" r="16734" b="28208"/>
            <a:stretch>
              <a:fillRect/>
            </a:stretch>
          </p:blipFill>
          <p:spPr bwMode="auto">
            <a:xfrm rot="420206">
              <a:off x="4080731" y="2454409"/>
              <a:ext cx="2309866" cy="1018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Прямоугольник 34"/>
            <p:cNvSpPr/>
            <p:nvPr/>
          </p:nvSpPr>
          <p:spPr>
            <a:xfrm>
              <a:off x="4211960" y="2564904"/>
              <a:ext cx="216024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Доходы от оказания платных услуг и компенсации затрат государства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283968" y="2636912"/>
            <a:ext cx="2174735" cy="1088319"/>
            <a:chOff x="4414212" y="2621417"/>
            <a:chExt cx="2174735" cy="1088319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6188" b="28327"/>
            <a:stretch>
              <a:fillRect/>
            </a:stretch>
          </p:blipFill>
          <p:spPr bwMode="auto">
            <a:xfrm rot="420206">
              <a:off x="4414212" y="2621417"/>
              <a:ext cx="2174735" cy="1088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Прямоугольник 41"/>
            <p:cNvSpPr/>
            <p:nvPr/>
          </p:nvSpPr>
          <p:spPr>
            <a:xfrm>
              <a:off x="4427984" y="2780928"/>
              <a:ext cx="216024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Доходы от продажи материальных и нематериальных активов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0" y="2996952"/>
            <a:ext cx="1187624" cy="553409"/>
            <a:chOff x="0" y="2780928"/>
            <a:chExt cx="1187624" cy="553409"/>
          </a:xfrm>
        </p:grpSpPr>
        <p:pic>
          <p:nvPicPr>
            <p:cNvPr id="46" name="Рисунок 45" descr="Рисунок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>
              <a:off x="107504" y="2780928"/>
              <a:ext cx="1080120" cy="553409"/>
            </a:xfrm>
            <a:prstGeom prst="rect">
              <a:avLst/>
            </a:prstGeom>
          </p:spPr>
        </p:pic>
        <p:sp>
          <p:nvSpPr>
            <p:cNvPr id="47" name="Прямоугольник 46"/>
            <p:cNvSpPr/>
            <p:nvPr/>
          </p:nvSpPr>
          <p:spPr>
            <a:xfrm>
              <a:off x="0" y="2852936"/>
              <a:ext cx="118762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46 209,9</a:t>
              </a:r>
              <a:endParaRPr lang="ru-RU" b="1" cap="all" spc="0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1115616" y="3284984"/>
            <a:ext cx="1187624" cy="553409"/>
            <a:chOff x="1259632" y="2852936"/>
            <a:chExt cx="1187624" cy="553409"/>
          </a:xfrm>
        </p:grpSpPr>
        <p:pic>
          <p:nvPicPr>
            <p:cNvPr id="45" name="Рисунок 44" descr="Рисунок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>
              <a:off x="1331640" y="2852936"/>
              <a:ext cx="1080120" cy="553409"/>
            </a:xfrm>
            <a:prstGeom prst="rect">
              <a:avLst/>
            </a:prstGeom>
          </p:spPr>
        </p:pic>
        <p:sp>
          <p:nvSpPr>
            <p:cNvPr id="48" name="Прямоугольник 47"/>
            <p:cNvSpPr/>
            <p:nvPr/>
          </p:nvSpPr>
          <p:spPr>
            <a:xfrm>
              <a:off x="1259632" y="2924944"/>
              <a:ext cx="118762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44 247,9</a:t>
              </a:r>
              <a:endParaRPr lang="ru-RU" b="1" cap="all" spc="0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1475656" y="5445224"/>
            <a:ext cx="1187624" cy="432049"/>
            <a:chOff x="1475656" y="5301208"/>
            <a:chExt cx="1187624" cy="432049"/>
          </a:xfrm>
        </p:grpSpPr>
        <p:pic>
          <p:nvPicPr>
            <p:cNvPr id="49" name="Рисунок 48" descr="Рисунок1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>
              <a:off x="1619672" y="5301209"/>
              <a:ext cx="936104" cy="432048"/>
            </a:xfrm>
            <a:prstGeom prst="rect">
              <a:avLst/>
            </a:pr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1475656" y="5301208"/>
              <a:ext cx="118762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4 714,4</a:t>
              </a:r>
              <a:endParaRPr lang="ru-RU" b="1" cap="all" spc="0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267744" y="5085184"/>
            <a:ext cx="1187624" cy="481401"/>
            <a:chOff x="2267744" y="4797152"/>
            <a:chExt cx="1187624" cy="481401"/>
          </a:xfrm>
        </p:grpSpPr>
        <p:pic>
          <p:nvPicPr>
            <p:cNvPr id="50" name="Рисунок 49" descr="Рисунок1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>
              <a:off x="2411760" y="4797152"/>
              <a:ext cx="936104" cy="481401"/>
            </a:xfrm>
            <a:prstGeom prst="rect">
              <a:avLst/>
            </a:prstGeom>
          </p:spPr>
        </p:pic>
        <p:sp>
          <p:nvSpPr>
            <p:cNvPr id="52" name="Прямоугольник 51"/>
            <p:cNvSpPr/>
            <p:nvPr/>
          </p:nvSpPr>
          <p:spPr>
            <a:xfrm>
              <a:off x="2267744" y="4797152"/>
              <a:ext cx="118762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4 765,5</a:t>
              </a:r>
              <a:endParaRPr lang="ru-RU" b="1" cap="all" spc="0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699792" y="2564904"/>
            <a:ext cx="1187624" cy="432049"/>
            <a:chOff x="1475656" y="5301208"/>
            <a:chExt cx="1187624" cy="432049"/>
          </a:xfrm>
        </p:grpSpPr>
        <p:pic>
          <p:nvPicPr>
            <p:cNvPr id="56" name="Рисунок 55" descr="Рисунок1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>
              <a:off x="1619672" y="5301209"/>
              <a:ext cx="936104" cy="432048"/>
            </a:xfrm>
            <a:prstGeom prst="rect">
              <a:avLst/>
            </a:pr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1475656" y="5301208"/>
              <a:ext cx="118762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68 617,9</a:t>
              </a:r>
              <a:endParaRPr lang="ru-RU" b="1" cap="all" spc="0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635896" y="2348880"/>
            <a:ext cx="1187624" cy="432049"/>
            <a:chOff x="1475656" y="5301208"/>
            <a:chExt cx="1187624" cy="432049"/>
          </a:xfrm>
        </p:grpSpPr>
        <p:pic>
          <p:nvPicPr>
            <p:cNvPr id="59" name="Рисунок 58" descr="Рисунок1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>
              <a:off x="1619672" y="5301209"/>
              <a:ext cx="936104" cy="432048"/>
            </a:xfrm>
            <a:prstGeom prst="rect">
              <a:avLst/>
            </a:prstGeom>
          </p:spPr>
        </p:pic>
        <p:sp>
          <p:nvSpPr>
            <p:cNvPr id="60" name="Прямоугольник 59"/>
            <p:cNvSpPr/>
            <p:nvPr/>
          </p:nvSpPr>
          <p:spPr>
            <a:xfrm>
              <a:off x="1475656" y="5301208"/>
              <a:ext cx="118762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69 323,2</a:t>
              </a:r>
              <a:endParaRPr lang="ru-RU" b="1" cap="all" spc="0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211960" y="4725144"/>
            <a:ext cx="1187624" cy="553409"/>
            <a:chOff x="4211960" y="3573016"/>
            <a:chExt cx="1187624" cy="553409"/>
          </a:xfrm>
        </p:grpSpPr>
        <p:pic>
          <p:nvPicPr>
            <p:cNvPr id="61" name="Рисунок 60" descr="Рисунок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>
              <a:off x="4283968" y="3573016"/>
              <a:ext cx="1080120" cy="553409"/>
            </a:xfrm>
            <a:prstGeom prst="rect">
              <a:avLst/>
            </a:pr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211960" y="3645024"/>
              <a:ext cx="118762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19 421,1</a:t>
              </a:r>
              <a:endParaRPr lang="ru-RU" b="1" cap="all" spc="0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076056" y="4221088"/>
            <a:ext cx="1187624" cy="553409"/>
            <a:chOff x="4211960" y="3573016"/>
            <a:chExt cx="1187624" cy="553409"/>
          </a:xfrm>
        </p:grpSpPr>
        <p:pic>
          <p:nvPicPr>
            <p:cNvPr id="65" name="Рисунок 64" descr="Рисунок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>
              <a:off x="4283968" y="3573016"/>
              <a:ext cx="1080120" cy="553409"/>
            </a:xfrm>
            <a:prstGeom prst="rect">
              <a:avLst/>
            </a:prstGeom>
          </p:spPr>
        </p:pic>
        <p:sp>
          <p:nvSpPr>
            <p:cNvPr id="66" name="Прямоугольник 65"/>
            <p:cNvSpPr/>
            <p:nvPr/>
          </p:nvSpPr>
          <p:spPr>
            <a:xfrm>
              <a:off x="4211960" y="3645024"/>
              <a:ext cx="118762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22 646,1</a:t>
              </a:r>
              <a:endParaRPr lang="ru-RU" b="1" cap="all" spc="0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652120" y="5157192"/>
            <a:ext cx="1187624" cy="553409"/>
            <a:chOff x="4211960" y="3573016"/>
            <a:chExt cx="1187624" cy="553409"/>
          </a:xfrm>
        </p:grpSpPr>
        <p:pic>
          <p:nvPicPr>
            <p:cNvPr id="68" name="Рисунок 67" descr="Рисунок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>
              <a:off x="4283968" y="3573016"/>
              <a:ext cx="1080120" cy="553409"/>
            </a:xfrm>
            <a:prstGeom prst="rect">
              <a:avLst/>
            </a:prstGeom>
          </p:spPr>
        </p:pic>
        <p:sp>
          <p:nvSpPr>
            <p:cNvPr id="69" name="Прямоугольник 68"/>
            <p:cNvSpPr/>
            <p:nvPr/>
          </p:nvSpPr>
          <p:spPr>
            <a:xfrm>
              <a:off x="4211960" y="3645024"/>
              <a:ext cx="118762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6 406,1</a:t>
              </a:r>
              <a:endParaRPr lang="ru-RU" b="1" cap="all" spc="0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588224" y="4725144"/>
            <a:ext cx="1187624" cy="553409"/>
            <a:chOff x="4211960" y="3573016"/>
            <a:chExt cx="1187624" cy="553409"/>
          </a:xfrm>
        </p:grpSpPr>
        <p:pic>
          <p:nvPicPr>
            <p:cNvPr id="71" name="Рисунок 70" descr="Рисунок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>
              <a:off x="4283968" y="3573016"/>
              <a:ext cx="1080120" cy="553409"/>
            </a:xfrm>
            <a:prstGeom prst="rect">
              <a:avLst/>
            </a:prstGeom>
          </p:spPr>
        </p:pic>
        <p:sp>
          <p:nvSpPr>
            <p:cNvPr id="72" name="Прямоугольник 71"/>
            <p:cNvSpPr/>
            <p:nvPr/>
          </p:nvSpPr>
          <p:spPr>
            <a:xfrm>
              <a:off x="4211960" y="3645024"/>
              <a:ext cx="118762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11 518,2</a:t>
              </a:r>
              <a:endParaRPr lang="ru-RU" b="1" cap="all" spc="0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7092280" y="5517232"/>
            <a:ext cx="1187624" cy="553409"/>
            <a:chOff x="4211960" y="3573016"/>
            <a:chExt cx="1187624" cy="553409"/>
          </a:xfrm>
        </p:grpSpPr>
        <p:pic>
          <p:nvPicPr>
            <p:cNvPr id="74" name="Рисунок 73" descr="Рисунок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>
              <a:off x="4283968" y="3573016"/>
              <a:ext cx="1080120" cy="553409"/>
            </a:xfrm>
            <a:prstGeom prst="rect">
              <a:avLst/>
            </a:prstGeom>
          </p:spPr>
        </p:pic>
        <p:sp>
          <p:nvSpPr>
            <p:cNvPr id="75" name="Прямоугольник 74"/>
            <p:cNvSpPr/>
            <p:nvPr/>
          </p:nvSpPr>
          <p:spPr>
            <a:xfrm>
              <a:off x="4211960" y="3645024"/>
              <a:ext cx="118762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1 270,3</a:t>
              </a:r>
              <a:endParaRPr lang="ru-RU" b="1" cap="all" spc="0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7956376" y="5085184"/>
            <a:ext cx="1187624" cy="553409"/>
            <a:chOff x="4211960" y="3573016"/>
            <a:chExt cx="1187624" cy="553409"/>
          </a:xfrm>
        </p:grpSpPr>
        <p:pic>
          <p:nvPicPr>
            <p:cNvPr id="77" name="Рисунок 76" descr="Рисунок1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7484"/>
            <a:stretch>
              <a:fillRect/>
            </a:stretch>
          </p:blipFill>
          <p:spPr>
            <a:xfrm>
              <a:off x="4283968" y="3573016"/>
              <a:ext cx="1080120" cy="553409"/>
            </a:xfrm>
            <a:prstGeom prst="rect">
              <a:avLst/>
            </a:prstGeom>
          </p:spPr>
        </p:pic>
        <p:sp>
          <p:nvSpPr>
            <p:cNvPr id="78" name="Прямоугольник 77"/>
            <p:cNvSpPr/>
            <p:nvPr/>
          </p:nvSpPr>
          <p:spPr>
            <a:xfrm>
              <a:off x="4211960" y="3645024"/>
              <a:ext cx="118762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cap="all" spc="0" dirty="0" smtClean="0">
                  <a:ln w="9000" cmpd="sng">
                    <a:solidFill>
                      <a:sysClr val="windowText" lastClr="000000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1 311,5</a:t>
              </a:r>
              <a:endParaRPr lang="ru-RU" b="1" cap="all" spc="0" dirty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7802928" y="1484784"/>
            <a:ext cx="134107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cap="all" spc="0" dirty="0">
              <a:ln w="9000" cmpd="sng">
                <a:solidFill>
                  <a:sysClr val="windowText" lastClr="000000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тосненский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 по безвозмездным поступлениям в 2015 году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340768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7862815" y="4365104"/>
            <a:ext cx="1281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862815" y="3933056"/>
            <a:ext cx="1281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66755" y="1484784"/>
            <a:ext cx="117724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cap="all" spc="0" dirty="0">
              <a:ln w="9000" cmpd="sng">
                <a:solidFill>
                  <a:schemeClr val="tx1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644008" y="1988840"/>
            <a:ext cx="16466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1 504 138,8</a:t>
            </a:r>
            <a:endParaRPr lang="ru-RU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83968" y="2636912"/>
            <a:ext cx="13887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itchFamily="18" charset="0"/>
                <a:cs typeface="Times New Roman" pitchFamily="18" charset="0"/>
              </a:rPr>
              <a:t>1 326 110,0</a:t>
            </a:r>
            <a:endParaRPr lang="ru-RU" sz="2000" b="1" cap="all" dirty="0">
              <a:ln w="9000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547664" y="2924944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8B408"/>
                </a:solidFill>
                <a:latin typeface="Times New Roman" pitchFamily="18" charset="0"/>
                <a:cs typeface="Times New Roman" pitchFamily="18" charset="0"/>
              </a:rPr>
              <a:t>220 576,3</a:t>
            </a:r>
            <a:endParaRPr lang="ru-RU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8B4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259632" y="3501008"/>
            <a:ext cx="12105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8B408">
                        <a:tint val="66000"/>
                        <a:satMod val="160000"/>
                      </a:srgbClr>
                    </a:gs>
                    <a:gs pos="50000">
                      <a:srgbClr val="08B408">
                        <a:tint val="44500"/>
                        <a:satMod val="160000"/>
                      </a:srgbClr>
                    </a:gs>
                    <a:gs pos="100000">
                      <a:srgbClr val="08B408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itchFamily="18" charset="0"/>
                <a:cs typeface="Times New Roman" pitchFamily="18" charset="0"/>
              </a:rPr>
              <a:t>162 910,0</a:t>
            </a:r>
            <a:endParaRPr lang="ru-RU" sz="2000" b="1" cap="all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8B408">
                      <a:tint val="66000"/>
                      <a:satMod val="160000"/>
                    </a:srgbClr>
                  </a:gs>
                  <a:gs pos="50000">
                    <a:srgbClr val="08B408">
                      <a:tint val="44500"/>
                      <a:satMod val="160000"/>
                    </a:srgbClr>
                  </a:gs>
                  <a:gs pos="100000">
                    <a:srgbClr val="08B408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115616" y="4005064"/>
            <a:ext cx="12618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65 998,0</a:t>
            </a:r>
            <a:endParaRPr lang="ru-RU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43608" y="4509120"/>
            <a:ext cx="10823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99"/>
                </a:solidFill>
                <a:effectLst/>
                <a:latin typeface="Times New Roman" pitchFamily="18" charset="0"/>
                <a:cs typeface="Times New Roman" pitchFamily="18" charset="0"/>
              </a:rPr>
              <a:t>88 868,6</a:t>
            </a:r>
            <a:endParaRPr lang="ru-RU" sz="20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99592" y="5661248"/>
            <a:ext cx="10823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A3F1A">
                        <a:tint val="66000"/>
                        <a:satMod val="160000"/>
                      </a:srgbClr>
                    </a:gs>
                    <a:gs pos="50000">
                      <a:srgbClr val="FA3F1A">
                        <a:tint val="44500"/>
                        <a:satMod val="160000"/>
                      </a:srgbClr>
                    </a:gs>
                    <a:gs pos="100000">
                      <a:srgbClr val="FA3F1A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Times New Roman" pitchFamily="18" charset="0"/>
                <a:cs typeface="Times New Roman" pitchFamily="18" charset="0"/>
              </a:rPr>
              <a:t>10 000,0</a:t>
            </a:r>
            <a:endParaRPr lang="ru-RU" sz="2000" b="1" cap="all" spc="0" dirty="0">
              <a:ln w="9000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A3F1A">
                      <a:tint val="66000"/>
                      <a:satMod val="160000"/>
                    </a:srgbClr>
                  </a:gs>
                  <a:gs pos="50000">
                    <a:srgbClr val="FA3F1A">
                      <a:tint val="44500"/>
                      <a:satMod val="160000"/>
                    </a:srgbClr>
                  </a:gs>
                  <a:gs pos="100000">
                    <a:srgbClr val="FA3F1A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971600" y="5085184"/>
            <a:ext cx="12618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A3F1A"/>
                </a:solidFill>
                <a:latin typeface="Times New Roman" pitchFamily="18" charset="0"/>
                <a:cs typeface="Times New Roman" pitchFamily="18" charset="0"/>
              </a:rPr>
              <a:t>28 367,0</a:t>
            </a:r>
            <a:endParaRPr lang="ru-RU" sz="2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A3F1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coin-thumbs--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844824"/>
            <a:ext cx="1323923" cy="126876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923928" y="4869160"/>
            <a:ext cx="5220072" cy="1742619"/>
            <a:chOff x="3923928" y="4869160"/>
            <a:chExt cx="5220072" cy="1742619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3923928" y="4941168"/>
              <a:ext cx="5220072" cy="1670611"/>
              <a:chOff x="3923928" y="4941168"/>
              <a:chExt cx="5220072" cy="1670611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3923928" y="6381328"/>
                <a:ext cx="288032" cy="144016"/>
              </a:xfrm>
              <a:prstGeom prst="rect">
                <a:avLst/>
              </a:prstGeom>
              <a:solidFill>
                <a:srgbClr val="FA3F1A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6" name="Группа 25"/>
              <p:cNvGrpSpPr/>
              <p:nvPr/>
            </p:nvGrpSpPr>
            <p:grpSpPr>
              <a:xfrm>
                <a:off x="3923928" y="4941168"/>
                <a:ext cx="5220072" cy="1670611"/>
                <a:chOff x="3923928" y="4941168"/>
                <a:chExt cx="5220072" cy="1670611"/>
              </a:xfrm>
            </p:grpSpPr>
            <p:sp>
              <p:nvSpPr>
                <p:cNvPr id="7" name="Прямоугольник 6"/>
                <p:cNvSpPr/>
                <p:nvPr/>
              </p:nvSpPr>
              <p:spPr>
                <a:xfrm>
                  <a:off x="3923928" y="5301208"/>
                  <a:ext cx="288032" cy="14401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3923928" y="5949280"/>
                  <a:ext cx="288032" cy="144016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" name="Группа 11"/>
                <p:cNvGrpSpPr/>
                <p:nvPr/>
              </p:nvGrpSpPr>
              <p:grpSpPr>
                <a:xfrm>
                  <a:off x="3923928" y="4941168"/>
                  <a:ext cx="288032" cy="144016"/>
                  <a:chOff x="5652120" y="2132856"/>
                  <a:chExt cx="288032" cy="144016"/>
                </a:xfrm>
                <a:solidFill>
                  <a:srgbClr val="08B408"/>
                </a:solidFill>
              </p:grpSpPr>
              <p:sp>
                <p:nvSpPr>
                  <p:cNvPr id="9" name="Прямоугольник 8"/>
                  <p:cNvSpPr/>
                  <p:nvPr/>
                </p:nvSpPr>
                <p:spPr>
                  <a:xfrm>
                    <a:off x="5796136" y="2132856"/>
                    <a:ext cx="144016" cy="144016"/>
                  </a:xfrm>
                  <a:prstGeom prst="rect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" name="Прямоугольник 5"/>
                  <p:cNvSpPr/>
                  <p:nvPr/>
                </p:nvSpPr>
                <p:spPr>
                  <a:xfrm>
                    <a:off x="5652120" y="2132856"/>
                    <a:ext cx="144016" cy="144016"/>
                  </a:xfrm>
                  <a:prstGeom prst="rect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" name="Прямоугольник 13"/>
                <p:cNvSpPr/>
                <p:nvPr/>
              </p:nvSpPr>
              <p:spPr>
                <a:xfrm>
                  <a:off x="4499992" y="6273225"/>
                  <a:ext cx="4644008" cy="33855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1600" cap="all" spc="0" dirty="0" smtClean="0">
                      <a:ln w="9000" cmpd="sng">
                        <a:solidFill>
                          <a:schemeClr val="tx1"/>
                        </a:solidFill>
                        <a:prstDash val="solid"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Дотации бюджетам субъектов РФ и МО</a:t>
                  </a:r>
                  <a:endParaRPr lang="ru-RU" sz="1600" cap="all" spc="0" dirty="0">
                    <a:ln w="9000" cmpd="sng">
                      <a:solidFill>
                        <a:schemeClr val="tx1"/>
                      </a:solidFill>
                      <a:prstDash val="solid"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4427984" y="5229200"/>
                  <a:ext cx="4716016" cy="5847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1600" cap="all" dirty="0" smtClean="0">
                      <a:ln w="9000" cmpd="sng">
                        <a:solidFill>
                          <a:schemeClr val="tx1"/>
                        </a:solidFill>
                        <a:prstDash val="solid"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Субсидии бюджетам субъектов РФ и мо (межбюджетные субсидии)</a:t>
                  </a:r>
                  <a:endParaRPr lang="ru-RU" sz="1600" cap="all" spc="0" dirty="0" smtClean="0">
                    <a:ln w="9000" cmpd="sng">
                      <a:solidFill>
                        <a:schemeClr val="tx1"/>
                      </a:solidFill>
                      <a:prstDash val="solid"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4860032" y="5877272"/>
                  <a:ext cx="4283968" cy="33855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1600" cap="all" dirty="0" smtClean="0">
                      <a:ln w="9000" cmpd="sng">
                        <a:solidFill>
                          <a:schemeClr val="tx1"/>
                        </a:solidFill>
                        <a:prstDash val="solid"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Иные межбюджетные трансферты</a:t>
                  </a:r>
                  <a:endParaRPr lang="ru-RU" sz="1600" cap="all" spc="0" dirty="0" smtClean="0">
                    <a:ln w="9000" cmpd="sng">
                      <a:solidFill>
                        <a:schemeClr val="tx1"/>
                      </a:solidFill>
                      <a:prstDash val="solid"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9" name="Прямоугольник 28"/>
            <p:cNvSpPr/>
            <p:nvPr/>
          </p:nvSpPr>
          <p:spPr>
            <a:xfrm>
              <a:off x="4283968" y="4869160"/>
              <a:ext cx="4860032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600" cap="all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Субвенции бюджетам субъектов РФ и мо</a:t>
              </a:r>
              <a:endParaRPr lang="ru-RU" sz="1600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6" grpId="0"/>
      <p:bldP spid="67" grpId="0"/>
      <p:bldP spid="68" grpId="0"/>
      <p:bldP spid="69" grpId="0"/>
      <p:bldP spid="71" grpId="0"/>
      <p:bldP spid="72" grpId="0"/>
      <p:bldP spid="73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at_of_arms_of_tosno_(leningrad_oblast)_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60040" cy="479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860444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</a:t>
            </a:r>
            <a:r>
              <a:rPr lang="ru-RU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тосненский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район ленинградской области в </a:t>
            </a:r>
            <a:r>
              <a:rPr lang="ru-RU" sz="2400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году</a:t>
            </a:r>
            <a:endParaRPr lang="ru-RU" cap="all" dirty="0">
              <a:ln w="9000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292080" y="5013176"/>
            <a:ext cx="14494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52,99%</a:t>
            </a:r>
            <a:endParaRPr lang="ru-RU" sz="3200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547665" y="3284984"/>
            <a:ext cx="17281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24,63%</a:t>
            </a:r>
            <a:endParaRPr lang="ru-RU" sz="3200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55976" y="1988840"/>
            <a:ext cx="9797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00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7,58%</a:t>
            </a:r>
            <a:endParaRPr lang="ru-RU" sz="2300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051720" y="5157192"/>
            <a:ext cx="946093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00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6,83%</a:t>
            </a:r>
            <a:endParaRPr lang="ru-RU" sz="2300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652120" y="4221088"/>
            <a:ext cx="15336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95736" y="2564904"/>
            <a:ext cx="1475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Социальная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307085" y="1556792"/>
            <a:ext cx="11641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Культура,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835696" y="4797152"/>
            <a:ext cx="1508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55776" y="3573016"/>
            <a:ext cx="3600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</a:t>
            </a:r>
          </a:p>
        </p:txBody>
      </p:sp>
      <p:grpSp>
        <p:nvGrpSpPr>
          <p:cNvPr id="139" name="Группа 138"/>
          <p:cNvGrpSpPr/>
          <p:nvPr/>
        </p:nvGrpSpPr>
        <p:grpSpPr>
          <a:xfrm>
            <a:off x="1296144" y="692696"/>
            <a:ext cx="2880320" cy="792088"/>
            <a:chOff x="1296144" y="692696"/>
            <a:chExt cx="2880320" cy="792088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403648" y="692696"/>
              <a:ext cx="2736304" cy="64807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411760" y="980728"/>
              <a:ext cx="946093" cy="4462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300" cap="all" dirty="0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4,47%</a:t>
              </a:r>
              <a:endParaRPr lang="ru-RU" sz="2300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296144" y="692696"/>
              <a:ext cx="28803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Межбюджетные трансферты</a:t>
              </a:r>
              <a:endPara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2843808" y="1340768"/>
              <a:ext cx="936104" cy="1440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Группа 140"/>
          <p:cNvGrpSpPr/>
          <p:nvPr/>
        </p:nvGrpSpPr>
        <p:grpSpPr>
          <a:xfrm>
            <a:off x="5580112" y="1484784"/>
            <a:ext cx="3456384" cy="662300"/>
            <a:chOff x="5580112" y="1484784"/>
            <a:chExt cx="3456384" cy="662300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6588224" y="1484784"/>
              <a:ext cx="2448272" cy="648072"/>
            </a:xfrm>
            <a:prstGeom prst="rect">
              <a:avLst/>
            </a:prstGeom>
            <a:solidFill>
              <a:srgbClr val="B3A2C7"/>
            </a:solidFill>
            <a:ln>
              <a:solidFill>
                <a:srgbClr val="B3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6588224" y="1484784"/>
              <a:ext cx="24482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7380312" y="1700808"/>
              <a:ext cx="946093" cy="4462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300" cap="all" dirty="0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0,85%</a:t>
              </a:r>
            </a:p>
          </p:txBody>
        </p:sp>
        <p:cxnSp>
          <p:nvCxnSpPr>
            <p:cNvPr id="80" name="Прямая соединительная линия 79"/>
            <p:cNvCxnSpPr>
              <a:endCxn id="66" idx="1"/>
            </p:cNvCxnSpPr>
            <p:nvPr/>
          </p:nvCxnSpPr>
          <p:spPr>
            <a:xfrm>
              <a:off x="5580112" y="1700808"/>
              <a:ext cx="1008112" cy="108012"/>
            </a:xfrm>
            <a:prstGeom prst="line">
              <a:avLst/>
            </a:prstGeom>
            <a:ln>
              <a:solidFill>
                <a:srgbClr val="B3A2C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3" name="Группа 142"/>
          <p:cNvGrpSpPr/>
          <p:nvPr/>
        </p:nvGrpSpPr>
        <p:grpSpPr>
          <a:xfrm>
            <a:off x="107504" y="4941168"/>
            <a:ext cx="1800200" cy="1192198"/>
            <a:chOff x="107504" y="4941168"/>
            <a:chExt cx="1800200" cy="1192198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07504" y="5445224"/>
              <a:ext cx="1763688" cy="648072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6" name="Прямая соединительная линия 85"/>
            <p:cNvCxnSpPr>
              <a:stCxn id="84" idx="0"/>
            </p:cNvCxnSpPr>
            <p:nvPr/>
          </p:nvCxnSpPr>
          <p:spPr>
            <a:xfrm flipV="1">
              <a:off x="989348" y="4941168"/>
              <a:ext cx="558316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Прямоугольник 90"/>
            <p:cNvSpPr/>
            <p:nvPr/>
          </p:nvSpPr>
          <p:spPr>
            <a:xfrm>
              <a:off x="107504" y="5445224"/>
              <a:ext cx="1800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Здравоохранение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611560" y="5733256"/>
              <a:ext cx="84670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cap="all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0,02%</a:t>
              </a:r>
              <a:endParaRPr lang="ru-RU" sz="2000" cap="all" dirty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107504" y="1628800"/>
            <a:ext cx="3528392" cy="1336214"/>
            <a:chOff x="107504" y="1628800"/>
            <a:chExt cx="3528392" cy="1336214"/>
          </a:xfrm>
        </p:grpSpPr>
        <p:cxnSp>
          <p:nvCxnSpPr>
            <p:cNvPr id="96" name="Прямая соединительная линия 95"/>
            <p:cNvCxnSpPr>
              <a:stCxn id="93" idx="3"/>
            </p:cNvCxnSpPr>
            <p:nvPr/>
          </p:nvCxnSpPr>
          <p:spPr>
            <a:xfrm flipV="1">
              <a:off x="1763688" y="1772816"/>
              <a:ext cx="936104" cy="792088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flipV="1">
              <a:off x="2699792" y="1628800"/>
              <a:ext cx="936104" cy="144016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Группа 107"/>
            <p:cNvGrpSpPr/>
            <p:nvPr/>
          </p:nvGrpSpPr>
          <p:grpSpPr>
            <a:xfrm>
              <a:off x="107504" y="2204864"/>
              <a:ext cx="1691680" cy="760150"/>
              <a:chOff x="215008" y="1628800"/>
              <a:chExt cx="1691680" cy="760150"/>
            </a:xfrm>
          </p:grpSpPr>
          <p:sp>
            <p:nvSpPr>
              <p:cNvPr id="93" name="Прямоугольник 92"/>
              <p:cNvSpPr/>
              <p:nvPr/>
            </p:nvSpPr>
            <p:spPr>
              <a:xfrm>
                <a:off x="215008" y="1628800"/>
                <a:ext cx="1656184" cy="72008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215008" y="1628800"/>
                <a:ext cx="16916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Физическая культура и спорт</a:t>
                </a: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661253" y="1988840"/>
                <a:ext cx="846707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000" cap="all" dirty="0" smtClean="0">
                    <a:ln w="9000" cmpd="sng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0,06%</a:t>
                </a:r>
                <a:endParaRPr lang="ru-RU" sz="2000" cap="all" dirty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5" name="Группа 144"/>
          <p:cNvGrpSpPr/>
          <p:nvPr/>
        </p:nvGrpSpPr>
        <p:grpSpPr>
          <a:xfrm>
            <a:off x="323528" y="1412776"/>
            <a:ext cx="3312368" cy="720080"/>
            <a:chOff x="323528" y="1412776"/>
            <a:chExt cx="3312368" cy="720080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539552" y="1412776"/>
              <a:ext cx="1152128" cy="7200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3" name="Прямая соединительная линия 122"/>
            <p:cNvCxnSpPr>
              <a:stCxn id="122" idx="3"/>
            </p:cNvCxnSpPr>
            <p:nvPr/>
          </p:nvCxnSpPr>
          <p:spPr>
            <a:xfrm flipV="1">
              <a:off x="1691680" y="1556792"/>
              <a:ext cx="1944216" cy="216024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Прямоугольник 124"/>
            <p:cNvSpPr/>
            <p:nvPr/>
          </p:nvSpPr>
          <p:spPr>
            <a:xfrm>
              <a:off x="323528" y="1412776"/>
              <a:ext cx="15121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СМИ</a:t>
              </a: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683568" y="1700808"/>
              <a:ext cx="84670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cap="all" dirty="0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0,12%</a:t>
              </a:r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5868144" y="1844824"/>
            <a:ext cx="3168352" cy="1382380"/>
            <a:chOff x="5868144" y="1844824"/>
            <a:chExt cx="3168352" cy="138238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7020272" y="2348880"/>
              <a:ext cx="2016224" cy="864096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308304" y="2348880"/>
              <a:ext cx="15121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ЖКХ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7668344" y="2780928"/>
              <a:ext cx="946092" cy="4462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300" cap="all" dirty="0" smtClean="0">
                  <a:ln w="9000" cmpd="sng">
                    <a:solidFill>
                      <a:schemeClr val="tx1"/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2,42%</a:t>
              </a:r>
              <a:endParaRPr lang="ru-RU" sz="2300" cap="all" dirty="0">
                <a:ln w="9000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единительная линия 62"/>
            <p:cNvCxnSpPr>
              <a:endCxn id="61" idx="1"/>
            </p:cNvCxnSpPr>
            <p:nvPr/>
          </p:nvCxnSpPr>
          <p:spPr>
            <a:xfrm>
              <a:off x="6588224" y="2204864"/>
              <a:ext cx="432048" cy="57606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5868144" y="1844824"/>
              <a:ext cx="720080" cy="36004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0" name="Группа 139"/>
          <p:cNvGrpSpPr/>
          <p:nvPr/>
        </p:nvGrpSpPr>
        <p:grpSpPr>
          <a:xfrm>
            <a:off x="5076056" y="692696"/>
            <a:ext cx="3024336" cy="1008112"/>
            <a:chOff x="5076056" y="692696"/>
            <a:chExt cx="3024336" cy="1008112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5076056" y="692696"/>
              <a:ext cx="3024336" cy="72008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5" name="Прямая соединительная линия 134"/>
            <p:cNvCxnSpPr/>
            <p:nvPr/>
          </p:nvCxnSpPr>
          <p:spPr>
            <a:xfrm flipH="1">
              <a:off x="5508104" y="1412776"/>
              <a:ext cx="720080" cy="28803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Прямоугольник 136"/>
            <p:cNvSpPr/>
            <p:nvPr/>
          </p:nvSpPr>
          <p:spPr>
            <a:xfrm>
              <a:off x="5076056" y="692696"/>
              <a:ext cx="30243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Национальная безопасность и правоохранительная деятельность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6228184" y="1052736"/>
              <a:ext cx="780983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00" cap="all" dirty="0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0,03%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0" grpId="0"/>
      <p:bldP spid="41" grpId="0"/>
      <p:bldP spid="45" grpId="0"/>
      <p:bldP spid="47" grpId="0"/>
      <p:bldP spid="60" grpId="0"/>
      <p:bldP spid="46" grpId="0"/>
      <p:bldP spid="49" grpId="0"/>
      <p:bldP spid="50" grpId="0"/>
      <p:bldP spid="5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9632</TotalTime>
  <Words>2005</Words>
  <Application>Microsoft Office PowerPoint</Application>
  <PresentationFormat>Экран (4:3)</PresentationFormat>
  <Paragraphs>399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GamezkayaAA</dc:creator>
  <cp:lastModifiedBy>GamezkayaAA</cp:lastModifiedBy>
  <cp:revision>825</cp:revision>
  <dcterms:created xsi:type="dcterms:W3CDTF">2015-04-21T11:34:14Z</dcterms:created>
  <dcterms:modified xsi:type="dcterms:W3CDTF">2016-07-14T13:38:15Z</dcterms:modified>
</cp:coreProperties>
</file>