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1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4" r:id="rId14"/>
    <p:sldId id="315" r:id="rId15"/>
    <p:sldId id="316" r:id="rId16"/>
    <p:sldId id="309" r:id="rId17"/>
    <p:sldId id="310" r:id="rId18"/>
    <p:sldId id="355" r:id="rId19"/>
    <p:sldId id="311" r:id="rId20"/>
    <p:sldId id="335" r:id="rId21"/>
    <p:sldId id="313" r:id="rId22"/>
    <p:sldId id="312" r:id="rId23"/>
    <p:sldId id="321" r:id="rId24"/>
    <p:sldId id="320" r:id="rId25"/>
    <p:sldId id="318" r:id="rId26"/>
    <p:sldId id="319" r:id="rId27"/>
    <p:sldId id="322" r:id="rId28"/>
    <p:sldId id="323" r:id="rId29"/>
    <p:sldId id="324" r:id="rId30"/>
    <p:sldId id="327" r:id="rId31"/>
    <p:sldId id="325" r:id="rId32"/>
    <p:sldId id="328" r:id="rId33"/>
    <p:sldId id="330" r:id="rId34"/>
    <p:sldId id="331" r:id="rId35"/>
    <p:sldId id="334" r:id="rId36"/>
    <p:sldId id="336" r:id="rId37"/>
    <p:sldId id="337" r:id="rId38"/>
    <p:sldId id="338" r:id="rId39"/>
    <p:sldId id="339" r:id="rId40"/>
    <p:sldId id="342" r:id="rId41"/>
    <p:sldId id="343" r:id="rId42"/>
    <p:sldId id="344" r:id="rId43"/>
    <p:sldId id="345" r:id="rId44"/>
    <p:sldId id="340" r:id="rId45"/>
    <p:sldId id="341" r:id="rId46"/>
    <p:sldId id="357" r:id="rId47"/>
    <p:sldId id="348" r:id="rId48"/>
    <p:sldId id="349" r:id="rId49"/>
    <p:sldId id="350" r:id="rId50"/>
    <p:sldId id="353" r:id="rId51"/>
    <p:sldId id="351" r:id="rId52"/>
    <p:sldId id="289" r:id="rId53"/>
    <p:sldId id="291" r:id="rId54"/>
    <p:sldId id="356" r:id="rId55"/>
    <p:sldId id="292" r:id="rId5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D60093"/>
    <a:srgbClr val="FA3F1A"/>
    <a:srgbClr val="C085D7"/>
    <a:srgbClr val="EAB200"/>
    <a:srgbClr val="B89F0C"/>
    <a:srgbClr val="08B408"/>
    <a:srgbClr val="4FB808"/>
    <a:srgbClr val="CC0000"/>
    <a:srgbClr val="FAEF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9140" autoAdjust="0"/>
  </p:normalViewPr>
  <p:slideViewPr>
    <p:cSldViewPr>
      <p:cViewPr>
        <p:scale>
          <a:sx n="100" d="100"/>
          <a:sy n="100" d="100"/>
        </p:scale>
        <p:origin x="61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2491820.42</c:v>
                </c:pt>
                <c:pt idx="1">
                  <c:v>2403851.27</c:v>
                </c:pt>
                <c:pt idx="2">
                  <c:v>2662975.94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2497065.2999999998</c:v>
                </c:pt>
                <c:pt idx="1">
                  <c:v>2365227.9</c:v>
                </c:pt>
                <c:pt idx="2">
                  <c:v>2601801.86</c:v>
                </c:pt>
              </c:numCache>
            </c:numRef>
          </c:val>
        </c:ser>
        <c:axId val="93041024"/>
        <c:axId val="93042560"/>
      </c:barChart>
      <c:catAx>
        <c:axId val="930410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042560"/>
        <c:crosses val="autoZero"/>
        <c:auto val="1"/>
        <c:lblAlgn val="ctr"/>
        <c:lblOffset val="100"/>
      </c:catAx>
      <c:valAx>
        <c:axId val="93042560"/>
        <c:scaling>
          <c:orientation val="minMax"/>
        </c:scaling>
        <c:delete val="1"/>
        <c:axPos val="b"/>
        <c:numFmt formatCode="General" sourceLinked="1"/>
        <c:tickLblPos val="none"/>
        <c:crossAx val="9304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99867850941091"/>
          <c:y val="0.50809225120477364"/>
          <c:w val="0.14178626838733419"/>
          <c:h val="0.13039318787132281"/>
        </c:manualLayout>
      </c:layout>
      <c:txPr>
        <a:bodyPr/>
        <a:lstStyle/>
        <a:p>
          <a:pPr>
            <a:defRPr b="1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8.8888640031804227E-3"/>
          <c:w val="0.68925481189851456"/>
          <c:h val="0.908363336165637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9444444444444445E-2"/>
                  <c:y val="2.66665920095411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2800" b="1" i="0" u="none" strike="noStrike" kern="120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800" b="1" i="0" u="none" strike="noStrike" kern="1200" baseline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</a:t>
                    </a:r>
                    <a:r>
                      <a:rPr lang="ru-RU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328 848,8</a:t>
                    </a:r>
                    <a:endParaRPr lang="en-US" sz="2800" b="1" i="0" u="none" strike="noStrike" kern="1200" baseline="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3.7500000000000006E-2"/>
                  <c:y val="-0.11111080003975488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2800" b="1" i="0" u="none" strike="noStrike" kern="120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1 907 273,6</a:t>
                    </a:r>
                    <a:endParaRPr lang="en-US" sz="2800" b="1" i="0" u="none" strike="noStrike" kern="1200" baseline="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1944335083114658E-2"/>
                  <c:y val="0.1866659690891504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1 898 133</a:t>
                    </a:r>
                    <a:r>
                      <a:rPr lang="en-US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,</a:t>
                    </a:r>
                    <a:r>
                      <a:rPr lang="ru-RU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</a:t>
                    </a:r>
                    <a:endParaRPr lang="en-US" sz="2800" b="1" i="0" u="none" strike="noStrike" kern="1200" baseline="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0.13472222222222224"/>
                  <c:y val="1.1111080003975501E-2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2800" b="1" i="0" u="none" strike="noStrike" kern="120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800" b="1" i="0" u="none" strike="noStrike" kern="120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</a:t>
                    </a:r>
                    <a:r>
                      <a:rPr lang="ru-RU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982 </a:t>
                    </a:r>
                    <a:r>
                      <a:rPr lang="en-US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8</a:t>
                    </a:r>
                    <a:r>
                      <a:rPr lang="ru-RU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30</a:t>
                    </a:r>
                    <a:r>
                      <a:rPr lang="en-US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,</a:t>
                    </a:r>
                    <a:r>
                      <a:rPr lang="ru-RU" sz="2800" b="1" i="0" u="none" strike="noStrike" kern="120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</a:t>
                    </a:r>
                    <a:endParaRPr lang="en-US" sz="2800" b="1" i="0" u="none" strike="noStrike" kern="1200" baseline="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 algn="ctr">
                  <a:defRPr lang="ru-RU" sz="2800" b="1" i="0" u="none" strike="noStrike" kern="1200" baseline="0">
                    <a:ln>
                      <a:solidFill>
                        <a:srgbClr val="8064A2">
                          <a:lumMod val="50000"/>
                        </a:srgbClr>
                      </a:solidFill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2328848.7960000001</c:v>
                </c:pt>
                <c:pt idx="1">
                  <c:v>2356664.5699999998</c:v>
                </c:pt>
                <c:pt idx="2">
                  <c:v>2122692.2799999998</c:v>
                </c:pt>
                <c:pt idx="3">
                  <c:v>2210810.3199999947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0.1244440960445255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/>
                      <a:t>15 064,9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888888888888913E-3"/>
                  <c:y val="-9.3333247011032003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dirty="0" smtClean="0"/>
                      <a:t>05 573,7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3888888888889043E-3"/>
                  <c:y val="-0.1155552320413451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281 159,0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7777777777778273E-3"/>
                  <c:y val="-0.1155552320413451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281 010,1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615064.94999999937</c:v>
                </c:pt>
                <c:pt idx="1">
                  <c:v>306311.37</c:v>
                </c:pt>
                <c:pt idx="2">
                  <c:v>281158.99000000022</c:v>
                </c:pt>
                <c:pt idx="3">
                  <c:v>281010.09999999998</c:v>
                </c:pt>
              </c:numCache>
            </c:numRef>
          </c:val>
        </c:ser>
        <c:overlap val="100"/>
        <c:axId val="142441472"/>
        <c:axId val="134079616"/>
      </c:barChart>
      <c:catAx>
        <c:axId val="142441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34079616"/>
        <c:crosses val="autoZero"/>
        <c:auto val="1"/>
        <c:lblAlgn val="ctr"/>
        <c:lblOffset val="100"/>
      </c:catAx>
      <c:valAx>
        <c:axId val="134079616"/>
        <c:scaling>
          <c:orientation val="minMax"/>
        </c:scaling>
        <c:delete val="1"/>
        <c:axPos val="l"/>
        <c:numFmt formatCode="General" sourceLinked="1"/>
        <c:tickLblPos val="none"/>
        <c:crossAx val="14244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26815398075268"/>
          <c:y val="0.7144158476546697"/>
          <c:w val="0.32434295713036226"/>
          <c:h val="0.19783321691487818"/>
        </c:manualLayout>
      </c:layout>
      <c:txPr>
        <a:bodyPr/>
        <a:lstStyle/>
        <a:p>
          <a:pPr>
            <a:defRPr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8A3E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Бюджетные инвестиции</c:v>
                </c:pt>
                <c:pt idx="1">
                  <c:v>Проведение ремонтных работ</c:v>
                </c:pt>
                <c:pt idx="2">
                  <c:v>Приобритение оборудования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180153.9</c:v>
                </c:pt>
                <c:pt idx="1">
                  <c:v>28405.7</c:v>
                </c:pt>
                <c:pt idx="2">
                  <c:v>5360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665701704121063"/>
          <c:y val="0.62498538619975863"/>
          <c:w val="0.2899187445319335"/>
          <c:h val="0.3723192272910152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FB808"/>
            </a:solidFill>
          </c:spPr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1893559.5675000001</c:v>
                </c:pt>
                <c:pt idx="1">
                  <c:v>791019.2</c:v>
                </c:pt>
                <c:pt idx="2">
                  <c:v>146642.62299999999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1692204.76</c:v>
                </c:pt>
                <c:pt idx="1">
                  <c:v>732261.3</c:v>
                </c:pt>
                <c:pt idx="2">
                  <c:v>177335.8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1413877.4</c:v>
                </c:pt>
                <c:pt idx="1">
                  <c:v>777174.8</c:v>
                </c:pt>
                <c:pt idx="2">
                  <c:v>174175.7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1521799.6</c:v>
                </c:pt>
                <c:pt idx="1">
                  <c:v>798240.5</c:v>
                </c:pt>
                <c:pt idx="2">
                  <c:v>177025.2</c:v>
                </c:pt>
              </c:numCache>
            </c:numRef>
          </c:val>
        </c:ser>
        <c:shape val="cylinder"/>
        <c:axId val="91057536"/>
        <c:axId val="102503552"/>
        <c:axId val="0"/>
      </c:bar3DChart>
      <c:catAx>
        <c:axId val="910575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03552"/>
        <c:crosses val="autoZero"/>
        <c:auto val="1"/>
        <c:lblAlgn val="ctr"/>
        <c:lblOffset val="100"/>
      </c:catAx>
      <c:valAx>
        <c:axId val="102503552"/>
        <c:scaling>
          <c:orientation val="minMax"/>
        </c:scaling>
        <c:delete val="1"/>
        <c:axPos val="l"/>
        <c:numFmt formatCode="General" sourceLinked="1"/>
        <c:tickLblPos val="none"/>
        <c:crossAx val="9105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537532808398969"/>
          <c:y val="0.6307183087503847"/>
          <c:w val="8.3252077865266866E-2"/>
          <c:h val="0.2339080089600734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5"/>
            <c:spPr>
              <a:solidFill>
                <a:srgbClr val="FF0000"/>
              </a:solidFill>
            </c:spPr>
          </c:dPt>
          <c:dPt>
            <c:idx val="1"/>
            <c:explosion val="11"/>
            <c:spPr>
              <a:solidFill>
                <a:srgbClr val="008A3E"/>
              </a:solidFill>
            </c:spPr>
          </c:dPt>
          <c:dPt>
            <c:idx val="2"/>
            <c:explosion val="5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1692204.76</c:v>
                </c:pt>
                <c:pt idx="1">
                  <c:v>732261.3</c:v>
                </c:pt>
                <c:pt idx="2">
                  <c:v>177335.8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885168722334044"/>
          <c:y val="0.53058769613833767"/>
          <c:w val="0.30011344305270882"/>
          <c:h val="0.35381117784298677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732235119668219"/>
          <c:y val="2.2926836313220299E-2"/>
          <c:w val="0.72021511423402063"/>
          <c:h val="0.897871365513836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7"/>
          <c:dPt>
            <c:idx val="0"/>
            <c:spPr>
              <a:solidFill>
                <a:srgbClr val="7030A0"/>
              </a:solidFill>
            </c:spPr>
          </c:dPt>
          <c:dPt>
            <c:idx val="1"/>
            <c:explosion val="9"/>
            <c:spPr>
              <a:solidFill>
                <a:srgbClr val="FFFF00"/>
              </a:solidFill>
            </c:spPr>
          </c:dPt>
          <c:dPt>
            <c:idx val="2"/>
            <c:explosion val="31"/>
            <c:spPr>
              <a:solidFill>
                <a:srgbClr val="008A3E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584020.19999999658</c:v>
                </c:pt>
                <c:pt idx="1">
                  <c:v>135118.1</c:v>
                </c:pt>
                <c:pt idx="2">
                  <c:v>13123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2154855643044618E-2"/>
          <c:y val="8.4457349333575002E-2"/>
          <c:w val="0.57282983377078311"/>
          <c:h val="0.913609299846370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explosion val="14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12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explosion val="10"/>
            <c:spPr>
              <a:solidFill>
                <a:srgbClr val="008A3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explosion val="36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explosion val="14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Лист1!$A$2:$A$7</c:f>
              <c:strCache>
                <c:ptCount val="6"/>
                <c:pt idx="0">
                  <c:v>ДОХОДЫ    ОТ    ОКАЗАНИЯ    ПЛАТНЫХ    УСЛУГ   И КОМПЕНСАЦИИ ЗАТРАТ ГОСУДАРСТВА</c:v>
                </c:pt>
                <c:pt idx="1">
                  <c:v>ДОХОДЫ ОТ ИСПОЛЬЗОВАНИЯ ИМУЩЕСТВА, НАХОДЯЩЕГОСЯ В ГОСУДАРСТВЕННОЙ И МУНИЦИПАЛЬНОЙ СОБСТВЕННОСТИ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ПЛАТЕЖИ ПРИ ПОЛЬЗОВАНИИ ПРИРОДНЫМИ РЕСУРСАМИ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79639.100000000006</c:v>
                </c:pt>
                <c:pt idx="1">
                  <c:v>41139.5</c:v>
                </c:pt>
                <c:pt idx="2">
                  <c:v>32252.7</c:v>
                </c:pt>
                <c:pt idx="3">
                  <c:v>9243.1</c:v>
                </c:pt>
                <c:pt idx="4">
                  <c:v>7811.8</c:v>
                </c:pt>
                <c:pt idx="5">
                  <c:v>7249.6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310575240594964"/>
          <c:y val="2.5453751540296346E-4"/>
          <c:w val="0.28765168416448056"/>
          <c:h val="0.9997454624846010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"/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7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explosion val="4"/>
            <c:spPr>
              <a:solidFill>
                <a:srgbClr val="008A3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Лист1!$A$2:$A$5</c:f>
              <c:strCache>
                <c:ptCount val="4"/>
                <c:pt idx="0">
                  <c:v>Субвенции бюджетам субъектов Российской Федерации и муниципальных образований</c:v>
                </c:pt>
                <c:pt idx="1">
                  <c:v>Дотации</c:v>
                </c:pt>
                <c:pt idx="2">
                  <c:v>Субсидии бюджетам бюджетной системы Российской Федерации (межбюджетные субсидии)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1652668.4</c:v>
                </c:pt>
                <c:pt idx="1">
                  <c:v>17373.7</c:v>
                </c:pt>
                <c:pt idx="2">
                  <c:v>12799.8</c:v>
                </c:pt>
                <c:pt idx="3">
                  <c:v>9362.8599999999333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292145096949596"/>
          <c:y val="0.16630132182550755"/>
          <c:w val="0.32707854903051065"/>
          <c:h val="0.83214980927639803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2.3255076956044752E-3"/>
          <c:w val="0.98194444444444462"/>
          <c:h val="0.846983555446230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38100">
              <a:solidFill>
                <a:schemeClr val="bg1"/>
              </a:solidFill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2943913.7459999998</c:v>
                </c:pt>
                <c:pt idx="1">
                  <c:v>2662975.94</c:v>
                </c:pt>
                <c:pt idx="2">
                  <c:v>2429235.2200000002</c:v>
                </c:pt>
                <c:pt idx="3">
                  <c:v>2542874.15</c:v>
                </c:pt>
              </c:numCache>
            </c:numRef>
          </c:val>
        </c:ser>
        <c:shape val="box"/>
        <c:axId val="133568768"/>
        <c:axId val="133574656"/>
        <c:axId val="0"/>
      </c:bar3DChart>
      <c:catAx>
        <c:axId val="133568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cap="all" spc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574656"/>
        <c:crosses val="autoZero"/>
        <c:auto val="1"/>
        <c:lblAlgn val="ctr"/>
        <c:lblOffset val="100"/>
      </c:catAx>
      <c:valAx>
        <c:axId val="1335746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356876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6944288519927151E-2"/>
          <c:w val="0.6131899606299217"/>
          <c:h val="0.91277784699115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990874890638675"/>
                  <c:y val="-0.1385766898990309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4.4270888013998262E-2"/>
                  <c:y val="-0.10168930410693514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9.1356408573928266E-2"/>
                  <c:y val="2.8707356199877649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7.1196522309711324E-2"/>
                  <c:y val="5.720438927905009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3.8403324584427002E-2"/>
                  <c:y val="5.9357489112891473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4.8507217847769124E-3"/>
                  <c:y val="2.4386633388252983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Межбюджетные трансферты</c:v>
                </c:pt>
                <c:pt idx="4">
                  <c:v>Культура, кинематография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  <c:pt idx="7">
                  <c:v>Средства массовой информации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1501813.3</c:v>
                </c:pt>
                <c:pt idx="1">
                  <c:v>251497.7</c:v>
                </c:pt>
                <c:pt idx="2">
                  <c:v>203277.17</c:v>
                </c:pt>
                <c:pt idx="3">
                  <c:v>119124.3</c:v>
                </c:pt>
                <c:pt idx="4">
                  <c:v>95827.86</c:v>
                </c:pt>
                <c:pt idx="5">
                  <c:v>25679.93</c:v>
                </c:pt>
                <c:pt idx="6">
                  <c:v>7503.3</c:v>
                </c:pt>
                <c:pt idx="7">
                  <c:v>3270.25</c:v>
                </c:pt>
                <c:pt idx="8">
                  <c:v>2765</c:v>
                </c:pt>
                <c:pt idx="9">
                  <c:v>2088.4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 marL="0">
            <a:spcBef>
              <a:spcPts val="0"/>
            </a:spcBef>
            <a:spcAft>
              <a:spcPts val="0"/>
            </a:spcAft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670384951881021"/>
          <c:y val="0"/>
          <c:w val="0.53249781277340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24"/>
            <c:spPr>
              <a:solidFill>
                <a:srgbClr val="008A3E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2356664.5699999998</c:v>
                </c:pt>
                <c:pt idx="1">
                  <c:v>306311.37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8488626421701"/>
          <c:y val="0.56415255905511807"/>
          <c:w val="0.30894422572178482"/>
          <c:h val="0.28419488188976544"/>
        </c:manualLayout>
      </c:layout>
      <c:txPr>
        <a:bodyPr/>
        <a:lstStyle/>
        <a:p>
          <a:pPr>
            <a:defRPr sz="1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4CFE7-7BCA-4361-8F04-592E47E34F3D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7CEF27-FF43-4D07-8726-B2AD463D9FF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2015 год</a:t>
          </a:r>
          <a:endParaRPr lang="ru-RU" b="1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B1FB3A-606C-46A4-99BD-A73DD0299168}" type="parTrans" cxnId="{EE024E60-D123-4EFB-BBA8-FCA5CF83F0D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9BE018F2-55AF-401E-8F58-C4E89093A1E4}" type="sibTrans" cxnId="{EE024E60-D123-4EFB-BBA8-FCA5CF83F0D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FE046335-574D-4052-A3D2-0D94E9425273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rPr>
            <a:t>Доля программных расходов бюджета 79,1%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8CED298F-B10B-49A9-A958-AAB8524705C3}" type="parTrans" cxnId="{892F2890-5343-4096-B7AB-DCE5961599D0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8A3E"/>
          </a:solidFill>
        </a:ln>
      </dgm:spPr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D5C3249C-6248-479C-B0D1-B0F35F3556BE}" type="sibTrans" cxnId="{892F2890-5343-4096-B7AB-DCE5961599D0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2DA3EC6F-1CA3-4139-B08A-FEDFED271DA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2016 год</a:t>
          </a:r>
          <a:endParaRPr lang="ru-RU" b="1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BE5AF3-8C65-40FF-96F0-FE113F9ED934}" type="parTrans" cxnId="{78F26950-B83F-49DF-9EE7-04F05ABFFC77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0F4CF91B-4DAA-4F2C-9B89-6AA4F50BC116}" type="sibTrans" cxnId="{78F26950-B83F-49DF-9EE7-04F05ABFFC77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088F647A-56A5-4F9C-8940-1C557165F118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rPr>
            <a:t>Планируется к реализации 10 муниципальных программ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96965CC4-E5E9-487C-B080-67D3F3B510B7}" type="parTrans" cxnId="{E44F77C2-9DA7-418B-A54B-E85DD301B7BE}">
      <dgm:prSet/>
      <dgm:spPr>
        <a:ln>
          <a:solidFill>
            <a:srgbClr val="008A3E"/>
          </a:solidFill>
        </a:ln>
      </dgm:spPr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1988BD02-9716-47B0-9BD0-F87B27B0B4A0}" type="sibTrans" cxnId="{E44F77C2-9DA7-418B-A54B-E85DD301B7BE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49ADDE2B-E0B6-4FDF-A7FE-B754627D6D8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rPr>
            <a:t>Реализуется 9 муниципальных программ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CE90CFEE-6721-4C5E-8128-B82EDFE5DFA4}" type="parTrans" cxnId="{FE9D65A8-BE1D-469A-B804-6F96AB354E88}">
      <dgm:prSet/>
      <dgm:spPr>
        <a:ln>
          <a:solidFill>
            <a:srgbClr val="008A3E"/>
          </a:solidFill>
        </a:ln>
      </dgm:spPr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6273F9F9-6230-4F98-B4D3-E0DBD7DC0029}" type="sibTrans" cxnId="{FE9D65A8-BE1D-469A-B804-6F96AB354E88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775591F7-12A4-4673-88DE-5FD8DAEE7299}">
      <dgm:prSet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rPr>
            <a:t>Доля программных расходов бюджета 86,2%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5DF2570A-372D-4E20-AEC2-7C0E98ED28D1}" type="parTrans" cxnId="{F8A42AC8-B0E0-40BB-B774-CF48D56536A7}">
      <dgm:prSet/>
      <dgm:spPr>
        <a:ln>
          <a:solidFill>
            <a:srgbClr val="008A3E"/>
          </a:solidFill>
        </a:ln>
      </dgm:spPr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1F888A08-A85B-4127-993A-630A6EB4BF0A}" type="sibTrans" cxnId="{F8A42AC8-B0E0-40BB-B774-CF48D56536A7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</a:endParaRPr>
        </a:p>
      </dgm:t>
    </dgm:pt>
    <dgm:pt modelId="{0963E58C-7657-4396-B8EC-26730418CDE5}" type="pres">
      <dgm:prSet presAssocID="{D644CFE7-7BCA-4361-8F04-592E47E34F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ED1545-70F1-4BD3-976C-E2EB126ABE64}" type="pres">
      <dgm:prSet presAssocID="{D67CEF27-FF43-4D07-8726-B2AD463D9FF7}" presName="root" presStyleCnt="0"/>
      <dgm:spPr/>
    </dgm:pt>
    <dgm:pt modelId="{ACEE63FB-0E36-4ABE-B4CA-78C5D8B041A6}" type="pres">
      <dgm:prSet presAssocID="{D67CEF27-FF43-4D07-8726-B2AD463D9FF7}" presName="rootComposite" presStyleCnt="0"/>
      <dgm:spPr/>
    </dgm:pt>
    <dgm:pt modelId="{ADFAB086-24FA-4C79-8F89-08FC16197A34}" type="pres">
      <dgm:prSet presAssocID="{D67CEF27-FF43-4D07-8726-B2AD463D9FF7}" presName="rootText" presStyleLbl="node1" presStyleIdx="0" presStyleCnt="2"/>
      <dgm:spPr/>
      <dgm:t>
        <a:bodyPr/>
        <a:lstStyle/>
        <a:p>
          <a:endParaRPr lang="ru-RU"/>
        </a:p>
      </dgm:t>
    </dgm:pt>
    <dgm:pt modelId="{ABF6593E-E23A-481C-A965-B107F8EC7B6E}" type="pres">
      <dgm:prSet presAssocID="{D67CEF27-FF43-4D07-8726-B2AD463D9FF7}" presName="rootConnector" presStyleLbl="node1" presStyleIdx="0" presStyleCnt="2"/>
      <dgm:spPr/>
      <dgm:t>
        <a:bodyPr/>
        <a:lstStyle/>
        <a:p>
          <a:endParaRPr lang="ru-RU"/>
        </a:p>
      </dgm:t>
    </dgm:pt>
    <dgm:pt modelId="{C47FEFEA-D759-4EBA-83F2-94AE028CF07F}" type="pres">
      <dgm:prSet presAssocID="{D67CEF27-FF43-4D07-8726-B2AD463D9FF7}" presName="childShape" presStyleCnt="0"/>
      <dgm:spPr/>
    </dgm:pt>
    <dgm:pt modelId="{E477EE5C-09CE-4452-BB86-82E984D22DA2}" type="pres">
      <dgm:prSet presAssocID="{CE90CFEE-6721-4C5E-8128-B82EDFE5DFA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1991A9F-8799-4677-9649-B573BF3A8257}" type="pres">
      <dgm:prSet presAssocID="{49ADDE2B-E0B6-4FDF-A7FE-B754627D6D8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AF73A-B84B-4DF2-99D3-5EC29E0B804E}" type="pres">
      <dgm:prSet presAssocID="{8CED298F-B10B-49A9-A958-AAB8524705C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11BF7BA-FFBA-419B-AAE0-B25B57100A62}" type="pres">
      <dgm:prSet presAssocID="{FE046335-574D-4052-A3D2-0D94E942527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FE0F-6B09-4529-B2B3-5BEBBA49F77B}" type="pres">
      <dgm:prSet presAssocID="{2DA3EC6F-1CA3-4139-B08A-FEDFED271DAC}" presName="root" presStyleCnt="0"/>
      <dgm:spPr/>
    </dgm:pt>
    <dgm:pt modelId="{7E9792B4-457D-4F84-A381-AC8698CDE84D}" type="pres">
      <dgm:prSet presAssocID="{2DA3EC6F-1CA3-4139-B08A-FEDFED271DAC}" presName="rootComposite" presStyleCnt="0"/>
      <dgm:spPr/>
    </dgm:pt>
    <dgm:pt modelId="{83F92BB9-BCD1-4219-A469-8AC97099C5CF}" type="pres">
      <dgm:prSet presAssocID="{2DA3EC6F-1CA3-4139-B08A-FEDFED271DAC}" presName="rootText" presStyleLbl="node1" presStyleIdx="1" presStyleCnt="2"/>
      <dgm:spPr/>
      <dgm:t>
        <a:bodyPr/>
        <a:lstStyle/>
        <a:p>
          <a:endParaRPr lang="ru-RU"/>
        </a:p>
      </dgm:t>
    </dgm:pt>
    <dgm:pt modelId="{1A6F767C-9F6A-4E61-8303-D54DB404B65B}" type="pres">
      <dgm:prSet presAssocID="{2DA3EC6F-1CA3-4139-B08A-FEDFED271DAC}" presName="rootConnector" presStyleLbl="node1" presStyleIdx="1" presStyleCnt="2"/>
      <dgm:spPr/>
      <dgm:t>
        <a:bodyPr/>
        <a:lstStyle/>
        <a:p>
          <a:endParaRPr lang="ru-RU"/>
        </a:p>
      </dgm:t>
    </dgm:pt>
    <dgm:pt modelId="{0A73A810-041F-4F88-88F9-530A4201F767}" type="pres">
      <dgm:prSet presAssocID="{2DA3EC6F-1CA3-4139-B08A-FEDFED271DAC}" presName="childShape" presStyleCnt="0"/>
      <dgm:spPr/>
    </dgm:pt>
    <dgm:pt modelId="{58B1EEB0-B5F7-4A6E-80E3-E5501C4D3866}" type="pres">
      <dgm:prSet presAssocID="{96965CC4-E5E9-487C-B080-67D3F3B510B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3496F07-250D-41B7-9ED9-A5EBBB507E27}" type="pres">
      <dgm:prSet presAssocID="{088F647A-56A5-4F9C-8940-1C557165F11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9F67F-E8D3-46D5-8AAB-EC5BAB32C4DB}" type="pres">
      <dgm:prSet presAssocID="{5DF2570A-372D-4E20-AEC2-7C0E98ED28D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0315A01-C798-4184-83CC-8A4EDB1DBE6F}" type="pres">
      <dgm:prSet presAssocID="{775591F7-12A4-4673-88DE-5FD8DAEE729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3A45C-977F-443A-9D60-2CF8477EE5AE}" type="presOf" srcId="{FE046335-574D-4052-A3D2-0D94E9425273}" destId="{D11BF7BA-FFBA-419B-AAE0-B25B57100A62}" srcOrd="0" destOrd="0" presId="urn:microsoft.com/office/officeart/2005/8/layout/hierarchy3"/>
    <dgm:cxn modelId="{EE024E60-D123-4EFB-BBA8-FCA5CF83F0DA}" srcId="{D644CFE7-7BCA-4361-8F04-592E47E34F3D}" destId="{D67CEF27-FF43-4D07-8726-B2AD463D9FF7}" srcOrd="0" destOrd="0" parTransId="{ACB1FB3A-606C-46A4-99BD-A73DD0299168}" sibTransId="{9BE018F2-55AF-401E-8F58-C4E89093A1E4}"/>
    <dgm:cxn modelId="{C6EDC35E-7A5C-471B-985C-76348F6603FD}" type="presOf" srcId="{CE90CFEE-6721-4C5E-8128-B82EDFE5DFA4}" destId="{E477EE5C-09CE-4452-BB86-82E984D22DA2}" srcOrd="0" destOrd="0" presId="urn:microsoft.com/office/officeart/2005/8/layout/hierarchy3"/>
    <dgm:cxn modelId="{55F5D09F-85C7-4E62-A44D-A3DA40B2C77D}" type="presOf" srcId="{D67CEF27-FF43-4D07-8726-B2AD463D9FF7}" destId="{ADFAB086-24FA-4C79-8F89-08FC16197A34}" srcOrd="0" destOrd="0" presId="urn:microsoft.com/office/officeart/2005/8/layout/hierarchy3"/>
    <dgm:cxn modelId="{892F2890-5343-4096-B7AB-DCE5961599D0}" srcId="{D67CEF27-FF43-4D07-8726-B2AD463D9FF7}" destId="{FE046335-574D-4052-A3D2-0D94E9425273}" srcOrd="1" destOrd="0" parTransId="{8CED298F-B10B-49A9-A958-AAB8524705C3}" sibTransId="{D5C3249C-6248-479C-B0D1-B0F35F3556BE}"/>
    <dgm:cxn modelId="{A9CA810C-1B0A-41D5-AD5C-DD167F0F1B1B}" type="presOf" srcId="{775591F7-12A4-4673-88DE-5FD8DAEE7299}" destId="{60315A01-C798-4184-83CC-8A4EDB1DBE6F}" srcOrd="0" destOrd="0" presId="urn:microsoft.com/office/officeart/2005/8/layout/hierarchy3"/>
    <dgm:cxn modelId="{9FE1DD6E-E416-4120-8CA4-0D22A833188F}" type="presOf" srcId="{96965CC4-E5E9-487C-B080-67D3F3B510B7}" destId="{58B1EEB0-B5F7-4A6E-80E3-E5501C4D3866}" srcOrd="0" destOrd="0" presId="urn:microsoft.com/office/officeart/2005/8/layout/hierarchy3"/>
    <dgm:cxn modelId="{E44F77C2-9DA7-418B-A54B-E85DD301B7BE}" srcId="{2DA3EC6F-1CA3-4139-B08A-FEDFED271DAC}" destId="{088F647A-56A5-4F9C-8940-1C557165F118}" srcOrd="0" destOrd="0" parTransId="{96965CC4-E5E9-487C-B080-67D3F3B510B7}" sibTransId="{1988BD02-9716-47B0-9BD0-F87B27B0B4A0}"/>
    <dgm:cxn modelId="{8EF1D39E-3A8F-4FD8-8813-26530A39F702}" type="presOf" srcId="{2DA3EC6F-1CA3-4139-B08A-FEDFED271DAC}" destId="{1A6F767C-9F6A-4E61-8303-D54DB404B65B}" srcOrd="1" destOrd="0" presId="urn:microsoft.com/office/officeart/2005/8/layout/hierarchy3"/>
    <dgm:cxn modelId="{358AF6D8-7D29-4E02-B795-933C4341F859}" type="presOf" srcId="{5DF2570A-372D-4E20-AEC2-7C0E98ED28D1}" destId="{C5F9F67F-E8D3-46D5-8AAB-EC5BAB32C4DB}" srcOrd="0" destOrd="0" presId="urn:microsoft.com/office/officeart/2005/8/layout/hierarchy3"/>
    <dgm:cxn modelId="{78F26950-B83F-49DF-9EE7-04F05ABFFC77}" srcId="{D644CFE7-7BCA-4361-8F04-592E47E34F3D}" destId="{2DA3EC6F-1CA3-4139-B08A-FEDFED271DAC}" srcOrd="1" destOrd="0" parTransId="{C5BE5AF3-8C65-40FF-96F0-FE113F9ED934}" sibTransId="{0F4CF91B-4DAA-4F2C-9B89-6AA4F50BC116}"/>
    <dgm:cxn modelId="{4F0F25D8-A137-4C34-93C8-F2B64A492A59}" type="presOf" srcId="{D67CEF27-FF43-4D07-8726-B2AD463D9FF7}" destId="{ABF6593E-E23A-481C-A965-B107F8EC7B6E}" srcOrd="1" destOrd="0" presId="urn:microsoft.com/office/officeart/2005/8/layout/hierarchy3"/>
    <dgm:cxn modelId="{9A9AC3E1-3D72-4AFD-BA86-F1F78CBBC3C8}" type="presOf" srcId="{088F647A-56A5-4F9C-8940-1C557165F118}" destId="{13496F07-250D-41B7-9ED9-A5EBBB507E27}" srcOrd="0" destOrd="0" presId="urn:microsoft.com/office/officeart/2005/8/layout/hierarchy3"/>
    <dgm:cxn modelId="{FE9D65A8-BE1D-469A-B804-6F96AB354E88}" srcId="{D67CEF27-FF43-4D07-8726-B2AD463D9FF7}" destId="{49ADDE2B-E0B6-4FDF-A7FE-B754627D6D83}" srcOrd="0" destOrd="0" parTransId="{CE90CFEE-6721-4C5E-8128-B82EDFE5DFA4}" sibTransId="{6273F9F9-6230-4F98-B4D3-E0DBD7DC0029}"/>
    <dgm:cxn modelId="{25166623-FC90-4D2A-938F-37EDE61ADB35}" type="presOf" srcId="{2DA3EC6F-1CA3-4139-B08A-FEDFED271DAC}" destId="{83F92BB9-BCD1-4219-A469-8AC97099C5CF}" srcOrd="0" destOrd="0" presId="urn:microsoft.com/office/officeart/2005/8/layout/hierarchy3"/>
    <dgm:cxn modelId="{954A57F5-1BF5-4F95-91D7-6B8978C766D1}" type="presOf" srcId="{D644CFE7-7BCA-4361-8F04-592E47E34F3D}" destId="{0963E58C-7657-4396-B8EC-26730418CDE5}" srcOrd="0" destOrd="0" presId="urn:microsoft.com/office/officeart/2005/8/layout/hierarchy3"/>
    <dgm:cxn modelId="{315F9D1E-C732-414E-9399-7A6908A3E1C2}" type="presOf" srcId="{49ADDE2B-E0B6-4FDF-A7FE-B754627D6D83}" destId="{41991A9F-8799-4677-9649-B573BF3A8257}" srcOrd="0" destOrd="0" presId="urn:microsoft.com/office/officeart/2005/8/layout/hierarchy3"/>
    <dgm:cxn modelId="{A0C90E9B-A759-4E61-B25B-01D68851B455}" type="presOf" srcId="{8CED298F-B10B-49A9-A958-AAB8524705C3}" destId="{66CAF73A-B84B-4DF2-99D3-5EC29E0B804E}" srcOrd="0" destOrd="0" presId="urn:microsoft.com/office/officeart/2005/8/layout/hierarchy3"/>
    <dgm:cxn modelId="{F8A42AC8-B0E0-40BB-B774-CF48D56536A7}" srcId="{2DA3EC6F-1CA3-4139-B08A-FEDFED271DAC}" destId="{775591F7-12A4-4673-88DE-5FD8DAEE7299}" srcOrd="1" destOrd="0" parTransId="{5DF2570A-372D-4E20-AEC2-7C0E98ED28D1}" sibTransId="{1F888A08-A85B-4127-993A-630A6EB4BF0A}"/>
    <dgm:cxn modelId="{DDD51DFE-7327-4D9A-98EE-38E4FB991D4D}" type="presParOf" srcId="{0963E58C-7657-4396-B8EC-26730418CDE5}" destId="{13ED1545-70F1-4BD3-976C-E2EB126ABE64}" srcOrd="0" destOrd="0" presId="urn:microsoft.com/office/officeart/2005/8/layout/hierarchy3"/>
    <dgm:cxn modelId="{F3C9977A-60CA-4ED6-BE7A-02C1E14F0378}" type="presParOf" srcId="{13ED1545-70F1-4BD3-976C-E2EB126ABE64}" destId="{ACEE63FB-0E36-4ABE-B4CA-78C5D8B041A6}" srcOrd="0" destOrd="0" presId="urn:microsoft.com/office/officeart/2005/8/layout/hierarchy3"/>
    <dgm:cxn modelId="{16EB4849-CC6E-4F7B-96A7-A8F5DBF4C4B0}" type="presParOf" srcId="{ACEE63FB-0E36-4ABE-B4CA-78C5D8B041A6}" destId="{ADFAB086-24FA-4C79-8F89-08FC16197A34}" srcOrd="0" destOrd="0" presId="urn:microsoft.com/office/officeart/2005/8/layout/hierarchy3"/>
    <dgm:cxn modelId="{86BAFCAB-B89E-4498-A89F-96E56E7263E5}" type="presParOf" srcId="{ACEE63FB-0E36-4ABE-B4CA-78C5D8B041A6}" destId="{ABF6593E-E23A-481C-A965-B107F8EC7B6E}" srcOrd="1" destOrd="0" presId="urn:microsoft.com/office/officeart/2005/8/layout/hierarchy3"/>
    <dgm:cxn modelId="{4DF152B5-3E3C-448C-9CF3-7E0D505D7482}" type="presParOf" srcId="{13ED1545-70F1-4BD3-976C-E2EB126ABE64}" destId="{C47FEFEA-D759-4EBA-83F2-94AE028CF07F}" srcOrd="1" destOrd="0" presId="urn:microsoft.com/office/officeart/2005/8/layout/hierarchy3"/>
    <dgm:cxn modelId="{6B249AC4-1833-406F-83B3-9F0B0271A12A}" type="presParOf" srcId="{C47FEFEA-D759-4EBA-83F2-94AE028CF07F}" destId="{E477EE5C-09CE-4452-BB86-82E984D22DA2}" srcOrd="0" destOrd="0" presId="urn:microsoft.com/office/officeart/2005/8/layout/hierarchy3"/>
    <dgm:cxn modelId="{A29FFC33-F7DB-4952-AFE9-61818DC4DD71}" type="presParOf" srcId="{C47FEFEA-D759-4EBA-83F2-94AE028CF07F}" destId="{41991A9F-8799-4677-9649-B573BF3A8257}" srcOrd="1" destOrd="0" presId="urn:microsoft.com/office/officeart/2005/8/layout/hierarchy3"/>
    <dgm:cxn modelId="{C44F778B-B533-4589-A710-550B47B3885C}" type="presParOf" srcId="{C47FEFEA-D759-4EBA-83F2-94AE028CF07F}" destId="{66CAF73A-B84B-4DF2-99D3-5EC29E0B804E}" srcOrd="2" destOrd="0" presId="urn:microsoft.com/office/officeart/2005/8/layout/hierarchy3"/>
    <dgm:cxn modelId="{9D4C25F2-50E6-4CB3-8CF5-78FA40728550}" type="presParOf" srcId="{C47FEFEA-D759-4EBA-83F2-94AE028CF07F}" destId="{D11BF7BA-FFBA-419B-AAE0-B25B57100A62}" srcOrd="3" destOrd="0" presId="urn:microsoft.com/office/officeart/2005/8/layout/hierarchy3"/>
    <dgm:cxn modelId="{79D3C50A-4753-474A-88B7-A2579F656D68}" type="presParOf" srcId="{0963E58C-7657-4396-B8EC-26730418CDE5}" destId="{9D36FE0F-6B09-4529-B2B3-5BEBBA49F77B}" srcOrd="1" destOrd="0" presId="urn:microsoft.com/office/officeart/2005/8/layout/hierarchy3"/>
    <dgm:cxn modelId="{BA793B1F-EC0C-481F-B8DB-EB5A784DAF14}" type="presParOf" srcId="{9D36FE0F-6B09-4529-B2B3-5BEBBA49F77B}" destId="{7E9792B4-457D-4F84-A381-AC8698CDE84D}" srcOrd="0" destOrd="0" presId="urn:microsoft.com/office/officeart/2005/8/layout/hierarchy3"/>
    <dgm:cxn modelId="{4978F89C-B1CF-4775-9E7C-FA7E9A19E5D1}" type="presParOf" srcId="{7E9792B4-457D-4F84-A381-AC8698CDE84D}" destId="{83F92BB9-BCD1-4219-A469-8AC97099C5CF}" srcOrd="0" destOrd="0" presId="urn:microsoft.com/office/officeart/2005/8/layout/hierarchy3"/>
    <dgm:cxn modelId="{569ED459-6953-4B10-9AD5-9E75198A7DAA}" type="presParOf" srcId="{7E9792B4-457D-4F84-A381-AC8698CDE84D}" destId="{1A6F767C-9F6A-4E61-8303-D54DB404B65B}" srcOrd="1" destOrd="0" presId="urn:microsoft.com/office/officeart/2005/8/layout/hierarchy3"/>
    <dgm:cxn modelId="{8191BD54-4AA8-4C7A-8E47-783CD7803F20}" type="presParOf" srcId="{9D36FE0F-6B09-4529-B2B3-5BEBBA49F77B}" destId="{0A73A810-041F-4F88-88F9-530A4201F767}" srcOrd="1" destOrd="0" presId="urn:microsoft.com/office/officeart/2005/8/layout/hierarchy3"/>
    <dgm:cxn modelId="{361D5569-F7D5-4672-A0C4-DC0427018F84}" type="presParOf" srcId="{0A73A810-041F-4F88-88F9-530A4201F767}" destId="{58B1EEB0-B5F7-4A6E-80E3-E5501C4D3866}" srcOrd="0" destOrd="0" presId="urn:microsoft.com/office/officeart/2005/8/layout/hierarchy3"/>
    <dgm:cxn modelId="{1F3A8002-69AF-4A34-99D2-88190EE34CAC}" type="presParOf" srcId="{0A73A810-041F-4F88-88F9-530A4201F767}" destId="{13496F07-250D-41B7-9ED9-A5EBBB507E27}" srcOrd="1" destOrd="0" presId="urn:microsoft.com/office/officeart/2005/8/layout/hierarchy3"/>
    <dgm:cxn modelId="{8589D920-1283-4D47-8ED1-1FBB426D09C6}" type="presParOf" srcId="{0A73A810-041F-4F88-88F9-530A4201F767}" destId="{C5F9F67F-E8D3-46D5-8AAB-EC5BAB32C4DB}" srcOrd="2" destOrd="0" presId="urn:microsoft.com/office/officeart/2005/8/layout/hierarchy3"/>
    <dgm:cxn modelId="{015061EF-2F5F-44CA-8D05-1835FBC23362}" type="presParOf" srcId="{0A73A810-041F-4F88-88F9-530A4201F767}" destId="{60315A01-C798-4184-83CC-8A4EDB1DBE6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6FA0-FADE-4D53-908D-DF3348AAA75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hart" Target="../charts/chart6.xml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7.png"/><Relationship Id="rId4" Type="http://schemas.openxmlformats.org/officeDocument/2006/relationships/diagramData" Target="../diagrams/data1.xml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9.png"/><Relationship Id="rId7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9.png"/><Relationship Id="rId7" Type="http://schemas.openxmlformats.org/officeDocument/2006/relationships/image" Target="../media/image5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2.xml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8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39.png"/><Relationship Id="rId9" Type="http://schemas.openxmlformats.org/officeDocument/2006/relationships/image" Target="../media/image8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9.png"/><Relationship Id="rId7" Type="http://schemas.openxmlformats.org/officeDocument/2006/relationships/image" Target="../media/image9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3.png"/><Relationship Id="rId9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6.png"/><Relationship Id="rId7" Type="http://schemas.openxmlformats.org/officeDocument/2006/relationships/image" Target="../media/image9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720080" cy="958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144000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бюджета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ленинградской области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 2016 год и на плановый период 2017-2018 годов</a:t>
            </a:r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1.favim.com/orig/9/drawing-nyc-sketch-Favim.com-1709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06" t="41827" r="2612" b="14796"/>
          <a:stretch>
            <a:fillRect/>
          </a:stretch>
        </p:blipFill>
        <p:spPr bwMode="auto">
          <a:xfrm>
            <a:off x="0" y="5013176"/>
            <a:ext cx="5320230" cy="1844824"/>
          </a:xfrm>
          <a:prstGeom prst="rect">
            <a:avLst/>
          </a:prstGeom>
          <a:noFill/>
        </p:spPr>
      </p:pic>
      <p:pic>
        <p:nvPicPr>
          <p:cNvPr id="27" name="Picture 2" descr="http://s1.favim.com/orig/9/drawing-nyc-sketch-Favim.com-1709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06" t="41827" r="7121" b="17538"/>
          <a:stretch>
            <a:fillRect/>
          </a:stretch>
        </p:blipFill>
        <p:spPr bwMode="auto">
          <a:xfrm>
            <a:off x="4075290" y="5129808"/>
            <a:ext cx="5068710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9" b="22283"/>
          <a:stretch>
            <a:fillRect/>
          </a:stretch>
        </p:blipFill>
        <p:spPr bwMode="auto">
          <a:xfrm>
            <a:off x="611560" y="-99392"/>
            <a:ext cx="813690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16632"/>
            <a:ext cx="700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63888" y="548680"/>
            <a:ext cx="150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530120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23,2%</a:t>
            </a:r>
            <a:endParaRPr lang="ru-RU" sz="240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13407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4,4%</a:t>
            </a:r>
            <a:endParaRPr lang="ru-RU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371703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44,9%</a:t>
            </a:r>
            <a:endParaRPr lang="ru-RU" sz="240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378904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18,2%</a:t>
            </a:r>
            <a:endParaRPr lang="ru-RU" sz="240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7728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5,2%</a:t>
            </a:r>
            <a:endParaRPr lang="ru-RU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1340768"/>
            <a:ext cx="99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4,1%</a:t>
            </a:r>
            <a:endParaRPr lang="ru-RU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Безымянны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908720"/>
            <a:ext cx="3412071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1484784"/>
            <a:ext cx="2052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177 335,8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cap="all" dirty="0" smtClean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>
            <a:off x="0" y="1412776"/>
            <a:ext cx="4535488" cy="15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0395" y="1628800"/>
            <a:ext cx="3878087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79 639,1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2" r="16619" b="28799"/>
          <a:stretch>
            <a:fillRect/>
          </a:stretch>
        </p:blipFill>
        <p:spPr bwMode="auto">
          <a:xfrm rot="436951">
            <a:off x="1259632" y="2708920"/>
            <a:ext cx="5147562" cy="217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835597" y="2927673"/>
            <a:ext cx="40901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41 139,5 </a:t>
            </a:r>
            <a:r>
              <a:rPr lang="ru-RU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2" t="10211" r="18105" b="19053"/>
          <a:stretch>
            <a:fillRect/>
          </a:stretch>
        </p:blipFill>
        <p:spPr bwMode="auto">
          <a:xfrm>
            <a:off x="4788024" y="4725144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364088" y="4941168"/>
            <a:ext cx="3293532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32 252,7 </a:t>
            </a:r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123586865_w640_h2048_1328721841_pri__f_hands_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28" r="48866" b="9136"/>
          <a:stretch>
            <a:fillRect/>
          </a:stretch>
        </p:blipFill>
        <p:spPr>
          <a:xfrm rot="20644933">
            <a:off x="216229" y="3540645"/>
            <a:ext cx="1590824" cy="1799242"/>
          </a:xfrm>
          <a:prstGeom prst="rect">
            <a:avLst/>
          </a:prstGeom>
        </p:spPr>
      </p:pic>
      <p:pic>
        <p:nvPicPr>
          <p:cNvPr id="37" name="Рисунок 36" descr="123586865_w640_h2048_1328721841_pri__f_hands_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28" r="48866" b="9136"/>
          <a:stretch>
            <a:fillRect/>
          </a:stretch>
        </p:blipFill>
        <p:spPr>
          <a:xfrm rot="1351459" flipH="1">
            <a:off x="1543579" y="4673189"/>
            <a:ext cx="1590824" cy="1799242"/>
          </a:xfrm>
          <a:prstGeom prst="rect">
            <a:avLst/>
          </a:prstGeom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95536" y="0"/>
            <a:ext cx="831641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0"/>
            <a:ext cx="7787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неналоговых доходов в бюджет муниципального образования Тосненский район Ленинградской области на 2016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banki_krask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75" b="19417"/>
          <a:stretch>
            <a:fillRect/>
          </a:stretch>
        </p:blipFill>
        <p:spPr>
          <a:xfrm flipH="1">
            <a:off x="5076056" y="4437112"/>
            <a:ext cx="3954016" cy="1649960"/>
          </a:xfrm>
          <a:prstGeom prst="rect">
            <a:avLst/>
          </a:prstGeom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95536" y="0"/>
            <a:ext cx="874846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11663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неналоговых доходов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бюджет муниципального образования Тосненский район Ленинградской области на 2016 год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2" r="16619" b="28799"/>
          <a:stretch>
            <a:fillRect/>
          </a:stretch>
        </p:blipFill>
        <p:spPr bwMode="auto">
          <a:xfrm rot="436951">
            <a:off x="4165910" y="1103887"/>
            <a:ext cx="4331265" cy="18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99992" y="1340768"/>
            <a:ext cx="3672408" cy="1415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7 811,8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2" t="10211" r="18105" b="19053"/>
          <a:stretch>
            <a:fillRect/>
          </a:stretch>
        </p:blipFill>
        <p:spPr bwMode="auto">
          <a:xfrm>
            <a:off x="323528" y="1196752"/>
            <a:ext cx="37444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1484784"/>
            <a:ext cx="3096344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9 243,1 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paint-splatter-stock-photos-image-2545163-0a70smhm-e138687897172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37720"/>
            <a:ext cx="3192355" cy="2520280"/>
          </a:xfrm>
          <a:prstGeom prst="rect">
            <a:avLst/>
          </a:prstGeom>
        </p:spPr>
      </p:pic>
      <p:pic>
        <p:nvPicPr>
          <p:cNvPr id="24" name="Рисунок 23" descr="banki_krask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75" b="19417"/>
          <a:stretch>
            <a:fillRect/>
          </a:stretch>
        </p:blipFill>
        <p:spPr>
          <a:xfrm>
            <a:off x="5004048" y="5220595"/>
            <a:ext cx="3923928" cy="1637405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45" b="3448"/>
          <a:stretch>
            <a:fillRect/>
          </a:stretch>
        </p:blipFill>
        <p:spPr bwMode="auto">
          <a:xfrm>
            <a:off x="755576" y="2996952"/>
            <a:ext cx="44999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331640" y="306896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7 249,6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08" r="16619" b="22283"/>
          <a:stretch>
            <a:fillRect/>
          </a:stretch>
        </p:blipFill>
        <p:spPr bwMode="auto">
          <a:xfrm rot="10800000">
            <a:off x="971600" y="-99392"/>
            <a:ext cx="81724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4864"/>
            <a:ext cx="41399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Плата, взимаемая с родителей за присмотр и уход за детьми 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72 536,5 </a:t>
            </a:r>
            <a:endParaRPr lang="ru-RU" sz="24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581128"/>
            <a:ext cx="388843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оказания платных услуг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5 972,6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692696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79 639,1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1285860"/>
            <a:ext cx="1374422" cy="84699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17724" y="1196752"/>
            <a:ext cx="82268" cy="31683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1196752"/>
            <a:ext cx="1296144" cy="864096"/>
          </a:xfrm>
          <a:prstGeom prst="straightConnector1">
            <a:avLst/>
          </a:prstGeom>
          <a:ln w="381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иагональная полоса 16"/>
          <p:cNvSpPr/>
          <p:nvPr/>
        </p:nvSpPr>
        <p:spPr>
          <a:xfrm rot="13500000">
            <a:off x="953190" y="3194564"/>
            <a:ext cx="1997218" cy="1997218"/>
          </a:xfrm>
          <a:prstGeom prst="diagStripe">
            <a:avLst>
              <a:gd name="adj" fmla="val 7176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 rot="13500000">
            <a:off x="3689493" y="4994765"/>
            <a:ext cx="1997218" cy="1997218"/>
          </a:xfrm>
          <a:prstGeom prst="diagStripe">
            <a:avLst>
              <a:gd name="adj" fmla="val 71769"/>
            </a:avLst>
          </a:prstGeom>
          <a:solidFill>
            <a:srgbClr val="008A3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3500000">
            <a:off x="6137766" y="2906533"/>
            <a:ext cx="1997218" cy="1997218"/>
          </a:xfrm>
          <a:prstGeom prst="diagStripe">
            <a:avLst>
              <a:gd name="adj" fmla="val 71769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0" name="Picture 2" descr="http://dic.academic.ru/pictures/wiki/files/82/RR5216-0060-0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941168"/>
            <a:ext cx="1440160" cy="1440160"/>
          </a:xfrm>
          <a:prstGeom prst="rect">
            <a:avLst/>
          </a:prstGeom>
          <a:noFill/>
        </p:spPr>
      </p:pic>
      <p:pic>
        <p:nvPicPr>
          <p:cNvPr id="23" name="Picture 2" descr="http://dic.academic.ru/pictures/wiki/files/82/RR5216-0060-0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869160"/>
            <a:ext cx="1440160" cy="144016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932040" y="2060848"/>
            <a:ext cx="421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поступлений прочих доходов от компенсации затрат бюджетов муниципальных районов 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1 130,0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7" grpId="0" animBg="1"/>
      <p:bldP spid="18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08" r="16619" b="22283"/>
          <a:stretch>
            <a:fillRect/>
          </a:stretch>
        </p:blipFill>
        <p:spPr bwMode="auto">
          <a:xfrm rot="10800000">
            <a:off x="971600" y="-99392"/>
            <a:ext cx="81724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41 139,5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07" t="15026" b="32381"/>
          <a:stretch>
            <a:fillRect/>
          </a:stretch>
        </p:blipFill>
        <p:spPr>
          <a:xfrm rot="17418014">
            <a:off x="-1011312" y="1564558"/>
            <a:ext cx="1142986" cy="5150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1700808"/>
            <a:ext cx="778671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 за земельные участки </a:t>
            </a:r>
            <a:r>
              <a:rPr lang="ru-RU" sz="28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35 552,5 </a:t>
            </a:r>
            <a:r>
              <a:rPr lang="ru-RU" sz="28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dirty="0">
              <a:ln w="11430"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07" t="15026" b="32381"/>
          <a:stretch>
            <a:fillRect/>
          </a:stretch>
        </p:blipFill>
        <p:spPr>
          <a:xfrm rot="17418014">
            <a:off x="-1011312" y="3148733"/>
            <a:ext cx="1142986" cy="515084"/>
          </a:xfrm>
          <a:prstGeom prst="rect">
            <a:avLst/>
          </a:prstGeom>
        </p:spPr>
      </p:pic>
      <p:pic>
        <p:nvPicPr>
          <p:cNvPr id="10" name="Рисунок 9" descr="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07" t="15026" b="32381"/>
          <a:stretch>
            <a:fillRect/>
          </a:stretch>
        </p:blipFill>
        <p:spPr>
          <a:xfrm rot="17418014">
            <a:off x="-1104291" y="4804918"/>
            <a:ext cx="1142986" cy="5150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3140968"/>
            <a:ext cx="745232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 – </a:t>
            </a:r>
            <a:r>
              <a:rPr lang="ru-RU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5 472,0 </a:t>
            </a:r>
            <a:r>
              <a:rPr lang="ru-RU" sz="28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581128"/>
            <a:ext cx="867645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Доходы от перечисления части прибыли, остающейся после уплаты налогов и иных обязательных платежей муниципальных унитарных предприятий – </a:t>
            </a:r>
            <a:r>
              <a:rPr lang="ru-RU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115,0</a:t>
            </a:r>
            <a:r>
              <a:rPr lang="ru-RU" sz="28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944 -0.06458 0.03906 -0.12893 0.0566 -0.12986 C 0.07448 -0.13055 0.09045 -0.06829 0.10712 -0.00579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-0.0132 C 0.02517 -0.0706 0.05017 -0.12755 0.06806 -0.12662 C 0.08559 -0.1257 0.10052 -0.02709 0.10712 -0.00695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6.66667E-6 1.11111E-6 C 0.02881 -0.06389 0.05763 -0.12754 0.07708 -0.13055 C 0.09652 -0.13356 0.11024 -0.03703 0.11666 -0.01805 " pathEditMode="relative" ptsTypes="a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>
            <a:off x="827584" y="0"/>
            <a:ext cx="831641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32 252,7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4"/>
            <a:ext cx="778671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Доходы от реализации имущества, находящегося в собственности муниципального района – </a:t>
            </a:r>
            <a:r>
              <a:rPr lang="ru-RU" sz="32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20 832,7 </a:t>
            </a:r>
            <a:r>
              <a:rPr lang="ru-RU" sz="32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тыс. рублей</a:t>
            </a:r>
            <a:endParaRPr lang="ru-RU" sz="32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149080"/>
            <a:ext cx="77867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Доходы от продажи земельных участков – </a:t>
            </a:r>
            <a:r>
              <a:rPr lang="ru-RU" sz="3200" b="1" dirty="0" smtClean="0">
                <a:ln w="11430"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11 420,0 </a:t>
            </a:r>
            <a:r>
              <a:rPr lang="ru-RU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тыс. рублей</a:t>
            </a:r>
            <a:endParaRPr lang="ru-RU" sz="32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hand-prints-640515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2" r="79137" b="66821"/>
          <a:stretch>
            <a:fillRect/>
          </a:stretch>
        </p:blipFill>
        <p:spPr>
          <a:xfrm>
            <a:off x="179512" y="1628800"/>
            <a:ext cx="1043608" cy="1063582"/>
          </a:xfrm>
          <a:prstGeom prst="rect">
            <a:avLst/>
          </a:prstGeom>
        </p:spPr>
      </p:pic>
      <p:pic>
        <p:nvPicPr>
          <p:cNvPr id="11" name="Рисунок 10" descr="hand-prints-640515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475" t="36544" r="11413" b="33179"/>
          <a:stretch>
            <a:fillRect/>
          </a:stretch>
        </p:blipFill>
        <p:spPr>
          <a:xfrm rot="12410897">
            <a:off x="281179" y="4138735"/>
            <a:ext cx="822368" cy="9653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611560" y="1124744"/>
            <a:ext cx="1907704" cy="523220"/>
            <a:chOff x="720080" y="980728"/>
            <a:chExt cx="1907704" cy="523220"/>
          </a:xfrm>
        </p:grpSpPr>
        <p:grpSp>
          <p:nvGrpSpPr>
            <p:cNvPr id="46" name="Группа 18"/>
            <p:cNvGrpSpPr/>
            <p:nvPr/>
          </p:nvGrpSpPr>
          <p:grpSpPr>
            <a:xfrm>
              <a:off x="720080" y="980728"/>
              <a:ext cx="1691680" cy="523220"/>
              <a:chOff x="-36512" y="1772816"/>
              <a:chExt cx="1691680" cy="523220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H="1">
                <a:off x="-36512" y="2276872"/>
                <a:ext cx="1691680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07504" y="1772816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cap="all" dirty="0" smtClean="0">
                    <a:ln w="9000" cmpd="sng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1,4%</a:t>
                </a:r>
              </a:p>
            </p:txBody>
          </p:sp>
        </p:grp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2411760" y="1268760"/>
              <a:ext cx="216024" cy="2160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2771800" y="764704"/>
            <a:ext cx="1584176" cy="648072"/>
            <a:chOff x="5868144" y="2636912"/>
            <a:chExt cx="1859685" cy="648072"/>
          </a:xfrm>
        </p:grpSpPr>
        <p:sp>
          <p:nvSpPr>
            <p:cNvPr id="52" name="TextBox 51"/>
            <p:cNvSpPr txBox="1"/>
            <p:nvPr/>
          </p:nvSpPr>
          <p:spPr>
            <a:xfrm>
              <a:off x="6516216" y="2636912"/>
              <a:ext cx="1211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3,0%</a:t>
              </a: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868144" y="3140968"/>
              <a:ext cx="144016" cy="14401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012160" y="3140968"/>
              <a:ext cx="1462076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2915817" y="980728"/>
            <a:ext cx="2760307" cy="576064"/>
            <a:chOff x="5868144" y="2708920"/>
            <a:chExt cx="3240360" cy="576064"/>
          </a:xfrm>
        </p:grpSpPr>
        <p:sp>
          <p:nvSpPr>
            <p:cNvPr id="59" name="TextBox 58"/>
            <p:cNvSpPr txBox="1"/>
            <p:nvPr/>
          </p:nvSpPr>
          <p:spPr>
            <a:xfrm>
              <a:off x="7896891" y="2708920"/>
              <a:ext cx="1211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0,8%</a:t>
              </a: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5868144" y="3212976"/>
              <a:ext cx="253593" cy="7200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121737" y="3212976"/>
              <a:ext cx="295859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9" b="22283"/>
          <a:stretch>
            <a:fillRect/>
          </a:stretch>
        </p:blipFill>
        <p:spPr bwMode="auto">
          <a:xfrm>
            <a:off x="467544" y="0"/>
            <a:ext cx="86764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1663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на 2016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0" y="1340768"/>
            <a:ext cx="8820472" cy="5517232"/>
            <a:chOff x="0" y="1340768"/>
            <a:chExt cx="8820472" cy="5517232"/>
          </a:xfrm>
        </p:grpSpPr>
        <p:pic>
          <p:nvPicPr>
            <p:cNvPr id="22530" name="Picture 2" descr="http://ozonsport.yapokupayu.ru/system/images/product/005/214/951_zoom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2780928"/>
              <a:ext cx="2736304" cy="2736304"/>
            </a:xfrm>
            <a:prstGeom prst="rect">
              <a:avLst/>
            </a:prstGeom>
            <a:noFill/>
          </p:spPr>
        </p:pic>
        <p:graphicFrame>
          <p:nvGraphicFramePr>
            <p:cNvPr id="8" name="Диаграмма 7"/>
            <p:cNvGraphicFramePr/>
            <p:nvPr/>
          </p:nvGraphicFramePr>
          <p:xfrm>
            <a:off x="0" y="1340768"/>
            <a:ext cx="8820472" cy="5517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883352" y="980728"/>
            <a:ext cx="12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1720" y="5517232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94,8%</a:t>
            </a:r>
            <a:endParaRPr lang="ru-RU" sz="4800" b="1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AutoShape 9" descr="http://ru.stockfresh.com/thumbs/opicobello/4404782_%D0%B4%D0%B0%D1%80%D1%82%D1%81-%D1%86%D0%B2%D0%B5%D1%82%D0%B0%D0%BC%D0%B8-%D0%B7%D0%B5%D0%BB%D0%B5%D0%BD%D1%8B%D0%B9-%D1%81%D0%B8%D0%BD%D0%B8%D0%B9-%D0%BA%D1%80%D0%B0%D1%81%D0%BD%D1%8B%D0%B9-%D1%81%D1%82%D1%80%D0%B5%D0%BB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9" name="AutoShape 11" descr="http://ru.stockfresh.com/thumbs/opicobello/4404782_%D0%B4%D0%B0%D1%80%D1%82%D1%81-%D1%86%D0%B2%D0%B5%D1%82%D0%B0%D0%BC%D0%B8-%D0%B7%D0%B5%D0%BB%D0%B5%D0%BD%D1%8B%D0%B9-%D1%81%D0%B8%D0%BD%D0%B8%D0%B9-%D0%BA%D1%80%D0%B0%D1%81%D0%BD%D1%8B%D0%B9-%D1%81%D1%82%D1%80%D0%B5%D0%BB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8530">
            <a:off x="8972463" y="-1554364"/>
            <a:ext cx="2217448" cy="142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49900" flipH="1">
            <a:off x="-2184269" y="2957249"/>
            <a:ext cx="2437250" cy="96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76105">
            <a:off x="9168498" y="1046521"/>
            <a:ext cx="2376358" cy="9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50011">
            <a:off x="9165146" y="4258091"/>
            <a:ext cx="2485573" cy="5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508104" y="8367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1 241 577,1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450"/>
                            </p:stCondLst>
                            <p:childTnLst>
                              <p:par>
                                <p:cTn id="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45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50"/>
                            </p:stCondLst>
                            <p:childTnLst>
                              <p:par>
                                <p:cTn id="50" presetID="54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950"/>
                            </p:stCondLst>
                            <p:childTnLst>
                              <p:par>
                                <p:cTn id="58" presetID="54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45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8 -0.00278 C -0.10868 -0.13866 -0.16597 -0.27431 -0.27951 -0.28195 C -0.39305 -0.28959 -0.56284 -0.16922 -0.73263 -0.04861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45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04861 -0.06088 -0.09722 -0.12176 -0.2125 -0.09167 C -0.32777 -0.06158 -0.50972 0.05949 -0.69166 0.1805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45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0.09745 C -0.32361 0.31713 -0.59618 0.53703 -0.70486 0.6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45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1458 C 0.03664 -0.13426 0.06632 -0.2537 0.12275 -0.25347 C 0.17917 -0.25324 0.26233 -0.13333 0.34566 -0.01319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1"/>
      <p:bldP spid="44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9" b="22283"/>
          <a:stretch>
            <a:fillRect/>
          </a:stretch>
        </p:blipFill>
        <p:spPr bwMode="auto">
          <a:xfrm>
            <a:off x="705317" y="21871"/>
            <a:ext cx="8503860" cy="7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3608" y="11663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на 2016 год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07504" y="692696"/>
            <a:ext cx="3312368" cy="2736304"/>
            <a:chOff x="215008" y="1052736"/>
            <a:chExt cx="3312368" cy="2736304"/>
          </a:xfrm>
        </p:grpSpPr>
        <p:sp>
          <p:nvSpPr>
            <p:cNvPr id="25" name="Вертикальный свиток 24"/>
            <p:cNvSpPr/>
            <p:nvPr/>
          </p:nvSpPr>
          <p:spPr>
            <a:xfrm>
              <a:off x="215008" y="1052736"/>
              <a:ext cx="3312368" cy="2736304"/>
            </a:xfrm>
            <a:prstGeom prst="verticalScroll">
              <a:avLst/>
            </a:prstGeom>
            <a:solidFill>
              <a:srgbClr val="008A3E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67544" y="1412776"/>
              <a:ext cx="280831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субъектов Российской Федерации и муниципальных образований</a:t>
              </a:r>
            </a:p>
          </p:txBody>
        </p:sp>
      </p:grpSp>
      <p:sp>
        <p:nvSpPr>
          <p:cNvPr id="30" name="Стрелка вправо с вырезом 29"/>
          <p:cNvSpPr/>
          <p:nvPr/>
        </p:nvSpPr>
        <p:spPr>
          <a:xfrm rot="5400000">
            <a:off x="1403648" y="3429000"/>
            <a:ext cx="648072" cy="792088"/>
          </a:xfrm>
          <a:prstGeom prst="notched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3707904" y="764704"/>
            <a:ext cx="2088232" cy="936104"/>
            <a:chOff x="403116" y="1412776"/>
            <a:chExt cx="2143185" cy="936104"/>
          </a:xfrm>
        </p:grpSpPr>
        <p:sp>
          <p:nvSpPr>
            <p:cNvPr id="32" name="Вертикальный свиток 31"/>
            <p:cNvSpPr/>
            <p:nvPr/>
          </p:nvSpPr>
          <p:spPr>
            <a:xfrm>
              <a:off x="403116" y="1412776"/>
              <a:ext cx="2143185" cy="936104"/>
            </a:xfrm>
            <a:prstGeom prst="verticalScroll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39552" y="1628800"/>
              <a:ext cx="185894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cap="all" dirty="0" smtClean="0">
                  <a:ln w="9000" cmpd="sng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Дотации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43808" y="2924944"/>
            <a:ext cx="3528392" cy="2880320"/>
            <a:chOff x="4067944" y="2852936"/>
            <a:chExt cx="3528392" cy="3096344"/>
          </a:xfrm>
        </p:grpSpPr>
        <p:sp>
          <p:nvSpPr>
            <p:cNvPr id="36" name="Вертикальный свиток 35"/>
            <p:cNvSpPr/>
            <p:nvPr/>
          </p:nvSpPr>
          <p:spPr>
            <a:xfrm>
              <a:off x="4067944" y="2852936"/>
              <a:ext cx="3528392" cy="3096344"/>
            </a:xfrm>
            <a:prstGeom prst="verticalScroll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427984" y="3239979"/>
              <a:ext cx="2808312" cy="2592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Субсидии бюджетам бюджетной системы Российской Федерации (межбюджетные субсидии)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56176" y="692696"/>
            <a:ext cx="2808312" cy="1656184"/>
            <a:chOff x="6335688" y="1268760"/>
            <a:chExt cx="2808312" cy="1656184"/>
          </a:xfrm>
        </p:grpSpPr>
        <p:sp>
          <p:nvSpPr>
            <p:cNvPr id="40" name="Вертикальный свиток 39"/>
            <p:cNvSpPr/>
            <p:nvPr/>
          </p:nvSpPr>
          <p:spPr>
            <a:xfrm>
              <a:off x="6335688" y="1268760"/>
              <a:ext cx="2808312" cy="1656184"/>
            </a:xfrm>
            <a:prstGeom prst="verticalScroll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478688" y="1628800"/>
              <a:ext cx="26653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Иные межбюджетные трансферты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4293096"/>
            <a:ext cx="3059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1 176 874,2 </a:t>
            </a:r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300" b="1" cap="all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5400000">
            <a:off x="7308304" y="2420888"/>
            <a:ext cx="504056" cy="648072"/>
          </a:xfrm>
          <a:prstGeom prst="notched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588224" y="306896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9 857,2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43808" y="627322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37 472,0 </a:t>
            </a:r>
            <a:r>
              <a:rPr lang="ru-RU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07904" y="1988840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17 373,7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7" name="Стрелка вправо с вырезом 46"/>
          <p:cNvSpPr/>
          <p:nvPr/>
        </p:nvSpPr>
        <p:spPr>
          <a:xfrm rot="5400000">
            <a:off x="4622236" y="1650572"/>
            <a:ext cx="351656" cy="452129"/>
          </a:xfrm>
          <a:prstGeom prst="notched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366016" y="5795224"/>
            <a:ext cx="432049" cy="596145"/>
          </a:xfrm>
          <a:prstGeom prst="notched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42" grpId="0"/>
      <p:bldP spid="43" grpId="0" animBg="1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2771800" y="6209928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2483768" y="5229200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2555776" y="3645024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2555776" y="227687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83568" y="-99392"/>
            <a:ext cx="84604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642942" cy="856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584" y="116632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по переданным полномочиям от городских и сельских поселений,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расположенных на территории муниципального образования Тосненский район Ленинградской области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988840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По исполнению бюджетов поселений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3 519,0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06896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На осуществление внешнего муниципального финансового контроля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3 479,8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293096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По организации теплоснабжения в границах поселений в части формирования отчетности по официальным статистическим формам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2 087,8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тыс. рублей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5965448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По Формированию архивных фондов поселений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770,6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484784"/>
            <a:ext cx="3491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9 857,2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95536" y="0"/>
            <a:ext cx="874846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142852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образования Тосненский район Ленинградской области на 2015-2018 годы (тыс. рублей)</a:t>
            </a:r>
            <a:endParaRPr lang="ru-RU" b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83568" y="10527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2 943 913,7</a:t>
            </a:r>
            <a:endParaRPr lang="ru-RU" sz="14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0" y="1484784"/>
            <a:ext cx="9144000" cy="5229200"/>
            <a:chOff x="0" y="1484784"/>
            <a:chExt cx="9144000" cy="522920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0" y="1484784"/>
              <a:ext cx="9144000" cy="5229200"/>
              <a:chOff x="0" y="1484784"/>
              <a:chExt cx="9144000" cy="5229200"/>
            </a:xfrm>
          </p:grpSpPr>
          <p:graphicFrame>
            <p:nvGraphicFramePr>
              <p:cNvPr id="8" name="Диаграмма 7"/>
              <p:cNvGraphicFramePr/>
              <p:nvPr/>
            </p:nvGraphicFramePr>
            <p:xfrm>
              <a:off x="0" y="1484784"/>
              <a:ext cx="9144000" cy="5229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65" name="Группа 64"/>
              <p:cNvGrpSpPr/>
              <p:nvPr/>
            </p:nvGrpSpPr>
            <p:grpSpPr>
              <a:xfrm>
                <a:off x="1691680" y="1916832"/>
                <a:ext cx="432048" cy="1584176"/>
                <a:chOff x="1619672" y="2132856"/>
                <a:chExt cx="432048" cy="1584176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1619672" y="2132856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1907704" y="2132856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1619672" y="2348880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1619672" y="3645024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619672" y="2780928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1907704" y="2348880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1619672" y="2996952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1907704" y="2564904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1907704" y="2780928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907704" y="2996952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907704" y="3212976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1907704" y="3429000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1619672" y="3212976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619672" y="3429000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619672" y="2564904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1907704" y="3645024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67" name="Группа 66"/>
            <p:cNvGrpSpPr/>
            <p:nvPr/>
          </p:nvGrpSpPr>
          <p:grpSpPr>
            <a:xfrm>
              <a:off x="4932040" y="2708920"/>
              <a:ext cx="432048" cy="1152128"/>
              <a:chOff x="4932040" y="2996952"/>
              <a:chExt cx="432048" cy="1152128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5220072" y="2996952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932040" y="3212976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32040" y="3429000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220072" y="3212976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220072" y="3429000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220072" y="3645024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4932040" y="3645024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932040" y="2996952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220072" y="3861048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5220072" y="4077072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932040" y="4077072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932040" y="3861048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6660232" y="2708920"/>
              <a:ext cx="504056" cy="1152128"/>
              <a:chOff x="6732240" y="2276872"/>
              <a:chExt cx="504056" cy="1152128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7092280" y="3140968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092280" y="2276872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092280" y="2492896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7092280" y="2708920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6732240" y="2924944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7092280" y="2924944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732240" y="3140968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732240" y="2276872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6732240" y="2492896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6732240" y="2708920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6732240" y="3356992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7092280" y="3356992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3203848" y="2348880"/>
              <a:ext cx="432048" cy="1152128"/>
              <a:chOff x="3203848" y="2348880"/>
              <a:chExt cx="432048" cy="1152128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3203848" y="2348880"/>
                <a:ext cx="432048" cy="720080"/>
                <a:chOff x="3203848" y="3645024"/>
                <a:chExt cx="432048" cy="720080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3491880" y="3645024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3491880" y="3861048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203848" y="4077072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3203848" y="3645024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3203848" y="3861048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3491880" y="4077072"/>
                  <a:ext cx="144016" cy="7200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3203848" y="4293096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3491880" y="4293096"/>
                  <a:ext cx="144016" cy="720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7" name="Прямоугольник 76"/>
              <p:cNvSpPr/>
              <p:nvPr/>
            </p:nvSpPr>
            <p:spPr>
              <a:xfrm>
                <a:off x="3203848" y="3212976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3203848" y="3429000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3491880" y="3212976"/>
                <a:ext cx="144016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491880" y="3429000"/>
                <a:ext cx="144016" cy="7200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2" name="TextBox 1"/>
          <p:cNvSpPr txBox="1"/>
          <p:nvPr/>
        </p:nvSpPr>
        <p:spPr>
          <a:xfrm>
            <a:off x="5148064" y="6237312"/>
            <a:ext cx="1857329" cy="2857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  <a:endParaRPr lang="ru-RU" sz="16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ая соединительная линия 82"/>
          <p:cNvSpPr/>
          <p:nvPr/>
        </p:nvSpPr>
        <p:spPr>
          <a:xfrm>
            <a:off x="4644008" y="6453336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Прямая соединительная линия 83"/>
          <p:cNvSpPr/>
          <p:nvPr/>
        </p:nvSpPr>
        <p:spPr>
          <a:xfrm>
            <a:off x="6948264" y="6453336"/>
            <a:ext cx="64807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99792" y="119675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2 212 847,3</a:t>
            </a:r>
            <a:endParaRPr lang="ru-RU" sz="14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99992" y="177281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2 204 676,2</a:t>
            </a:r>
            <a:endParaRPr lang="ru-RU" sz="14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16216" y="13407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2 314 893,9</a:t>
            </a:r>
            <a:endParaRPr lang="ru-RU" sz="14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82" grpId="0"/>
      <p:bldP spid="83" grpId="0" animBg="1"/>
      <p:bldP spid="84" grpId="0" animBg="1"/>
      <p:bldP spid="69" grpId="0"/>
      <p:bldP spid="70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9" b="22283"/>
          <a:stretch>
            <a:fillRect/>
          </a:stretch>
        </p:blipFill>
        <p:spPr bwMode="auto">
          <a:xfrm>
            <a:off x="1259632" y="0"/>
            <a:ext cx="63367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835696" y="116632"/>
            <a:ext cx="540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230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385109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</p:txBody>
      </p:sp>
      <p:pic>
        <p:nvPicPr>
          <p:cNvPr id="39" name="Рисунок 38" descr="20110128-030355_f9f399f5be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12776"/>
            <a:ext cx="792088" cy="528059"/>
          </a:xfrm>
          <a:prstGeom prst="rect">
            <a:avLst/>
          </a:prstGeom>
        </p:spPr>
      </p:pic>
      <p:pic>
        <p:nvPicPr>
          <p:cNvPr id="40" name="Рисунок 39" descr="20110128-030355_f9f399f5be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933056"/>
            <a:ext cx="792088" cy="52805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3933056"/>
            <a:ext cx="9144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политики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39144" y="537321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</p:txBody>
      </p:sp>
      <p:pic>
        <p:nvPicPr>
          <p:cNvPr id="43" name="Рисунок 42" descr="20110128-030355_f9f399f5be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229200"/>
            <a:ext cx="792088" cy="528059"/>
          </a:xfrm>
          <a:prstGeom prst="rect">
            <a:avLst/>
          </a:prstGeom>
        </p:spPr>
      </p:pic>
      <p:pic>
        <p:nvPicPr>
          <p:cNvPr id="44" name="Рисунок 43" descr="20110128-030355_f9f399f5be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949280"/>
            <a:ext cx="792088" cy="52805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403648" y="6021288"/>
            <a:ext cx="4887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465313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налоговой политики</a:t>
            </a:r>
          </a:p>
        </p:txBody>
      </p:sp>
      <p:pic>
        <p:nvPicPr>
          <p:cNvPr id="14" name="Рисунок 13" descr="20110128-030355_f9f399f5be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509120"/>
            <a:ext cx="792088" cy="5280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5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5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45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5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226" grpId="0"/>
      <p:bldP spid="41" grpId="0"/>
      <p:bldP spid="42" grpId="0"/>
      <p:bldP spid="4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83568" y="0"/>
            <a:ext cx="846043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3707904" y="3573016"/>
            <a:ext cx="1872208" cy="1656184"/>
            <a:chOff x="899592" y="3933056"/>
            <a:chExt cx="1872208" cy="165618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835696" y="3933056"/>
              <a:ext cx="0" cy="1368152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899592" y="5301208"/>
              <a:ext cx="1872208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27584" y="2924944"/>
            <a:ext cx="1872208" cy="1656184"/>
            <a:chOff x="899592" y="3933056"/>
            <a:chExt cx="1872208" cy="165618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1835696" y="3933056"/>
              <a:ext cx="0" cy="1368152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899592" y="5301208"/>
              <a:ext cx="1872208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55576" y="116632"/>
            <a:ext cx="807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Расчетная величина, применяемая для расчета должностных окладов работников бюджетной сферы </a:t>
            </a: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590389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2016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8" y="590389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2016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590389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2016 года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55576" y="2132856"/>
            <a:ext cx="2016224" cy="864096"/>
            <a:chOff x="467544" y="3068960"/>
            <a:chExt cx="2016224" cy="864096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3140968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7 800,0</a:t>
              </a:r>
              <a:endPara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Рамка 14"/>
            <p:cNvSpPr/>
            <p:nvPr/>
          </p:nvSpPr>
          <p:spPr>
            <a:xfrm>
              <a:off x="467544" y="3068960"/>
              <a:ext cx="2016224" cy="864096"/>
            </a:xfrm>
            <a:prstGeom prst="frame">
              <a:avLst/>
            </a:pr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35896" y="2780928"/>
            <a:ext cx="2016224" cy="864096"/>
            <a:chOff x="3851920" y="3573016"/>
            <a:chExt cx="2016224" cy="864096"/>
          </a:xfrm>
        </p:grpSpPr>
        <p:sp>
          <p:nvSpPr>
            <p:cNvPr id="10" name="TextBox 9"/>
            <p:cNvSpPr txBox="1"/>
            <p:nvPr/>
          </p:nvSpPr>
          <p:spPr>
            <a:xfrm>
              <a:off x="3851920" y="3645024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8 050,0</a:t>
              </a:r>
              <a:endPara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Рамка 20"/>
            <p:cNvSpPr/>
            <p:nvPr/>
          </p:nvSpPr>
          <p:spPr>
            <a:xfrm>
              <a:off x="3851920" y="3573016"/>
              <a:ext cx="2016224" cy="864096"/>
            </a:xfrm>
            <a:prstGeom prst="frame">
              <a:avLst/>
            </a:prstGeom>
            <a:solidFill>
              <a:srgbClr val="008A3E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44208" y="2060848"/>
            <a:ext cx="2016224" cy="864096"/>
            <a:chOff x="5796136" y="2420888"/>
            <a:chExt cx="2016224" cy="864096"/>
          </a:xfrm>
        </p:grpSpPr>
        <p:sp>
          <p:nvSpPr>
            <p:cNvPr id="11" name="TextBox 10"/>
            <p:cNvSpPr txBox="1"/>
            <p:nvPr/>
          </p:nvSpPr>
          <p:spPr>
            <a:xfrm>
              <a:off x="5868144" y="2492896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8 350,0</a:t>
              </a:r>
              <a:endPara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Рамка 26"/>
            <p:cNvSpPr/>
            <p:nvPr/>
          </p:nvSpPr>
          <p:spPr>
            <a:xfrm>
              <a:off x="5796136" y="2420888"/>
              <a:ext cx="2016224" cy="864096"/>
            </a:xfrm>
            <a:prstGeom prst="frame">
              <a:avLst/>
            </a:prstGeom>
            <a:solidFill>
              <a:srgbClr val="7030A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588224" y="2924944"/>
            <a:ext cx="1872208" cy="1656184"/>
            <a:chOff x="899592" y="3933056"/>
            <a:chExt cx="1872208" cy="165618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835696" y="3933056"/>
              <a:ext cx="0" cy="1368152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899592" y="5301208"/>
              <a:ext cx="1872208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72405" y="1067842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83568" y="-99392"/>
            <a:ext cx="84604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Тосненский район Ленинградской области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5567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871_128973827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CF9"/>
              </a:clrFrom>
              <a:clrTo>
                <a:srgbClr val="FAFCF9">
                  <a:alpha val="0"/>
                </a:srgbClr>
              </a:clrTo>
            </a:clrChange>
          </a:blip>
          <a:srcRect l="54038" r="3184"/>
          <a:stretch>
            <a:fillRect/>
          </a:stretch>
        </p:blipFill>
        <p:spPr>
          <a:xfrm>
            <a:off x="2915816" y="3717032"/>
            <a:ext cx="1872208" cy="221638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72020">
            <a:off x="366601" y="-168866"/>
            <a:ext cx="8784336" cy="180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Планируемые расходы бюджета муниципального образования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район ленинградской на 2016 год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2 212 847,3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988840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8104" y="299695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1 907 273,6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204864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305 573,7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72020">
            <a:off x="373004" y="-387"/>
            <a:ext cx="8784336" cy="12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264696" cy="980728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Проект бюджета на 2016-2018 годы – программный бюджет</a:t>
            </a:r>
          </a:p>
        </p:txBody>
      </p:sp>
      <p:graphicFrame>
        <p:nvGraphicFramePr>
          <p:cNvPr id="6" name="Содержимое 31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44562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image0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700" t="9355" r="28400" b="5291"/>
          <a:stretch>
            <a:fillRect/>
          </a:stretch>
        </p:blipFill>
        <p:spPr>
          <a:xfrm>
            <a:off x="323528" y="-1755576"/>
            <a:ext cx="646358" cy="1596883"/>
          </a:xfrm>
          <a:prstGeom prst="rect">
            <a:avLst/>
          </a:prstGeom>
        </p:spPr>
      </p:pic>
      <p:sp>
        <p:nvSpPr>
          <p:cNvPr id="1026" name="AutoShape 2" descr="http://i.%D0%BA%D0%B2%D0%B0%D1%80%D1%82%D0%B8%D1%80%D0%BD%D1%8B%D0%B9-%D0%BE%D1%82%D0%B2%D0%B5%D1%8274.%D1%80%D1%84/u/9d/840cfedfd711e29f643b51826c674f/-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.%D0%BA%D0%B2%D0%B0%D1%80%D1%82%D0%B8%D1%80%D0%BD%D1%8B%D0%B9-%D0%BE%D1%82%D0%B2%D0%B5%D1%8274.%D1%80%D1%84/u/9d/840cfedfd711e29f643b51826c674f/-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27" t="36000" r="19576"/>
          <a:stretch>
            <a:fillRect/>
          </a:stretch>
        </p:blipFill>
        <p:spPr bwMode="auto">
          <a:xfrm>
            <a:off x="971600" y="1052736"/>
            <a:ext cx="504056" cy="5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27" t="36000" r="19576"/>
          <a:stretch>
            <a:fillRect/>
          </a:stretch>
        </p:blipFill>
        <p:spPr bwMode="auto">
          <a:xfrm>
            <a:off x="4716016" y="1052736"/>
            <a:ext cx="504056" cy="5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27" t="36000" r="19576"/>
          <a:stretch>
            <a:fillRect/>
          </a:stretch>
        </p:blipFill>
        <p:spPr bwMode="auto">
          <a:xfrm>
            <a:off x="3491880" y="1052736"/>
            <a:ext cx="504056" cy="5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27" t="36000" r="19576"/>
          <a:stretch>
            <a:fillRect/>
          </a:stretch>
        </p:blipFill>
        <p:spPr bwMode="auto">
          <a:xfrm>
            <a:off x="7236296" y="1052736"/>
            <a:ext cx="504056" cy="5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8379 C 0.01753 0.07222 0.02083 0.07338 0.02969 0.06921 C 0.04201 0.0706 0.04444 0.06944 0.0533 0.07731 C 0.0559 0.08264 0.05608 0.08796 0.05816 0.09352 C 0.06094 0.10185 0.06406 0.11041 0.06753 0.11805 C 0.07066 0.13703 0.0658 0.11157 0.07222 0.12939 C 0.07309 0.13194 0.07274 0.13472 0.07344 0.1375 C 0.07448 0.1412 0.07639 0.14514 0.07812 0.14838 C 0.08056 0.16134 0.0849 0.17338 0.08767 0.18611 C 0.08819 0.18865 0.08837 0.19143 0.08889 0.19398 C 0.08958 0.19745 0.09132 0.2037 0.09132 0.20393 C 0.09167 0.21736 0.09149 0.23078 0.09253 0.24467 C 0.09306 0.25 0.09479 0.25555 0.09583 0.26088 C 0.0967 0.26504 0.09826 0.27407 0.09826 0.2743 C 0.09774 0.29652 0.10226 0.34213 0.09132 0.36666 C 0.08837 0.3824 0.08281 0.39444 0.07465 0.40602 C 0.07187 0.41018 0.07101 0.41736 0.06858 0.42199 C 0.06632 0.41111 0.07535 0.39814 0.08177 0.39282 C 0.08767 0.37685 0.09687 0.37014 0.10781 0.36157 C 0.11441 0.35671 0.12101 0.34814 0.12899 0.34745 C 0.13576 0.34699 0.14253 0.34606 0.14913 0.3456 C 0.19462 0.34699 0.23976 0.34745 0.28507 0.34884 C 0.28941 0.34907 0.29219 0.35347 0.29583 0.35532 C 0.29896 0.35717 0.30538 0.35879 0.30538 0.35902 C 0.30799 0.36111 0.31111 0.3625 0.31354 0.36504 C 0.31493 0.36666 0.31562 0.36898 0.31701 0.37014 C 0.31997 0.37199 0.32656 0.37477 0.32656 0.375 C 0.32917 0.3824 0.33299 0.38842 0.3349 0.39583 C 0.33698 0.38773 0.34028 0.38264 0.34549 0.37824 C 0.34948 0.36944 0.35868 0.36412 0.3658 0.36157 C 0.3691 0.36018 0.37622 0.35879 0.37622 0.35902 C 0.38854 0.35902 0.40069 0.35902 0.41302 0.36018 C 0.42587 0.36157 0.43837 0.37199 0.45052 0.37639 C 0.45434 0.38125 0.45937 0.38449 0.46267 0.38935 C 0.46528 0.39352 0.46979 0.40254 0.46979 0.40277 C 0.47014 0.4037 0.47187 0.4125 0.47344 0.4125 C 0.47483 0.4125 0.47483 0.40879 0.47569 0.40717 C 0.47812 0.40185 0.48194 0.39791 0.48507 0.39282 C 0.49531 0.37639 0.50521 0.36759 0.51944 0.35717 C 0.52622 0.35185 0.53663 0.34814 0.54427 0.34745 C 0.55868 0.3456 0.58802 0.34213 0.58802 0.34236 C 0.60625 0.34259 0.62431 0.34305 0.64236 0.34398 C 0.65017 0.34444 0.64462 0.3456 0.65069 0.35046 C 0.66076 0.35833 0.67431 0.35926 0.68507 0.36504 C 0.69149 0.36828 0.70035 0.37037 0.70625 0.37477 C 0.70885 0.37685 0.71076 0.37963 0.71354 0.38125 C 0.72691 0.38773 0.7059 0.37731 0.72066 0.38611 C 0.72274 0.38773 0.7276 0.38935 0.7276 0.38958 C 0.73351 0.40185 0.74062 0.41296 0.7467 0.42546 C 0.74687 0.42569 0.74861 0.4375 0.74896 0.42546 C 0.74948 0.39629 0.74896 0.36666 0.75 0.33773 C 0.75017 0.3324 0.75816 0.31203 0.75955 0.3081 C 0.76771 0.28541 0.75503 0.31828 0.76424 0.28819 C 0.77066 0.26782 0.77917 0.24907 0.78559 0.22847 C 0.79253 0.20578 0.79219 0.18125 0.80347 0.1618 C 0.80538 0.1412 0.80278 0.15856 0.8092 0.13889 C 0.81146 0.13217 0.80937 0.13078 0.81163 0.12291 C 0.81267 0.11875 0.81493 0.11527 0.81632 0.11134 C 0.81684 0.10995 0.81719 0.10833 0.81753 0.10671 C 0.81858 0.09884 0.81997 0.09166 0.82118 0.08379 C 0.82187 0.07129 0.82413 0.04282 0.82951 0.03171 C 0.8309 0.02361 0.83056 0.02731 0.83056 0.02014 " pathEditMode="relative" rAng="0" ptsTypes="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1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755576" y="0"/>
            <a:ext cx="806489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программных и непрограммных расходов по годам (тыс. рублей)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12610176-cmyk-ink-color-paints-in-cans-isolated-on-white-Stock-Photo-pain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57" t="6903" r="6266" b="7955"/>
          <a:stretch>
            <a:fillRect/>
          </a:stretch>
        </p:blipFill>
        <p:spPr>
          <a:xfrm flipH="1">
            <a:off x="6191672" y="1340768"/>
            <a:ext cx="2952328" cy="26642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406662">
            <a:off x="4992742" y="3345877"/>
            <a:ext cx="4170507" cy="21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406662">
            <a:off x="393218" y="3357878"/>
            <a:ext cx="4397102" cy="26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95536" y="0"/>
            <a:ext cx="874846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Мп «Создание условий для развития сельского хозяйства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района Ленинградской области на 2014-2018 годы»  </a:t>
            </a:r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2 700,0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99992" y="1268760"/>
            <a:ext cx="3240360" cy="1800200"/>
            <a:chOff x="4990822" y="1303431"/>
            <a:chExt cx="2645192" cy="2666963"/>
          </a:xfrm>
        </p:grpSpPr>
        <p:grpSp>
          <p:nvGrpSpPr>
            <p:cNvPr id="8" name="Группа 25"/>
            <p:cNvGrpSpPr/>
            <p:nvPr/>
          </p:nvGrpSpPr>
          <p:grpSpPr>
            <a:xfrm>
              <a:off x="4990822" y="1303431"/>
              <a:ext cx="2645192" cy="2666963"/>
              <a:chOff x="4990822" y="1303431"/>
              <a:chExt cx="2645192" cy="2666963"/>
            </a:xfrm>
          </p:grpSpPr>
          <p:grpSp>
            <p:nvGrpSpPr>
              <p:cNvPr id="10" name="Группа 24"/>
              <p:cNvGrpSpPr/>
              <p:nvPr/>
            </p:nvGrpSpPr>
            <p:grpSpPr>
              <a:xfrm>
                <a:off x="4990822" y="1303431"/>
                <a:ext cx="2645192" cy="2666963"/>
                <a:chOff x="4990822" y="1303431"/>
                <a:chExt cx="2645192" cy="2666963"/>
              </a:xfrm>
            </p:grpSpPr>
            <p:sp>
              <p:nvSpPr>
                <p:cNvPr id="12" name="Рамка 11"/>
                <p:cNvSpPr/>
                <p:nvPr/>
              </p:nvSpPr>
              <p:spPr>
                <a:xfrm>
                  <a:off x="4990822" y="1303431"/>
                  <a:ext cx="2645192" cy="2666963"/>
                </a:xfrm>
                <a:prstGeom prst="frame">
                  <a:avLst>
                    <a:gd name="adj1" fmla="val 10760"/>
                  </a:avLst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057271" y="1516788"/>
                  <a:ext cx="252028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Обеспечение реализации муниципальной программы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5962930" y="2323832"/>
                <a:ext cx="904487" cy="86633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200" b="1" cap="all" dirty="0" smtClean="0">
                    <a:ln w="9000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500,0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721805" y="307522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9512" y="1268760"/>
            <a:ext cx="3384376" cy="1800200"/>
            <a:chOff x="683568" y="1268760"/>
            <a:chExt cx="3454884" cy="1800200"/>
          </a:xfrm>
        </p:grpSpPr>
        <p:sp>
          <p:nvSpPr>
            <p:cNvPr id="15" name="TextBox 14"/>
            <p:cNvSpPr txBox="1"/>
            <p:nvPr/>
          </p:nvSpPr>
          <p:spPr>
            <a:xfrm>
              <a:off x="1835696" y="256490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32"/>
            <p:cNvGrpSpPr/>
            <p:nvPr/>
          </p:nvGrpSpPr>
          <p:grpSpPr>
            <a:xfrm>
              <a:off x="683568" y="1268760"/>
              <a:ext cx="3454884" cy="1800200"/>
              <a:chOff x="683568" y="1268760"/>
              <a:chExt cx="3454884" cy="1800200"/>
            </a:xfrm>
          </p:grpSpPr>
          <p:grpSp>
            <p:nvGrpSpPr>
              <p:cNvPr id="17" name="Группа 31"/>
              <p:cNvGrpSpPr/>
              <p:nvPr/>
            </p:nvGrpSpPr>
            <p:grpSpPr>
              <a:xfrm>
                <a:off x="683568" y="1268760"/>
                <a:ext cx="3454884" cy="1800200"/>
                <a:chOff x="683568" y="1268760"/>
                <a:chExt cx="3454884" cy="1800200"/>
              </a:xfrm>
            </p:grpSpPr>
            <p:sp>
              <p:nvSpPr>
                <p:cNvPr id="19" name="Рамка 10"/>
                <p:cNvSpPr/>
                <p:nvPr/>
              </p:nvSpPr>
              <p:spPr>
                <a:xfrm>
                  <a:off x="683568" y="1268760"/>
                  <a:ext cx="3454884" cy="1800200"/>
                </a:xfrm>
                <a:prstGeom prst="frame">
                  <a:avLst>
                    <a:gd name="adj1" fmla="val 9524"/>
                  </a:avLst>
                </a:prstGeom>
                <a:solidFill>
                  <a:srgbClr val="008A3E"/>
                </a:solidFill>
                <a:effec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1475656" y="2132856"/>
                  <a:ext cx="2052869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3200" b="1" cap="all" dirty="0" smtClean="0">
                      <a:ln w="9000" cmpd="sng">
                        <a:solidFill>
                          <a:srgbClr val="C00000"/>
                        </a:solidFill>
                        <a:prstDash val="solid"/>
                      </a:ln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2 200,0</a:t>
                  </a:r>
                  <a:endParaRPr lang="ru-RU" sz="3200" b="1" cap="all" dirty="0">
                    <a:ln w="9000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827584" y="1340768"/>
                <a:ext cx="31683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Развитие мелиорации и известкования сельскохозяйственных земель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79512" y="3645024"/>
            <a:ext cx="48600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сохранение площадей высокопроизводительных угодий </a:t>
            </a:r>
          </a:p>
          <a:p>
            <a:pPr algn="ctr"/>
            <a:r>
              <a:rPr lang="ru-RU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за счет капитального ремонта осушительных систем и улучшения плодородия почв </a:t>
            </a:r>
          </a:p>
          <a:p>
            <a:pPr algn="ctr"/>
            <a:r>
              <a:rPr lang="ru-RU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на площади </a:t>
            </a:r>
            <a:r>
              <a:rPr lang="ru-RU" sz="2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2500 га</a:t>
            </a:r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3573016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осуществление кадровой политики; проведение конкурсов, соревнований и профессиональных праздников</a:t>
            </a:r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01008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5976" y="3501008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47462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70"/>
          <a:stretch>
            <a:fillRect/>
          </a:stretch>
        </p:blipFill>
        <p:spPr>
          <a:xfrm>
            <a:off x="1" y="5491882"/>
            <a:ext cx="3131840" cy="1366116"/>
          </a:xfrm>
          <a:prstGeom prst="rect">
            <a:avLst/>
          </a:prstGeom>
        </p:spPr>
      </p:pic>
      <p:pic>
        <p:nvPicPr>
          <p:cNvPr id="30" name="Рисунок 29" descr="47462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70"/>
          <a:stretch>
            <a:fillRect/>
          </a:stretch>
        </p:blipFill>
        <p:spPr>
          <a:xfrm>
            <a:off x="2987824" y="5491884"/>
            <a:ext cx="3131840" cy="1366116"/>
          </a:xfrm>
          <a:prstGeom prst="rect">
            <a:avLst/>
          </a:prstGeom>
        </p:spPr>
      </p:pic>
      <p:pic>
        <p:nvPicPr>
          <p:cNvPr id="31" name="Рисунок 30" descr="47462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70"/>
          <a:stretch>
            <a:fillRect/>
          </a:stretch>
        </p:blipFill>
        <p:spPr>
          <a:xfrm>
            <a:off x="6012160" y="5491884"/>
            <a:ext cx="3131840" cy="13661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72020">
            <a:off x="247302" y="-136030"/>
            <a:ext cx="8899357" cy="190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 «Развитие системы образования муниципального образования Тосненский район Ленинградской области на 2014-2018 годы»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1 414 044,0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pic>
        <p:nvPicPr>
          <p:cNvPr id="7" name="Picture 4" descr="Nou.md - &amp;Scy;&amp;acy;&amp;jcy;&amp;tcy; &amp;Lcy;&amp;ucy;&amp;chcy;&amp;shcy;&amp;icy;&amp;khcy; &amp;Pcy;&amp;rcy;&amp;iecy;&amp;dcy;&amp;lcy;&amp;ocy;&amp;zhcy;&amp;iecy;&amp;ncy;&amp;icy;&amp;jcy; - &amp;Ncy;&amp;ocy;&amp;vcy;&amp;ocy;&amp;scy;&amp;tcy;&amp;i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6667" r="6667" b="11067"/>
          <a:stretch>
            <a:fillRect/>
          </a:stretch>
        </p:blipFill>
        <p:spPr bwMode="auto">
          <a:xfrm>
            <a:off x="107504" y="2276872"/>
            <a:ext cx="936104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52936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75656" y="2276872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cap="all" dirty="0" smtClean="0">
                <a:ln w="9000" cmpd="sng">
                  <a:solidFill>
                    <a:srgbClr val="008A3E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качественного образования, соответствующего требованиям инновационного развития экономики района, региона и страны в целом</a:t>
            </a:r>
          </a:p>
        </p:txBody>
      </p:sp>
      <p:pic>
        <p:nvPicPr>
          <p:cNvPr id="19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7020272" y="4581128"/>
            <a:ext cx="1440160" cy="1728192"/>
          </a:xfrm>
          <a:prstGeom prst="rect">
            <a:avLst/>
          </a:prstGeom>
          <a:noFill/>
        </p:spPr>
      </p:pic>
      <p:pic>
        <p:nvPicPr>
          <p:cNvPr id="20" name="Рисунок 19" descr="Recoverd_jpg_file(503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9" y="4149080"/>
            <a:ext cx="3131900" cy="2574666"/>
          </a:xfrm>
          <a:prstGeom prst="rect">
            <a:avLst/>
          </a:prstGeom>
        </p:spPr>
      </p:pic>
      <p:pic>
        <p:nvPicPr>
          <p:cNvPr id="21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 flipH="1">
            <a:off x="467544" y="4581128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15616" y="4149080"/>
            <a:ext cx="691276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казенных учреждения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443 804,3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72020">
            <a:off x="561247" y="18949"/>
            <a:ext cx="7637700" cy="105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дошкольного образования»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9888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государственных гарантий прав каждого ребенка на качественное и доступное дошкольное образование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988840"/>
            <a:ext cx="1237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</a:p>
        </p:txBody>
      </p:sp>
      <p:pic>
        <p:nvPicPr>
          <p:cNvPr id="9" name="Рисунок 8" descr="depositphotos_8408232-Bul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647452" cy="6474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75856" y="908720"/>
            <a:ext cx="303961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507 633,3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212976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муниципальных учреждений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530120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бюджетных учреждения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49 497,3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ook_stac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678944"/>
            <a:ext cx="1691680" cy="1607096"/>
          </a:xfrm>
          <a:prstGeom prst="rect">
            <a:avLst/>
          </a:prstGeom>
        </p:spPr>
      </p:pic>
      <p:pic>
        <p:nvPicPr>
          <p:cNvPr id="65540" name="Picture 4" descr="http://babyhit.ua/upload/iblock/916/tigres_igrushka_razvivayushchaya_piramidka_imel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53" t="4545" r="9244" b="10606"/>
          <a:stretch>
            <a:fillRect/>
          </a:stretch>
        </p:blipFill>
        <p:spPr bwMode="auto">
          <a:xfrm>
            <a:off x="179512" y="3717032"/>
            <a:ext cx="792088" cy="1167288"/>
          </a:xfrm>
          <a:prstGeom prst="rect">
            <a:avLst/>
          </a:prstGeom>
          <a:noFill/>
        </p:spPr>
      </p:pic>
      <p:pic>
        <p:nvPicPr>
          <p:cNvPr id="65542" name="Picture 6" descr="http://soven-ok.ru/uploadedFiles/eshopimages/big/0130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47" t="17647" r="14747" b="17647"/>
          <a:stretch>
            <a:fillRect/>
          </a:stretch>
        </p:blipFill>
        <p:spPr bwMode="auto">
          <a:xfrm>
            <a:off x="179512" y="5301208"/>
            <a:ext cx="971600" cy="971600"/>
          </a:xfrm>
          <a:prstGeom prst="rect">
            <a:avLst/>
          </a:prstGeom>
          <a:noFill/>
        </p:spPr>
      </p:pic>
      <p:pic>
        <p:nvPicPr>
          <p:cNvPr id="65544" name="Picture 8" descr="http://cdn.spvl.ru/pictures/02139957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11" r="35385" b="60976"/>
          <a:stretch>
            <a:fillRect/>
          </a:stretch>
        </p:blipFill>
        <p:spPr bwMode="auto">
          <a:xfrm>
            <a:off x="8028384" y="5157192"/>
            <a:ext cx="900100" cy="1028686"/>
          </a:xfrm>
          <a:prstGeom prst="rect">
            <a:avLst/>
          </a:prstGeom>
          <a:noFill/>
        </p:spPr>
      </p:pic>
      <p:pic>
        <p:nvPicPr>
          <p:cNvPr id="65546" name="Picture 10" descr="http://cdn.spvl.ru/pictures/02139957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70" t="38669" r="1351" b="35229"/>
          <a:stretch>
            <a:fillRect/>
          </a:stretch>
        </p:blipFill>
        <p:spPr bwMode="auto">
          <a:xfrm>
            <a:off x="7706507" y="4077072"/>
            <a:ext cx="1437493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7" grpId="0"/>
      <p:bldP spid="8" grpId="0"/>
      <p:bldP spid="10" grpId="0"/>
      <p:bldP spid="11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755576" y="0"/>
            <a:ext cx="784887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ПОДПРОГРАММА «Развитие начального общего, основного общего и среднего общего образования»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908720"/>
            <a:ext cx="303961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707 942,6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32856"/>
            <a:ext cx="914400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повышение доступности качественного образования, соответствующего требованиям инновационного развития экономики района, региона и страны в целом, современным требованиям общества;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09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создание эффективной системы оценки качества образования на основе принципов открытости, объективности, прозрачности, общественно-профессионального участия.</a:t>
            </a:r>
            <a:endParaRPr lang="ru-RU" dirty="0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772816"/>
            <a:ext cx="1272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1" name="Рисунок 10" descr="depositphotos_8408232-Bul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60848"/>
            <a:ext cx="467544" cy="467544"/>
          </a:xfrm>
          <a:prstGeom prst="rect">
            <a:avLst/>
          </a:prstGeom>
        </p:spPr>
      </p:pic>
      <p:pic>
        <p:nvPicPr>
          <p:cNvPr id="12" name="Рисунок 11" descr="depositphotos_8408232-Bul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96952"/>
            <a:ext cx="467544" cy="467544"/>
          </a:xfrm>
          <a:prstGeom prst="rect">
            <a:avLst/>
          </a:prstGeom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48680"/>
            <a:ext cx="853058" cy="167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амка 13"/>
          <p:cNvSpPr/>
          <p:nvPr/>
        </p:nvSpPr>
        <p:spPr>
          <a:xfrm>
            <a:off x="251520" y="3933056"/>
            <a:ext cx="3786214" cy="2376264"/>
          </a:xfrm>
          <a:prstGeom prst="frame">
            <a:avLst>
              <a:gd name="adj1" fmla="val 1181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4932040" y="3933056"/>
            <a:ext cx="3786214" cy="2376264"/>
          </a:xfrm>
          <a:prstGeom prst="frame">
            <a:avLst>
              <a:gd name="adj1" fmla="val 11816"/>
            </a:avLst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4149080"/>
            <a:ext cx="32158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19-ти казенных учреждений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294 181,7</a:t>
            </a:r>
            <a:endParaRPr lang="ru-RU" sz="20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4149080"/>
            <a:ext cx="32861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 8-ми бюджетным учреждениям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313 823,3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2968776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66" t="65356" r="54337" b="3686"/>
          <a:stretch>
            <a:fillRect/>
          </a:stretch>
        </p:blipFill>
        <p:spPr>
          <a:xfrm>
            <a:off x="3563888" y="4509120"/>
            <a:ext cx="1728192" cy="12961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4" grpId="1" animBg="1"/>
      <p:bldP spid="15" grpId="0" animBg="1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755576" y="0"/>
            <a:ext cx="78488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ПОДПРОГРАММА «Развитие дополнительного образования детей»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1376" y="692697"/>
            <a:ext cx="268054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79 305,6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9632" y="1749733"/>
            <a:ext cx="78843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дополнительного образования детей, направленного на:</a:t>
            </a:r>
            <a:endParaRPr kumimoji="0" lang="ru-RU" sz="2100" b="0" i="0" u="none" strike="noStrike" cap="none" normalizeH="0" baseline="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00808"/>
            <a:ext cx="1237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2768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успешную социальную и творческую социализацию детей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068960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детьми социальной ответственности, осознанного жизненного самоопределения и выбора профессии</a:t>
            </a:r>
          </a:p>
        </p:txBody>
      </p:sp>
      <p:pic>
        <p:nvPicPr>
          <p:cNvPr id="11" name="Рисунок 10" descr="123586865_w640_h2048_1328721841_pri__f_hands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30" r="50000" b="9136"/>
          <a:stretch>
            <a:fillRect/>
          </a:stretch>
        </p:blipFill>
        <p:spPr>
          <a:xfrm rot="20686505">
            <a:off x="422609" y="2144884"/>
            <a:ext cx="754335" cy="855404"/>
          </a:xfrm>
          <a:prstGeom prst="rect">
            <a:avLst/>
          </a:prstGeom>
        </p:spPr>
      </p:pic>
      <p:pic>
        <p:nvPicPr>
          <p:cNvPr id="12" name="Рисунок 11" descr="123586865_w640_h2048_1328721841_pri__f_hands_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30" r="50000" b="9136"/>
          <a:stretch>
            <a:fillRect/>
          </a:stretch>
        </p:blipFill>
        <p:spPr>
          <a:xfrm rot="1479079" flipH="1">
            <a:off x="426325" y="3140583"/>
            <a:ext cx="915584" cy="10382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221088"/>
            <a:ext cx="2915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казенных учреждений </a:t>
            </a:r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70 125,8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lang="ru-RU" sz="24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49895"/>
            <a:ext cx="36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Субсидия автономному учреждению МОАУ  «Центр информационных технологий»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4 700,0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4077072"/>
            <a:ext cx="313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Субсидия бюджетному учреждению МБОУ ДОД «Маленькие Звездочки»</a:t>
            </a:r>
            <a:endParaRPr lang="ru-RU" sz="24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3 354,8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63492" name="Picture 4" descr="http://www.cliparthut.com/clip-arts/239/old-school-microphone-239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326"/>
          <a:stretch>
            <a:fillRect/>
          </a:stretch>
        </p:blipFill>
        <p:spPr bwMode="auto">
          <a:xfrm>
            <a:off x="7236296" y="5522135"/>
            <a:ext cx="1061836" cy="1335865"/>
          </a:xfrm>
          <a:prstGeom prst="rect">
            <a:avLst/>
          </a:prstGeom>
          <a:noFill/>
        </p:spPr>
      </p:pic>
      <p:sp>
        <p:nvSpPr>
          <p:cNvPr id="63494" name="AutoShape 6" descr="https://cdn.scratch.mit.edu/static/site/users/avatars/931/20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3 лис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54430" r="11314" b="10133"/>
          <a:stretch>
            <a:fillRect/>
          </a:stretch>
        </p:blipFill>
        <p:spPr>
          <a:xfrm rot="1434065">
            <a:off x="-1389029" y="5468971"/>
            <a:ext cx="1197746" cy="1197746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>
            <a:off x="107504" y="5445224"/>
            <a:ext cx="1872208" cy="432048"/>
          </a:xfrm>
          <a:custGeom>
            <a:avLst/>
            <a:gdLst>
              <a:gd name="connsiteX0" fmla="*/ 0 w 2106706"/>
              <a:gd name="connsiteY0" fmla="*/ 180788 h 585694"/>
              <a:gd name="connsiteX1" fmla="*/ 242047 w 2106706"/>
              <a:gd name="connsiteY1" fmla="*/ 19423 h 585694"/>
              <a:gd name="connsiteX2" fmla="*/ 376518 w 2106706"/>
              <a:gd name="connsiteY2" fmla="*/ 297329 h 585694"/>
              <a:gd name="connsiteX3" fmla="*/ 770965 w 2106706"/>
              <a:gd name="connsiteY3" fmla="*/ 126999 h 585694"/>
              <a:gd name="connsiteX4" fmla="*/ 959224 w 2106706"/>
              <a:gd name="connsiteY4" fmla="*/ 575235 h 585694"/>
              <a:gd name="connsiteX5" fmla="*/ 1604683 w 2106706"/>
              <a:gd name="connsiteY5" fmla="*/ 64246 h 585694"/>
              <a:gd name="connsiteX6" fmla="*/ 2106706 w 2106706"/>
              <a:gd name="connsiteY6" fmla="*/ 530411 h 585694"/>
              <a:gd name="connsiteX7" fmla="*/ 2106706 w 2106706"/>
              <a:gd name="connsiteY7" fmla="*/ 530411 h 585694"/>
              <a:gd name="connsiteX8" fmla="*/ 2106706 w 2106706"/>
              <a:gd name="connsiteY8" fmla="*/ 530411 h 5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706" h="585694">
                <a:moveTo>
                  <a:pt x="0" y="180788"/>
                </a:moveTo>
                <a:cubicBezTo>
                  <a:pt x="89647" y="90394"/>
                  <a:pt x="179294" y="0"/>
                  <a:pt x="242047" y="19423"/>
                </a:cubicBezTo>
                <a:cubicBezTo>
                  <a:pt x="304800" y="38846"/>
                  <a:pt x="288365" y="279400"/>
                  <a:pt x="376518" y="297329"/>
                </a:cubicBezTo>
                <a:cubicBezTo>
                  <a:pt x="464671" y="315258"/>
                  <a:pt x="673847" y="80681"/>
                  <a:pt x="770965" y="126999"/>
                </a:cubicBezTo>
                <a:cubicBezTo>
                  <a:pt x="868083" y="173317"/>
                  <a:pt x="820271" y="585694"/>
                  <a:pt x="959224" y="575235"/>
                </a:cubicBezTo>
                <a:cubicBezTo>
                  <a:pt x="1098177" y="564776"/>
                  <a:pt x="1413436" y="71717"/>
                  <a:pt x="1604683" y="64246"/>
                </a:cubicBezTo>
                <a:cubicBezTo>
                  <a:pt x="1795930" y="56775"/>
                  <a:pt x="2106706" y="530411"/>
                  <a:pt x="2106706" y="530411"/>
                </a:cubicBezTo>
                <a:lnTo>
                  <a:pt x="2106706" y="530411"/>
                </a:lnTo>
                <a:lnTo>
                  <a:pt x="2106706" y="530411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21437272">
            <a:off x="121486" y="5646640"/>
            <a:ext cx="1772235" cy="632955"/>
          </a:xfrm>
          <a:custGeom>
            <a:avLst/>
            <a:gdLst>
              <a:gd name="connsiteX0" fmla="*/ 0 w 2106706"/>
              <a:gd name="connsiteY0" fmla="*/ 180788 h 585694"/>
              <a:gd name="connsiteX1" fmla="*/ 242047 w 2106706"/>
              <a:gd name="connsiteY1" fmla="*/ 19423 h 585694"/>
              <a:gd name="connsiteX2" fmla="*/ 376518 w 2106706"/>
              <a:gd name="connsiteY2" fmla="*/ 297329 h 585694"/>
              <a:gd name="connsiteX3" fmla="*/ 770965 w 2106706"/>
              <a:gd name="connsiteY3" fmla="*/ 126999 h 585694"/>
              <a:gd name="connsiteX4" fmla="*/ 959224 w 2106706"/>
              <a:gd name="connsiteY4" fmla="*/ 575235 h 585694"/>
              <a:gd name="connsiteX5" fmla="*/ 1604683 w 2106706"/>
              <a:gd name="connsiteY5" fmla="*/ 64246 h 585694"/>
              <a:gd name="connsiteX6" fmla="*/ 2106706 w 2106706"/>
              <a:gd name="connsiteY6" fmla="*/ 530411 h 585694"/>
              <a:gd name="connsiteX7" fmla="*/ 2106706 w 2106706"/>
              <a:gd name="connsiteY7" fmla="*/ 530411 h 585694"/>
              <a:gd name="connsiteX8" fmla="*/ 2106706 w 2106706"/>
              <a:gd name="connsiteY8" fmla="*/ 530411 h 5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706" h="585694">
                <a:moveTo>
                  <a:pt x="0" y="180788"/>
                </a:moveTo>
                <a:cubicBezTo>
                  <a:pt x="89647" y="90394"/>
                  <a:pt x="179294" y="0"/>
                  <a:pt x="242047" y="19423"/>
                </a:cubicBezTo>
                <a:cubicBezTo>
                  <a:pt x="304800" y="38846"/>
                  <a:pt x="288365" y="279400"/>
                  <a:pt x="376518" y="297329"/>
                </a:cubicBezTo>
                <a:cubicBezTo>
                  <a:pt x="464671" y="315258"/>
                  <a:pt x="673847" y="80681"/>
                  <a:pt x="770965" y="126999"/>
                </a:cubicBezTo>
                <a:cubicBezTo>
                  <a:pt x="868083" y="173317"/>
                  <a:pt x="820271" y="585694"/>
                  <a:pt x="959224" y="575235"/>
                </a:cubicBezTo>
                <a:cubicBezTo>
                  <a:pt x="1098177" y="564776"/>
                  <a:pt x="1413436" y="71717"/>
                  <a:pt x="1604683" y="64246"/>
                </a:cubicBezTo>
                <a:cubicBezTo>
                  <a:pt x="1795930" y="56775"/>
                  <a:pt x="2106706" y="530411"/>
                  <a:pt x="2106706" y="530411"/>
                </a:cubicBezTo>
                <a:lnTo>
                  <a:pt x="2106706" y="530411"/>
                </a:lnTo>
                <a:lnTo>
                  <a:pt x="2106706" y="53041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21437272">
            <a:off x="12298" y="5933794"/>
            <a:ext cx="1811099" cy="562706"/>
          </a:xfrm>
          <a:custGeom>
            <a:avLst/>
            <a:gdLst>
              <a:gd name="connsiteX0" fmla="*/ 0 w 2106706"/>
              <a:gd name="connsiteY0" fmla="*/ 180788 h 585694"/>
              <a:gd name="connsiteX1" fmla="*/ 242047 w 2106706"/>
              <a:gd name="connsiteY1" fmla="*/ 19423 h 585694"/>
              <a:gd name="connsiteX2" fmla="*/ 376518 w 2106706"/>
              <a:gd name="connsiteY2" fmla="*/ 297329 h 585694"/>
              <a:gd name="connsiteX3" fmla="*/ 770965 w 2106706"/>
              <a:gd name="connsiteY3" fmla="*/ 126999 h 585694"/>
              <a:gd name="connsiteX4" fmla="*/ 959224 w 2106706"/>
              <a:gd name="connsiteY4" fmla="*/ 575235 h 585694"/>
              <a:gd name="connsiteX5" fmla="*/ 1604683 w 2106706"/>
              <a:gd name="connsiteY5" fmla="*/ 64246 h 585694"/>
              <a:gd name="connsiteX6" fmla="*/ 2106706 w 2106706"/>
              <a:gd name="connsiteY6" fmla="*/ 530411 h 585694"/>
              <a:gd name="connsiteX7" fmla="*/ 2106706 w 2106706"/>
              <a:gd name="connsiteY7" fmla="*/ 530411 h 585694"/>
              <a:gd name="connsiteX8" fmla="*/ 2106706 w 2106706"/>
              <a:gd name="connsiteY8" fmla="*/ 530411 h 5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706" h="585694">
                <a:moveTo>
                  <a:pt x="0" y="180788"/>
                </a:moveTo>
                <a:cubicBezTo>
                  <a:pt x="89647" y="90394"/>
                  <a:pt x="179294" y="0"/>
                  <a:pt x="242047" y="19423"/>
                </a:cubicBezTo>
                <a:cubicBezTo>
                  <a:pt x="304800" y="38846"/>
                  <a:pt x="288365" y="279400"/>
                  <a:pt x="376518" y="297329"/>
                </a:cubicBezTo>
                <a:cubicBezTo>
                  <a:pt x="464671" y="315258"/>
                  <a:pt x="673847" y="80681"/>
                  <a:pt x="770965" y="126999"/>
                </a:cubicBezTo>
                <a:cubicBezTo>
                  <a:pt x="868083" y="173317"/>
                  <a:pt x="820271" y="585694"/>
                  <a:pt x="959224" y="575235"/>
                </a:cubicBezTo>
                <a:cubicBezTo>
                  <a:pt x="1098177" y="564776"/>
                  <a:pt x="1413436" y="71717"/>
                  <a:pt x="1604683" y="64246"/>
                </a:cubicBezTo>
                <a:cubicBezTo>
                  <a:pt x="1795930" y="56775"/>
                  <a:pt x="2106706" y="530411"/>
                  <a:pt x="2106706" y="530411"/>
                </a:cubicBezTo>
                <a:lnTo>
                  <a:pt x="2106706" y="530411"/>
                </a:lnTo>
                <a:lnTo>
                  <a:pt x="2106706" y="530411"/>
                </a:ln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21437272">
            <a:off x="263570" y="6232337"/>
            <a:ext cx="1704092" cy="549656"/>
          </a:xfrm>
          <a:custGeom>
            <a:avLst/>
            <a:gdLst>
              <a:gd name="connsiteX0" fmla="*/ 0 w 2106706"/>
              <a:gd name="connsiteY0" fmla="*/ 180788 h 585694"/>
              <a:gd name="connsiteX1" fmla="*/ 242047 w 2106706"/>
              <a:gd name="connsiteY1" fmla="*/ 19423 h 585694"/>
              <a:gd name="connsiteX2" fmla="*/ 376518 w 2106706"/>
              <a:gd name="connsiteY2" fmla="*/ 297329 h 585694"/>
              <a:gd name="connsiteX3" fmla="*/ 770965 w 2106706"/>
              <a:gd name="connsiteY3" fmla="*/ 126999 h 585694"/>
              <a:gd name="connsiteX4" fmla="*/ 959224 w 2106706"/>
              <a:gd name="connsiteY4" fmla="*/ 575235 h 585694"/>
              <a:gd name="connsiteX5" fmla="*/ 1604683 w 2106706"/>
              <a:gd name="connsiteY5" fmla="*/ 64246 h 585694"/>
              <a:gd name="connsiteX6" fmla="*/ 2106706 w 2106706"/>
              <a:gd name="connsiteY6" fmla="*/ 530411 h 585694"/>
              <a:gd name="connsiteX7" fmla="*/ 2106706 w 2106706"/>
              <a:gd name="connsiteY7" fmla="*/ 530411 h 585694"/>
              <a:gd name="connsiteX8" fmla="*/ 2106706 w 2106706"/>
              <a:gd name="connsiteY8" fmla="*/ 530411 h 5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706" h="585694">
                <a:moveTo>
                  <a:pt x="0" y="180788"/>
                </a:moveTo>
                <a:cubicBezTo>
                  <a:pt x="89647" y="90394"/>
                  <a:pt x="179294" y="0"/>
                  <a:pt x="242047" y="19423"/>
                </a:cubicBezTo>
                <a:cubicBezTo>
                  <a:pt x="304800" y="38846"/>
                  <a:pt x="288365" y="279400"/>
                  <a:pt x="376518" y="297329"/>
                </a:cubicBezTo>
                <a:cubicBezTo>
                  <a:pt x="464671" y="315258"/>
                  <a:pt x="673847" y="80681"/>
                  <a:pt x="770965" y="126999"/>
                </a:cubicBezTo>
                <a:cubicBezTo>
                  <a:pt x="868083" y="173317"/>
                  <a:pt x="820271" y="585694"/>
                  <a:pt x="959224" y="575235"/>
                </a:cubicBezTo>
                <a:cubicBezTo>
                  <a:pt x="1098177" y="564776"/>
                  <a:pt x="1413436" y="71717"/>
                  <a:pt x="1604683" y="64246"/>
                </a:cubicBezTo>
                <a:cubicBezTo>
                  <a:pt x="1795930" y="56775"/>
                  <a:pt x="2106706" y="530411"/>
                  <a:pt x="2106706" y="530411"/>
                </a:cubicBezTo>
                <a:lnTo>
                  <a:pt x="2106706" y="530411"/>
                </a:lnTo>
                <a:lnTo>
                  <a:pt x="2106706" y="530411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2040.png"/>
          <p:cNvPicPr>
            <a:picLocks noChangeAspect="1"/>
          </p:cNvPicPr>
          <p:nvPr/>
        </p:nvPicPr>
        <p:blipFill>
          <a:blip r:embed="rId8" cstate="print"/>
          <a:srcRect l="6951" t="18500" r="3801" b="15351"/>
          <a:stretch>
            <a:fillRect/>
          </a:stretch>
        </p:blipFill>
        <p:spPr>
          <a:xfrm>
            <a:off x="3995936" y="4293096"/>
            <a:ext cx="1440160" cy="10674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7 -0.02129 C 0.07708 -0.02222 0.07934 -0.02338 0.08194 -0.0243 C 0.08437 -0.02546 0.08888 -0.02754 0.08888 -0.02731 C 0.09739 -0.03495 0.0934 -0.03287 0.1 -0.03541 C 0.10954 -0.03403 0.12829 -0.03819 0.12066 -0.01805 C 0.12013 -0.01643 0.11805 -0.01597 0.11718 -0.01481 C 0.11076 -0.00301 0.10642 0.02384 0.11944 0.02963 C 0.12256 0.03102 0.12621 0.03079 0.12934 0.03125 C 0.13993 0.03009 0.14687 0.03264 0.15347 0.02315 C 0.15451 0.01991 0.15555 0.0169 0.15625 0.01366 C 0.15677 0.01204 0.15746 0.00903 0.15746 0.00926 C 0.15798 -0.00787 0.15694 -0.03217 0.16875 -0.04352 C 0.17309 -0.04305 0.17812 -0.04444 0.18211 -0.0419 C 0.18489 -0.03981 0.18819 -0.03078 0.18819 -0.03055 C 0.18906 -0.02453 0.19149 -0.02083 0.19322 -0.01481 C 0.19531 0.0044 0.19913 0.02709 0.20625 0.04375 C 0.20972 0.05093 0.21093 0.05857 0.21736 0.06134 C 0.22968 0.05718 0.24218 0.05301 0.25312 0.04375 C 0.25677 0.0375 0.26059 0.03357 0.26527 0.02801 C 0.2684 0.01644 0.26406 0.03033 0.26996 0.01852 C 0.27534 0.0088 0.27656 -0.0044 0.28125 -0.01481 C 0.28246 -0.02129 0.28385 -0.02639 0.28628 -0.03241 C 0.28819 -0.04537 0.28836 -0.05463 0.29843 -0.05926 C 0.30468 -0.05879 0.31145 -0.05856 0.31805 -0.05764 C 0.32482 -0.05671 0.33055 -0.05023 0.33784 -0.04815 C 0.34027 -0.04606 0.34253 -0.04398 0.34513 -0.0419 C 0.34687 -0.04004 0.34722 -0.03241 0.34722 -0.03217 C 0.34756 -0.0206 0.35 -0.00532 0.35 0.00741 " pathEditMode="relative" rAng="0" ptsTypes="fffffffffffffffffffffffffffA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3" grpId="0"/>
      <p:bldP spid="17" grpId="0"/>
      <p:bldP spid="18" grpId="0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>
            <a:off x="1115616" y="0"/>
            <a:ext cx="763284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проекта бюджета муниципального образования Тосненский район Ленинградской области на 2016 год и на плановый период 2017-2018 годов (тыс. руб.)</a:t>
            </a: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0" y="1628800"/>
          <a:ext cx="8208912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6516216" y="2852936"/>
            <a:ext cx="1783831" cy="864096"/>
            <a:chOff x="7252665" y="2601521"/>
            <a:chExt cx="1783831" cy="753428"/>
          </a:xfrm>
        </p:grpSpPr>
        <p:pic>
          <p:nvPicPr>
            <p:cNvPr id="11" name="Рисунок 10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7252665" y="2601521"/>
              <a:ext cx="1619848" cy="7534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380312" y="2708920"/>
              <a:ext cx="1656184" cy="34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2 212 847,3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771800" y="3068960"/>
            <a:ext cx="1677911" cy="954106"/>
            <a:chOff x="4262241" y="3730517"/>
            <a:chExt cx="1677911" cy="954106"/>
          </a:xfrm>
        </p:grpSpPr>
        <p:pic>
          <p:nvPicPr>
            <p:cNvPr id="12" name="Рисунок 11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400524">
              <a:off x="4262241" y="3730517"/>
              <a:ext cx="1526570" cy="9541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283968" y="3933056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2 140 668,9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419872" y="4221088"/>
            <a:ext cx="1677911" cy="954106"/>
            <a:chOff x="4262241" y="3730517"/>
            <a:chExt cx="1677911" cy="954106"/>
          </a:xfrm>
        </p:grpSpPr>
        <p:pic>
          <p:nvPicPr>
            <p:cNvPr id="16" name="Рисунок 15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400524">
              <a:off x="4262241" y="3730517"/>
              <a:ext cx="1526570" cy="9541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283968" y="3933056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2 204 676,2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88024" y="4869160"/>
            <a:ext cx="1677911" cy="954106"/>
            <a:chOff x="4262241" y="3730517"/>
            <a:chExt cx="1677911" cy="954106"/>
          </a:xfrm>
        </p:grpSpPr>
        <p:pic>
          <p:nvPicPr>
            <p:cNvPr id="19" name="Рисунок 18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400524">
              <a:off x="4262241" y="3730517"/>
              <a:ext cx="1526570" cy="9541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83968" y="3933056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2 269 085,1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52120" y="1556792"/>
            <a:ext cx="1752484" cy="803438"/>
            <a:chOff x="6779956" y="1668014"/>
            <a:chExt cx="1752484" cy="803438"/>
          </a:xfrm>
        </p:grpSpPr>
        <p:pic>
          <p:nvPicPr>
            <p:cNvPr id="21" name="Рисунок 20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478540">
              <a:off x="6779956" y="1668014"/>
              <a:ext cx="1659177" cy="8034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76256" y="1844824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2 151 174,2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716016" y="5903894"/>
            <a:ext cx="1677911" cy="954106"/>
            <a:chOff x="4262241" y="3730517"/>
            <a:chExt cx="1677911" cy="954106"/>
          </a:xfrm>
        </p:grpSpPr>
        <p:pic>
          <p:nvPicPr>
            <p:cNvPr id="25" name="Рисунок 24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400524">
              <a:off x="4262241" y="3730517"/>
              <a:ext cx="1526570" cy="9541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283968" y="3933056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2 314 894,0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44008" y="3429000"/>
            <a:ext cx="1800200" cy="760150"/>
            <a:chOff x="4644008" y="3212976"/>
            <a:chExt cx="1800200" cy="760150"/>
          </a:xfrm>
        </p:grpSpPr>
        <p:sp>
          <p:nvSpPr>
            <p:cNvPr id="30" name="TextBox 29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- 64 007,3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51304" y="1916832"/>
            <a:ext cx="1692696" cy="760150"/>
            <a:chOff x="4644008" y="3212976"/>
            <a:chExt cx="1800200" cy="760150"/>
          </a:xfrm>
        </p:grpSpPr>
        <p:sp>
          <p:nvSpPr>
            <p:cNvPr id="34" name="TextBox 33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- 61 673,1 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76256" y="5589240"/>
            <a:ext cx="1800200" cy="760150"/>
            <a:chOff x="4644008" y="3212976"/>
            <a:chExt cx="1800200" cy="760150"/>
          </a:xfrm>
        </p:grpSpPr>
        <p:sp>
          <p:nvSpPr>
            <p:cNvPr id="40" name="TextBox 39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- 45 808,9 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31376" y="-99392"/>
            <a:ext cx="85126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ПОДПРОГРАММА «Охрана здоровья и развития системы отдыха, оздоровления и занятости детей, подростков,  молодежи и укрепление материально-технической базы образовательных учреждений»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88840"/>
            <a:ext cx="8072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условий, отвечающих современным требованиям к комплексной безопасности образовательных учреждений, обеспечение устойчивого развития системы отдыха, оздоровления, занятости детей,  подростков и молодежи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44824"/>
            <a:ext cx="123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124744"/>
            <a:ext cx="26805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115 383,9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18" name="Picture 2" descr="http://c1.soap.com/images/products/p/PL/PL-049_1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01008"/>
            <a:ext cx="1305929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293096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Предоставление 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качественного питания</a:t>
            </a:r>
            <a:endParaRPr lang="ru-RU" sz="1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58112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Обеспечение комплексной безопасности</a:t>
            </a:r>
            <a:endParaRPr lang="ru-RU" sz="1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7736" y="450912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Организация оздоровления, отдыха и занятости детей, подростков и молодежи</a:t>
            </a:r>
          </a:p>
        </p:txBody>
      </p:sp>
      <p:pic>
        <p:nvPicPr>
          <p:cNvPr id="60420" name="Picture 4" descr="http://www.forsec.pro/data/medium/4eb265d63fe2e%28300%29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429000"/>
            <a:ext cx="1152128" cy="1152128"/>
          </a:xfrm>
          <a:prstGeom prst="rect">
            <a:avLst/>
          </a:prstGeom>
          <a:noFill/>
        </p:spPr>
      </p:pic>
      <p:pic>
        <p:nvPicPr>
          <p:cNvPr id="60422" name="Picture 6" descr="http://inbigshop.com/sites/inbigshop.com/files/imagecache/max/i/badminton/11/12/11/2829/badminton-statrt-racket-1007605703282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068960"/>
            <a:ext cx="1584176" cy="15841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4941168"/>
            <a:ext cx="26805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36 190,1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373216"/>
            <a:ext cx="26805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20 177,2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3429000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Укрепление материально-технической базы учреждений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63458" y="5996226"/>
            <a:ext cx="26805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9 898,7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4" name="Picture 8" descr="http://www.ideal-tools.ru/sites/default/files/products_image/40552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62056">
            <a:off x="2691437" y="3144079"/>
            <a:ext cx="1774618" cy="133096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339752" y="5996226"/>
            <a:ext cx="26805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49 117,9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2.96296E-6 L -0.00174 0.20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4" grpId="1"/>
      <p:bldP spid="15" grpId="0"/>
      <p:bldP spid="16" grpId="0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b.ru/misc/i/gallery/11931/865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409727"/>
            <a:ext cx="3672408" cy="2448272"/>
          </a:xfrm>
          <a:prstGeom prst="rect">
            <a:avLst/>
          </a:prstGeom>
          <a:noFill/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6660232" y="4293096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1907704" y="4797152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755576" y="0"/>
            <a:ext cx="784887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ПОДПРОГРАММА «Развитие кадрового потенциала системы образования»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191683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кадрового потенциала системы образования</a:t>
            </a:r>
            <a:endParaRPr lang="ru-RU" sz="28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44824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836712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3 778,7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23728" y="2852936"/>
            <a:ext cx="864096" cy="1008112"/>
          </a:xfrm>
          <a:prstGeom prst="straightConnector1">
            <a:avLst/>
          </a:prstGeom>
          <a:ln w="5715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80112" y="2996952"/>
            <a:ext cx="720080" cy="504056"/>
          </a:xfrm>
          <a:prstGeom prst="straightConnector1">
            <a:avLst/>
          </a:prstGeom>
          <a:ln w="5715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2000" y="36450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проведение районных конкурсов, праздничных мероприятий 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                      1 825,0 </a:t>
            </a: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3305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на обучение, повышение квалификации руководителей и сотрудников образовательных организаций 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                    1 953,7 </a:t>
            </a: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31376" y="-99392"/>
            <a:ext cx="85126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6632"/>
            <a:ext cx="8174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 «Поддержка развития муниципальной службы и повышения квалификации кадров органов местного самоуправления муниципального образования Тосненский район Ленинградской области на 2014-2018 годы»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2088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оказание содействия в развитии правовых, организационных и территориальных основ местного самоуправления</a:t>
            </a:r>
            <a:endParaRPr lang="ru-RU" sz="2000" b="1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0888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484784"/>
            <a:ext cx="26805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594,0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3714752"/>
            <a:ext cx="4000528" cy="2062103"/>
            <a:chOff x="285720" y="3286124"/>
            <a:chExt cx="4000528" cy="257762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7158" y="3286124"/>
              <a:ext cx="3929090" cy="250033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5720" y="3286124"/>
              <a:ext cx="4000528" cy="2577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Подпрограмма «Поддержка развития муниципальной службы и местного самоуправления  на территории муниципального образования Тосненский район Ленинградской области на 2014-2018 годы»</a:t>
              </a:r>
              <a:endPara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72000" y="3714752"/>
            <a:ext cx="4286280" cy="2000264"/>
            <a:chOff x="4572000" y="3714752"/>
            <a:chExt cx="4286280" cy="2000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43438" y="3714752"/>
              <a:ext cx="4214842" cy="20002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72000" y="3929066"/>
              <a:ext cx="42862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Подпрограмма «Повышение квалификации кадров органов местного самоуправления муниципального образования Тосненский район Ленинградской области»</a:t>
              </a:r>
              <a:endPara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99592" y="5805264"/>
            <a:ext cx="26805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274,0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5805264"/>
            <a:ext cx="26805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320,0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240844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32" t="19760" r="25808" b="21273"/>
          <a:stretch>
            <a:fillRect/>
          </a:stretch>
        </p:blipFill>
        <p:spPr>
          <a:xfrm rot="20620553">
            <a:off x="139396" y="1078781"/>
            <a:ext cx="857612" cy="1114896"/>
          </a:xfrm>
          <a:prstGeom prst="rect">
            <a:avLst/>
          </a:prstGeom>
        </p:spPr>
      </p:pic>
      <p:pic>
        <p:nvPicPr>
          <p:cNvPr id="17" name="Рисунок 16" descr="240844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32" t="19760" r="25808" b="21273"/>
          <a:stretch>
            <a:fillRect/>
          </a:stretch>
        </p:blipFill>
        <p:spPr>
          <a:xfrm rot="20620553">
            <a:off x="534931" y="1294806"/>
            <a:ext cx="857612" cy="1114896"/>
          </a:xfrm>
          <a:prstGeom prst="rect">
            <a:avLst/>
          </a:prstGeom>
        </p:spPr>
      </p:pic>
      <p:pic>
        <p:nvPicPr>
          <p:cNvPr id="18" name="Рисунок 17" descr="240844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32" t="19760" r="25808" b="21273"/>
          <a:stretch>
            <a:fillRect/>
          </a:stretch>
        </p:blipFill>
        <p:spPr>
          <a:xfrm rot="20620553">
            <a:off x="966980" y="1438821"/>
            <a:ext cx="857612" cy="11148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755576" y="0"/>
            <a:ext cx="78488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251520" y="3645024"/>
            <a:ext cx="849694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1916832"/>
            <a:ext cx="8842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в муниципальном образовании Тосненский район Ленинградской области на 2014-2018 годы»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24744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2 088,4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204864"/>
            <a:ext cx="7858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обеспечение возможности граждан систематически заниматься физической культурой и спортом, вести здоровый образ жизни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32856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645024"/>
            <a:ext cx="781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создание условий, необходимых для обеспечения права каждого на свободный доступ к физической культуре и спорту </a:t>
            </a:r>
          </a:p>
        </p:txBody>
      </p:sp>
      <p:pic>
        <p:nvPicPr>
          <p:cNvPr id="10" name="Picture 4" descr="http://www.marwin.kz/img/article/590/96_tn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98"/>
          <a:stretch>
            <a:fillRect/>
          </a:stretch>
        </p:blipFill>
        <p:spPr bwMode="auto">
          <a:xfrm>
            <a:off x="5076056" y="6022977"/>
            <a:ext cx="936104" cy="835023"/>
          </a:xfrm>
          <a:prstGeom prst="rect">
            <a:avLst/>
          </a:prstGeom>
          <a:noFill/>
        </p:spPr>
      </p:pic>
      <p:pic>
        <p:nvPicPr>
          <p:cNvPr id="11" name="Picture 6" descr="http://www.rescueathlete.com/pic/large-120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941168"/>
            <a:ext cx="1008112" cy="701296"/>
          </a:xfrm>
          <a:prstGeom prst="rect">
            <a:avLst/>
          </a:prstGeom>
          <a:noFill/>
        </p:spPr>
      </p:pic>
      <p:pic>
        <p:nvPicPr>
          <p:cNvPr id="12" name="Picture 2" descr="http://www.northernvirginiamag.com/wp-content/uploads/2013/04/0413_basketba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445224"/>
            <a:ext cx="719353" cy="7121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-99392"/>
            <a:ext cx="8748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16632"/>
            <a:ext cx="724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физической культуры и массового спорта в муниципальном образовании»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836712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2 088,4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5873" y="4642009"/>
            <a:ext cx="45081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Организация подготовки и участия сборных команд в областных, всероссийских и международных соревнованиях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989,0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endParaRPr lang="ru-RU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49292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районных, межпоселенческих  физкультурно-спортивных мероприятий для всех групп населения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1 099,4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6322" name="Picture 2" descr="http://static.ow.ly/photos/original/6BEQQ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916832"/>
            <a:ext cx="3888432" cy="2916324"/>
          </a:xfrm>
          <a:prstGeom prst="rect">
            <a:avLst/>
          </a:prstGeom>
          <a:noFill/>
        </p:spPr>
      </p:pic>
      <p:pic>
        <p:nvPicPr>
          <p:cNvPr id="56324" name="Picture 4" descr="http://www.playing-field.ru/img/2015/051923/29460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42" r="32936" b="8485"/>
          <a:stretch>
            <a:fillRect/>
          </a:stretch>
        </p:blipFill>
        <p:spPr bwMode="auto">
          <a:xfrm>
            <a:off x="323528" y="4149080"/>
            <a:ext cx="972108" cy="1656184"/>
          </a:xfrm>
          <a:prstGeom prst="rect">
            <a:avLst/>
          </a:prstGeom>
          <a:noFill/>
        </p:spPr>
      </p:pic>
      <p:pic>
        <p:nvPicPr>
          <p:cNvPr id="56326" name="Picture 6" descr="http://www.playing-field.ru/img/2015/051923/29460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9" r="67078" b="8485"/>
          <a:stretch>
            <a:fillRect/>
          </a:stretch>
        </p:blipFill>
        <p:spPr bwMode="auto">
          <a:xfrm>
            <a:off x="1865438" y="4149080"/>
            <a:ext cx="900100" cy="1656184"/>
          </a:xfrm>
          <a:prstGeom prst="rect">
            <a:avLst/>
          </a:prstGeom>
          <a:noFill/>
        </p:spPr>
      </p:pic>
      <p:pic>
        <p:nvPicPr>
          <p:cNvPr id="56328" name="Picture 8" descr="http://www.playing-field.ru/img/2015/051923/29460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83" r="2453" b="8485"/>
          <a:stretch>
            <a:fillRect/>
          </a:stretch>
        </p:blipFill>
        <p:spPr bwMode="auto">
          <a:xfrm>
            <a:off x="3419872" y="4149080"/>
            <a:ext cx="864096" cy="1656183"/>
          </a:xfrm>
          <a:prstGeom prst="rect">
            <a:avLst/>
          </a:prstGeom>
          <a:noFill/>
        </p:spPr>
      </p:pic>
      <p:pic>
        <p:nvPicPr>
          <p:cNvPr id="12" name="Picture 2" descr="http://www.artsuvenir.com/netcat_files/1087_60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72548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95536" y="0"/>
            <a:ext cx="84969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24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МП «Развитие и поддержка малого и среднего предпринимательства на территории муниципального образования Тосненский район Ленинградской области на 2014-2018 годы»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&amp;Icy;&amp;kcy;&amp;ocy;&amp;ncy;&amp;kcy;&amp;acy; briefcase, &amp;pcy;&amp;ocy;&amp;rcy;&amp;tcy;&amp;fcy;&amp;iecy;&amp;lcy;&amp;softcy;, &amp;kcy;&amp;iecy;&amp;jcy;&amp;scy;, &amp;rcy;&amp;acy;&amp;zcy;&amp;mcy;&amp;iecy;&amp;rcy; 256x256 id24340 iconbird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1008112" cy="10081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9104" y="436510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на организацию предпринимательской деятельности субъектам малого предпринимательства, действующим менее одного года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75,0</a:t>
            </a:r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140968"/>
            <a:ext cx="7812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организациям, образующим инфраструктуру поддержки субъектов малого и среднего предпринимательства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775,0</a:t>
            </a:r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657671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Мероприятия, направленные на информационную поддержку субъектов малого и среднего предпринимательства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50,0</a:t>
            </a:r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8A3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21088"/>
            <a:ext cx="1403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/>
              <a:buChar char="Ø"/>
            </a:pP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32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года</a:t>
            </a:r>
            <a:endParaRPr lang="ru-RU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8A3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6.gi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26360"/>
            <a:ext cx="1331640" cy="13316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988840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268760"/>
            <a:ext cx="39766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900,0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1988840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благоприятных условий для развития малого и среднего предпринимательства, увеличение его вклада в социально-экономическое развитие муниципального образования </a:t>
            </a:r>
            <a:endParaRPr 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3" grpId="0"/>
      <p:bldP spid="12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-171400"/>
            <a:ext cx="8748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0"/>
            <a:ext cx="828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 «Поддержка отдельных категорий граждан, нуждающихся в улучшении жилищных условий за счет средств бюджета муниципального образования при приобретении или строительстве жилья на 2014-2018 годы»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196752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73 816,9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4600" y="2348880"/>
            <a:ext cx="80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создание условий для осуществления конституционных прав на жилище граждан РФ, постоянно проживающих на территории Тосненского района Ленинградской области;</a:t>
            </a:r>
          </a:p>
          <a:p>
            <a:pPr>
              <a:lnSpc>
                <a:spcPct val="150000"/>
              </a:lnSpc>
            </a:pP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формирование муниципального специализированного (служебного) жилищного фонда;</a:t>
            </a:r>
          </a:p>
          <a:p>
            <a:pPr>
              <a:lnSpc>
                <a:spcPct val="150000"/>
              </a:lnSpc>
            </a:pP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формирование специализированного жилищного фонда для обеспечения жильем детей – сирот и детей, оставшихся без попечения родителей.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04864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72706" name="Picture 2" descr="http://static.jntreport.com/img/green-ti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564904"/>
            <a:ext cx="772284" cy="720080"/>
          </a:xfrm>
          <a:prstGeom prst="rect">
            <a:avLst/>
          </a:prstGeom>
          <a:noFill/>
        </p:spPr>
      </p:pic>
      <p:pic>
        <p:nvPicPr>
          <p:cNvPr id="12" name="Picture 2" descr="http://static.jntreport.com/img/green-ti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89040"/>
            <a:ext cx="772284" cy="720080"/>
          </a:xfrm>
          <a:prstGeom prst="rect">
            <a:avLst/>
          </a:prstGeom>
          <a:noFill/>
        </p:spPr>
      </p:pic>
      <p:pic>
        <p:nvPicPr>
          <p:cNvPr id="13" name="Picture 2" descr="http://static.jntreport.com/img/green-ti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85184"/>
            <a:ext cx="772284" cy="720080"/>
          </a:xfrm>
          <a:prstGeom prst="rect">
            <a:avLst/>
          </a:prstGeom>
          <a:noFill/>
        </p:spPr>
      </p:pic>
      <p:pic>
        <p:nvPicPr>
          <p:cNvPr id="72708" name="Picture 4" descr="http://www.rddfm.ru/content/newsactions/03-07.03.jpg-p-n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980728"/>
            <a:ext cx="1728192" cy="1543946"/>
          </a:xfrm>
          <a:prstGeom prst="rect">
            <a:avLst/>
          </a:prstGeom>
          <a:noFill/>
        </p:spPr>
      </p:pic>
      <p:pic>
        <p:nvPicPr>
          <p:cNvPr id="15362" name="Picture 2" descr="http://montaj24.ru/wp-content/uploads/2014/09/%D0%BE%D0%BA%D0%BD%D0%B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6444" y="4149080"/>
            <a:ext cx="1007556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0"/>
            <a:ext cx="8748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5796136" y="4725144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539552" y="3284984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1663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 «Поддержка отдельных категорий граждан, нуждающихся в улучшении жилищных условий»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420888"/>
            <a:ext cx="3384376" cy="8309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ПОДПРОГРАММА «Жилье для молодежи» </a:t>
            </a:r>
            <a:endParaRPr lang="ru-RU" sz="2400" dirty="0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348880"/>
            <a:ext cx="3672408" cy="230832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2400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«Поддержка граждан,</a:t>
            </a:r>
          </a:p>
          <a:p>
            <a:pPr algn="ctr"/>
            <a:r>
              <a:rPr lang="ru-RU" sz="2400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нуждающихся в улучше-</a:t>
            </a:r>
          </a:p>
          <a:p>
            <a:pPr algn="ctr"/>
            <a:r>
              <a:rPr lang="ru-RU" sz="2400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нии жилищных условий,</a:t>
            </a:r>
          </a:p>
          <a:p>
            <a:pPr algn="ctr"/>
            <a:r>
              <a:rPr lang="ru-RU" sz="2400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на основе принципов ипотечного кредитования»</a:t>
            </a:r>
            <a:endParaRPr lang="ru-RU" sz="2400" dirty="0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-8878" y="1367161"/>
            <a:ext cx="9152878" cy="1069759"/>
          </a:xfrm>
          <a:custGeom>
            <a:avLst/>
            <a:gdLst>
              <a:gd name="connsiteX0" fmla="*/ 0 w 9144000"/>
              <a:gd name="connsiteY0" fmla="*/ 292963 h 1069759"/>
              <a:gd name="connsiteX1" fmla="*/ 4216894 w 9144000"/>
              <a:gd name="connsiteY1" fmla="*/ 1020932 h 1069759"/>
              <a:gd name="connsiteX2" fmla="*/ 9144000 w 9144000"/>
              <a:gd name="connsiteY2" fmla="*/ 0 h 106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1069759">
                <a:moveTo>
                  <a:pt x="0" y="292963"/>
                </a:moveTo>
                <a:cubicBezTo>
                  <a:pt x="1346447" y="681361"/>
                  <a:pt x="2692894" y="1069759"/>
                  <a:pt x="4216894" y="1020932"/>
                </a:cubicBezTo>
                <a:cubicBezTo>
                  <a:pt x="5740894" y="972105"/>
                  <a:pt x="7442447" y="486052"/>
                  <a:pt x="914400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hutterstock_11174762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63" t="3542" r="71262" b="7910"/>
          <a:stretch>
            <a:fillRect/>
          </a:stretch>
        </p:blipFill>
        <p:spPr>
          <a:xfrm>
            <a:off x="179512" y="1340768"/>
            <a:ext cx="288032" cy="1200133"/>
          </a:xfrm>
          <a:prstGeom prst="rect">
            <a:avLst/>
          </a:prstGeom>
        </p:spPr>
      </p:pic>
      <p:pic>
        <p:nvPicPr>
          <p:cNvPr id="12" name="Рисунок 11" descr="shutterstock_11174762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63" t="3542" r="71262" b="7910"/>
          <a:stretch>
            <a:fillRect/>
          </a:stretch>
        </p:blipFill>
        <p:spPr>
          <a:xfrm>
            <a:off x="3131840" y="1700808"/>
            <a:ext cx="224665" cy="936104"/>
          </a:xfrm>
          <a:prstGeom prst="rect">
            <a:avLst/>
          </a:prstGeom>
        </p:spPr>
      </p:pic>
      <p:pic>
        <p:nvPicPr>
          <p:cNvPr id="13" name="Рисунок 12" descr="shutterstock_11174762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63" t="3542" r="71262" b="7910"/>
          <a:stretch>
            <a:fillRect/>
          </a:stretch>
        </p:blipFill>
        <p:spPr>
          <a:xfrm>
            <a:off x="5076056" y="1628800"/>
            <a:ext cx="224665" cy="936104"/>
          </a:xfrm>
          <a:prstGeom prst="rect">
            <a:avLst/>
          </a:prstGeom>
        </p:spPr>
      </p:pic>
      <p:pic>
        <p:nvPicPr>
          <p:cNvPr id="15" name="Рисунок 14" descr="shutterstock_11174762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63" t="3542" r="71262" b="7910"/>
          <a:stretch>
            <a:fillRect/>
          </a:stretch>
        </p:blipFill>
        <p:spPr>
          <a:xfrm>
            <a:off x="8460432" y="1340768"/>
            <a:ext cx="288032" cy="12001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5536" y="3645024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7 425,0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2120" y="5013176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 575,0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516216" y="5201816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623720" y="2420888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564904"/>
            <a:ext cx="1656184" cy="156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95536" y="0"/>
            <a:ext cx="849694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11663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МП «Поддержка отдельных категорий граждан, нуждающихся в улучшении жилищных условий»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1412776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ПОДПРОГРАММА «Предоставление специализированных (служебных) жилых помещений отдельным категориям граждан, не имеющих жилых помещений в населенном пункте по месту работы» 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077072"/>
            <a:ext cx="8244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ПОДПРОГРАММА «Предоставление специализированных жилых помещений детям-сиротам и детям, оставшимся без попечения родителей, лицам из числа детей-сирот и детей, оставшихся без попечения родителей»</a:t>
            </a:r>
          </a:p>
          <a:p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3458" y="2708920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10 000,0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63458" y="5589240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49 816,9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shutterstock_11174762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8" t="3955" r="42912" b="7497"/>
          <a:stretch>
            <a:fillRect/>
          </a:stretch>
        </p:blipFill>
        <p:spPr>
          <a:xfrm>
            <a:off x="251520" y="1133744"/>
            <a:ext cx="504056" cy="1575175"/>
          </a:xfrm>
          <a:prstGeom prst="rect">
            <a:avLst/>
          </a:prstGeom>
        </p:spPr>
      </p:pic>
      <p:pic>
        <p:nvPicPr>
          <p:cNvPr id="16" name="Рисунок 15" descr="shutterstock_11174762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75" r="9838" b="7497"/>
          <a:stretch>
            <a:fillRect/>
          </a:stretch>
        </p:blipFill>
        <p:spPr>
          <a:xfrm>
            <a:off x="179512" y="4005064"/>
            <a:ext cx="670772" cy="15925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0"/>
            <a:ext cx="8748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муниципального образования Тосненский район Ленинградской области на 2014-2018 годы»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56792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836712"/>
            <a:ext cx="2952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184 724,8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71600" y="2276872"/>
            <a:ext cx="8028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дополнительного образования детей в области культуры и искусства  в условиях введения федеральных государственных требований к </a:t>
            </a:r>
            <a:r>
              <a:rPr lang="ru-RU" sz="1600" cap="all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предпрофессиональным</a:t>
            </a:r>
            <a:r>
              <a:rPr lang="ru-RU" sz="160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программам по видам искусства в </a:t>
            </a:r>
            <a:r>
              <a:rPr lang="ru-RU" sz="1600" cap="all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Тосненском</a:t>
            </a:r>
            <a:r>
              <a:rPr lang="ru-RU" sz="160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районе</a:t>
            </a:r>
            <a:endParaRPr kumimoji="0" lang="ru-RU" sz="1600" i="0" u="none" strike="noStrike" cap="all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3040" y="4869160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Оказание содействия молодежи в нравственном, интеллектуальном и физическом развитии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5877272"/>
            <a:ext cx="6429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Пропаганда семейных ценностей среди молодежи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789040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сохранения и развития культурного потенциала района</a:t>
            </a:r>
          </a:p>
        </p:txBody>
      </p:sp>
      <p:pic>
        <p:nvPicPr>
          <p:cNvPr id="15" name="Picture 2" descr="http://nornd.ru/wp-content/uploads/10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6628">
            <a:off x="190454" y="2199255"/>
            <a:ext cx="770345" cy="924413"/>
          </a:xfrm>
          <a:prstGeom prst="rect">
            <a:avLst/>
          </a:prstGeom>
          <a:noFill/>
        </p:spPr>
      </p:pic>
      <p:pic>
        <p:nvPicPr>
          <p:cNvPr id="12292" name="Picture 4" descr="http://i1.ytimg.com/vi/th-sR0L0I-U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11" t="10526" r="23026" b="7895"/>
          <a:stretch>
            <a:fillRect/>
          </a:stretch>
        </p:blipFill>
        <p:spPr bwMode="auto">
          <a:xfrm>
            <a:off x="107504" y="3573016"/>
            <a:ext cx="611560" cy="677085"/>
          </a:xfrm>
          <a:prstGeom prst="rect">
            <a:avLst/>
          </a:prstGeom>
          <a:noFill/>
        </p:spPr>
      </p:pic>
      <p:sp>
        <p:nvSpPr>
          <p:cNvPr id="12294" name="AutoShape 6" descr="https://cdn.scratch.mit.edu/static/site/users/avatars/455/82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cdn.scratch.mit.edu/static/site/users/avatars/455/82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cdn.scratch.mit.edu/static/site/users/avatars/455/82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82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58416">
            <a:off x="100628" y="4581780"/>
            <a:ext cx="604101" cy="766744"/>
          </a:xfrm>
          <a:prstGeom prst="rect">
            <a:avLst/>
          </a:prstGeom>
        </p:spPr>
      </p:pic>
      <p:pic>
        <p:nvPicPr>
          <p:cNvPr id="12300" name="Picture 12" descr="http://tips-ua.com/img/8/e/8ee7f5a9e10a9c655ccbafd170896885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70"/>
          <a:stretch>
            <a:fillRect/>
          </a:stretch>
        </p:blipFill>
        <p:spPr bwMode="auto">
          <a:xfrm>
            <a:off x="107504" y="5733256"/>
            <a:ext cx="843806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>
            <a:off x="395536" y="0"/>
            <a:ext cx="87484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0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доходов бюджета муниципального образования Тосненский район Ленинградской области на 2015-2018 годы (тыс. рублей)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220072" y="4458396"/>
            <a:ext cx="1008112" cy="503057"/>
            <a:chOff x="5220072" y="4458396"/>
            <a:chExt cx="1008112" cy="503057"/>
          </a:xfrm>
        </p:grpSpPr>
        <p:pic>
          <p:nvPicPr>
            <p:cNvPr id="23" name="Рисунок 22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5231073" y="4458396"/>
              <a:ext cx="943039" cy="50305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220072" y="450912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rgbClr val="008A3E"/>
                    </a:solidFill>
                    <a:prstDash val="solid"/>
                  </a:ln>
                  <a:solidFill>
                    <a:srgbClr val="4FB808"/>
                  </a:solidFill>
                  <a:latin typeface="Times New Roman" pitchFamily="18" charset="0"/>
                  <a:cs typeface="Times New Roman" pitchFamily="18" charset="0"/>
                </a:rPr>
                <a:t>146 642,6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12160" y="4890443"/>
            <a:ext cx="1008112" cy="503057"/>
            <a:chOff x="6012160" y="4890443"/>
            <a:chExt cx="1008112" cy="503057"/>
          </a:xfrm>
        </p:grpSpPr>
        <p:pic>
          <p:nvPicPr>
            <p:cNvPr id="24" name="Рисунок 23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6023161" y="4890443"/>
              <a:ext cx="943039" cy="5030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12160" y="494116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177 335,8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56575" y="4203375"/>
            <a:ext cx="1067753" cy="565474"/>
            <a:chOff x="6456575" y="4203375"/>
            <a:chExt cx="1067753" cy="565474"/>
          </a:xfrm>
        </p:grpSpPr>
        <p:pic>
          <p:nvPicPr>
            <p:cNvPr id="22" name="Рисунок 21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6456575" y="4203375"/>
              <a:ext cx="1060047" cy="56547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516216" y="422108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174 175,7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236296" y="4818436"/>
            <a:ext cx="1008112" cy="503057"/>
            <a:chOff x="7236296" y="4818436"/>
            <a:chExt cx="1008112" cy="503057"/>
          </a:xfrm>
        </p:grpSpPr>
        <p:pic>
          <p:nvPicPr>
            <p:cNvPr id="21" name="Рисунок 20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7247297" y="4818436"/>
              <a:ext cx="943039" cy="5030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236296" y="486916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177 025,2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139952" y="2996952"/>
            <a:ext cx="1067753" cy="565474"/>
            <a:chOff x="6456575" y="4203375"/>
            <a:chExt cx="1067753" cy="565474"/>
          </a:xfrm>
        </p:grpSpPr>
        <p:pic>
          <p:nvPicPr>
            <p:cNvPr id="34" name="Рисунок 33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6456575" y="4203375"/>
              <a:ext cx="1060047" cy="56547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516216" y="422108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777 174,8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88024" y="3573016"/>
            <a:ext cx="1008112" cy="503057"/>
            <a:chOff x="7236296" y="4818436"/>
            <a:chExt cx="1008112" cy="503057"/>
          </a:xfrm>
        </p:grpSpPr>
        <p:pic>
          <p:nvPicPr>
            <p:cNvPr id="37" name="Рисунок 36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7247297" y="4818436"/>
              <a:ext cx="943039" cy="50305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236296" y="486916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798 240,5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627784" y="3212976"/>
            <a:ext cx="1008112" cy="503057"/>
            <a:chOff x="5220072" y="4458396"/>
            <a:chExt cx="1008112" cy="503057"/>
          </a:xfrm>
        </p:grpSpPr>
        <p:pic>
          <p:nvPicPr>
            <p:cNvPr id="40" name="Рисунок 39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5231073" y="4458396"/>
              <a:ext cx="943039" cy="50305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220072" y="450912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rgbClr val="008A3E"/>
                    </a:solidFill>
                    <a:prstDash val="solid"/>
                  </a:ln>
                  <a:solidFill>
                    <a:srgbClr val="4FB808"/>
                  </a:solidFill>
                  <a:latin typeface="Times New Roman" pitchFamily="18" charset="0"/>
                  <a:cs typeface="Times New Roman" pitchFamily="18" charset="0"/>
                </a:rPr>
                <a:t>791 019,2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419872" y="3573016"/>
            <a:ext cx="1008112" cy="503057"/>
            <a:chOff x="6012160" y="4890443"/>
            <a:chExt cx="1008112" cy="503057"/>
          </a:xfrm>
        </p:grpSpPr>
        <p:pic>
          <p:nvPicPr>
            <p:cNvPr id="43" name="Рисунок 42" descr="Рисунок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6023161" y="4890443"/>
              <a:ext cx="943039" cy="50305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012160" y="494116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732 261,3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691673" y="1844817"/>
            <a:ext cx="1296150" cy="637481"/>
            <a:chOff x="6456575" y="4203375"/>
            <a:chExt cx="1067759" cy="565474"/>
          </a:xfrm>
        </p:grpSpPr>
        <p:pic>
          <p:nvPicPr>
            <p:cNvPr id="46" name="Рисунок 45" descr="Рисунок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6456575" y="4203375"/>
              <a:ext cx="1060047" cy="56547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456580" y="4267253"/>
              <a:ext cx="1067754" cy="30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1 189 318,4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571495" y="1124744"/>
            <a:ext cx="1347199" cy="792088"/>
            <a:chOff x="7247297" y="4818436"/>
            <a:chExt cx="943039" cy="503057"/>
          </a:xfrm>
        </p:grpSpPr>
        <p:pic>
          <p:nvPicPr>
            <p:cNvPr id="49" name="Рисунок 48" descr="Рисунок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7247297" y="4818436"/>
              <a:ext cx="943039" cy="50305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337105" y="4909901"/>
              <a:ext cx="806489" cy="21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1 293 819,4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7504" y="908720"/>
            <a:ext cx="1152128" cy="647073"/>
            <a:chOff x="5220072" y="4458396"/>
            <a:chExt cx="1008112" cy="503057"/>
          </a:xfrm>
        </p:grpSpPr>
        <p:pic>
          <p:nvPicPr>
            <p:cNvPr id="52" name="Рисунок 51" descr="Рисунок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5231073" y="4458396"/>
              <a:ext cx="943039" cy="50305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220072" y="4514378"/>
              <a:ext cx="1008112" cy="26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rgbClr val="008A3E"/>
                    </a:solidFill>
                    <a:prstDash val="solid"/>
                  </a:ln>
                  <a:solidFill>
                    <a:srgbClr val="4FB808"/>
                  </a:solidFill>
                  <a:latin typeface="Times New Roman" pitchFamily="18" charset="0"/>
                  <a:cs typeface="Times New Roman" pitchFamily="18" charset="0"/>
                </a:rPr>
                <a:t>1 893 559,6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259632" y="1052736"/>
            <a:ext cx="1212479" cy="647073"/>
            <a:chOff x="6023161" y="4890443"/>
            <a:chExt cx="943039" cy="503057"/>
          </a:xfrm>
        </p:grpSpPr>
        <p:pic>
          <p:nvPicPr>
            <p:cNvPr id="55" name="Рисунок 54" descr="Рисунок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 rot="157146">
              <a:off x="6023161" y="4890443"/>
              <a:ext cx="943039" cy="50305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068166" y="4946425"/>
              <a:ext cx="896099" cy="26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cap="all" dirty="0" smtClean="0">
                  <a:ln w="9000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1 241 577,1</a:t>
              </a:r>
            </a:p>
          </p:txBody>
        </p:sp>
      </p:grpSp>
      <p:pic>
        <p:nvPicPr>
          <p:cNvPr id="93" name="Рисунок 92" descr="137764_html_m53be9a8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980728"/>
            <a:ext cx="1483647" cy="13681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1403648" y="0"/>
            <a:ext cx="655272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pic>
        <p:nvPicPr>
          <p:cNvPr id="14" name="Picture 6" descr="http://images.all-free-download.com/images/graphiclarge/violin_1012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8239">
            <a:off x="-36076" y="5585407"/>
            <a:ext cx="1056133" cy="1056133"/>
          </a:xfrm>
          <a:prstGeom prst="rect">
            <a:avLst/>
          </a:prstGeom>
          <a:noFill/>
        </p:spPr>
      </p:pic>
      <p:pic>
        <p:nvPicPr>
          <p:cNvPr id="12290" name="Picture 2" descr="http://www.yamahaproaudio.co.za/sites/default/files/styles/product_detail_thumb/public/products/JX113T%20PE_0.jpg?itok=pSyc_n1y"/>
          <p:cNvPicPr>
            <a:picLocks noChangeAspect="1" noChangeArrowheads="1"/>
          </p:cNvPicPr>
          <p:nvPr/>
        </p:nvPicPr>
        <p:blipFill>
          <a:blip r:embed="rId5" cstate="print"/>
          <a:srcRect l="13043" t="14697" r="13044" b="15738"/>
          <a:stretch>
            <a:fillRect/>
          </a:stretch>
        </p:blipFill>
        <p:spPr bwMode="auto">
          <a:xfrm>
            <a:off x="2411760" y="5589240"/>
            <a:ext cx="1224136" cy="1152128"/>
          </a:xfrm>
          <a:prstGeom prst="rect">
            <a:avLst/>
          </a:prstGeom>
          <a:noFill/>
        </p:spPr>
      </p:pic>
      <p:pic>
        <p:nvPicPr>
          <p:cNvPr id="15" name="Picture 2" descr="http://nornd.ru/wp-content/uploads/101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8575">
            <a:off x="1218270" y="5749155"/>
            <a:ext cx="815653" cy="978783"/>
          </a:xfrm>
          <a:prstGeom prst="rect">
            <a:avLst/>
          </a:prstGeom>
          <a:noFill/>
        </p:spPr>
      </p:pic>
      <p:pic>
        <p:nvPicPr>
          <p:cNvPr id="17" name="Picture 8" descr="http://900.md/dbimg/236603_51f5748694ce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705872"/>
            <a:ext cx="1739061" cy="11521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1560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ПОДПРОГРАММА «Развитие системы дополнительного образования»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764704"/>
            <a:ext cx="2952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88 567,7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1916832"/>
            <a:ext cx="5400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Содержание 7-ми казенных учреждений</a:t>
            </a:r>
          </a:p>
        </p:txBody>
      </p:sp>
      <p:sp>
        <p:nvSpPr>
          <p:cNvPr id="23" name="Овал 22"/>
          <p:cNvSpPr/>
          <p:nvPr/>
        </p:nvSpPr>
        <p:spPr>
          <a:xfrm>
            <a:off x="2699792" y="3068960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123728" y="342900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03648" y="3861048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324544" y="4437112"/>
            <a:ext cx="40324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4 детских музыкальных школы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11552" y="4725144"/>
            <a:ext cx="4032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3 детских школы искусств</a:t>
            </a:r>
          </a:p>
        </p:txBody>
      </p:sp>
      <p:sp>
        <p:nvSpPr>
          <p:cNvPr id="28" name="Овал 27"/>
          <p:cNvSpPr/>
          <p:nvPr/>
        </p:nvSpPr>
        <p:spPr>
          <a:xfrm rot="16200000">
            <a:off x="5940152" y="3068960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6200000">
            <a:off x="6300192" y="342900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6200000">
            <a:off x="6732240" y="3933056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2" t="15710" r="16745" b="19053"/>
          <a:stretch>
            <a:fillRect/>
          </a:stretch>
        </p:blipFill>
        <p:spPr bwMode="auto">
          <a:xfrm>
            <a:off x="0" y="1867822"/>
            <a:ext cx="4139952" cy="24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95536" y="0"/>
            <a:ext cx="849694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59832" y="836712"/>
            <a:ext cx="2952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78 812,1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6" descr="http://static.baza.farpost.ru/v/1352784180222_bullet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980728"/>
            <a:ext cx="1272429" cy="996073"/>
          </a:xfrm>
          <a:prstGeom prst="rect">
            <a:avLst/>
          </a:prstGeom>
          <a:noFill/>
        </p:spPr>
      </p:pic>
      <p:pic>
        <p:nvPicPr>
          <p:cNvPr id="18" name="Picture 16" descr="http://www.karavanuslug.ru/files/06-2013/ad3679/large_137036980552874969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25144"/>
            <a:ext cx="1944216" cy="163723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1166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ПОДПРОГРАММА «Сохранение и развитие народной культуры и самодеятельного творчества»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988840"/>
            <a:ext cx="33123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Предоставление субсидии МАУ «Тосненский районный культурно-спортивный центр»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44 919,0 </a:t>
            </a:r>
            <a:r>
              <a:rPr lang="ru-RU" sz="1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4860032" y="1772816"/>
            <a:ext cx="39239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004048" y="2204864"/>
            <a:ext cx="342446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казенного учреждения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МКУК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Тосненская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28 707,1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45" b="3448"/>
          <a:stretch>
            <a:fillRect/>
          </a:stretch>
        </p:blipFill>
        <p:spPr bwMode="auto">
          <a:xfrm>
            <a:off x="1835696" y="4725144"/>
            <a:ext cx="576064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627784" y="4941168"/>
            <a:ext cx="39483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Предоставление субсидии МБУК «</a:t>
            </a:r>
            <a:r>
              <a:rPr lang="ru-RU" sz="1600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Тосненская</a:t>
            </a:r>
            <a:r>
              <a:rPr lang="ru-RU" sz="1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концертная организация «Камея»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5 186,0 </a:t>
            </a:r>
            <a:r>
              <a:rPr lang="ru-RU" sz="1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3730" name="Picture 2" descr="http://4.bp.blogspot.com/-h0a_9GKRGl4/Uk7D3kfyj9I/AAAAAAAAALk/UnnZaJvg0JA/s1600/Book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17391" r="3565" b="8696"/>
          <a:stretch>
            <a:fillRect/>
          </a:stretch>
        </p:blipFill>
        <p:spPr bwMode="auto">
          <a:xfrm>
            <a:off x="6876256" y="980728"/>
            <a:ext cx="2095755" cy="107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2" grpId="0"/>
      <p:bldP spid="25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4860032" y="5445224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4427984" y="3573016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4572000" y="2564904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0"/>
            <a:ext cx="8748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31840" y="764704"/>
            <a:ext cx="2952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15 610,0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условий реализации программы»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79715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организация и проведение мероприятий в сфере культуры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                                        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A3F1A"/>
                </a:solidFill>
                <a:latin typeface="Tahoma" pitchFamily="34" charset="0"/>
                <a:cs typeface="Tahoma" pitchFamily="34" charset="0"/>
              </a:rPr>
              <a:t>1 890,0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573016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ремонт объектов культуры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A3F1A"/>
                </a:solidFill>
                <a:latin typeface="Tahoma" pitchFamily="34" charset="0"/>
                <a:cs typeface="Tahoma" pitchFamily="34" charset="0"/>
              </a:rPr>
              <a:t>3 720,0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220486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строительство, реконструкция объектов культуры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                                    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ahoma" pitchFamily="34" charset="0"/>
                <a:cs typeface="Tahoma" pitchFamily="34" charset="0"/>
              </a:rPr>
              <a:t>10 000,0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ahoma" pitchFamily="34" charset="0"/>
                <a:cs typeface="Tahoma" pitchFamily="34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Picture 6" descr="http://budenovka.ru/tovar/31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8" t="11600" r="6773" b="16161"/>
          <a:stretch>
            <a:fillRect/>
          </a:stretch>
        </p:blipFill>
        <p:spPr bwMode="auto">
          <a:xfrm>
            <a:off x="1115616" y="2564904"/>
            <a:ext cx="1356429" cy="1080120"/>
          </a:xfrm>
          <a:prstGeom prst="rect">
            <a:avLst/>
          </a:prstGeom>
          <a:noFill/>
        </p:spPr>
      </p:pic>
      <p:pic>
        <p:nvPicPr>
          <p:cNvPr id="72710" name="Picture 6" descr="http://demiart.ru/forum/uploads12/post-577395-13660147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89" t="14175" r="27236" b="40938"/>
          <a:stretch>
            <a:fillRect/>
          </a:stretch>
        </p:blipFill>
        <p:spPr bwMode="auto">
          <a:xfrm>
            <a:off x="107504" y="1484784"/>
            <a:ext cx="648072" cy="703620"/>
          </a:xfrm>
          <a:prstGeom prst="rect">
            <a:avLst/>
          </a:prstGeom>
          <a:noFill/>
        </p:spPr>
      </p:pic>
      <p:pic>
        <p:nvPicPr>
          <p:cNvPr id="29" name="Picture 6" descr="http://demiart.ru/forum/uploads12/post-577395-13660147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89" t="14175" r="27236" b="40938"/>
          <a:stretch>
            <a:fillRect/>
          </a:stretch>
        </p:blipFill>
        <p:spPr bwMode="auto">
          <a:xfrm>
            <a:off x="107504" y="2924944"/>
            <a:ext cx="648072" cy="703620"/>
          </a:xfrm>
          <a:prstGeom prst="rect">
            <a:avLst/>
          </a:prstGeom>
          <a:noFill/>
        </p:spPr>
      </p:pic>
      <p:pic>
        <p:nvPicPr>
          <p:cNvPr id="72712" name="Picture 8" descr="http://galerey-room.ru/images/230204_1411671724.png"/>
          <p:cNvPicPr>
            <a:picLocks noChangeAspect="1" noChangeArrowheads="1"/>
          </p:cNvPicPr>
          <p:nvPr/>
        </p:nvPicPr>
        <p:blipFill>
          <a:blip r:embed="rId7" cstate="print"/>
          <a:srcRect r="69594"/>
          <a:stretch>
            <a:fillRect/>
          </a:stretch>
        </p:blipFill>
        <p:spPr bwMode="auto">
          <a:xfrm>
            <a:off x="1475655" y="6853116"/>
            <a:ext cx="604533" cy="1368152"/>
          </a:xfrm>
          <a:prstGeom prst="rect">
            <a:avLst/>
          </a:prstGeom>
          <a:noFill/>
        </p:spPr>
      </p:pic>
      <p:pic>
        <p:nvPicPr>
          <p:cNvPr id="31" name="Picture 8" descr="http://galerey-room.ru/images/230204_1411671724.png"/>
          <p:cNvPicPr>
            <a:picLocks noChangeAspect="1" noChangeArrowheads="1"/>
          </p:cNvPicPr>
          <p:nvPr/>
        </p:nvPicPr>
        <p:blipFill>
          <a:blip r:embed="rId8" cstate="print"/>
          <a:srcRect l="70413"/>
          <a:stretch>
            <a:fillRect/>
          </a:stretch>
        </p:blipFill>
        <p:spPr bwMode="auto">
          <a:xfrm>
            <a:off x="3275856" y="6858000"/>
            <a:ext cx="648072" cy="1507283"/>
          </a:xfrm>
          <a:prstGeom prst="rect">
            <a:avLst/>
          </a:prstGeom>
          <a:noFill/>
        </p:spPr>
      </p:pic>
      <p:pic>
        <p:nvPicPr>
          <p:cNvPr id="32" name="Picture 8" descr="http://galerey-room.ru/images/230204_1411671724.png"/>
          <p:cNvPicPr>
            <a:picLocks noChangeAspect="1" noChangeArrowheads="1"/>
          </p:cNvPicPr>
          <p:nvPr/>
        </p:nvPicPr>
        <p:blipFill>
          <a:blip r:embed="rId9" cstate="print"/>
          <a:srcRect l="33606" r="35988"/>
          <a:stretch>
            <a:fillRect/>
          </a:stretch>
        </p:blipFill>
        <p:spPr bwMode="auto">
          <a:xfrm>
            <a:off x="2267743" y="6969748"/>
            <a:ext cx="668167" cy="1512168"/>
          </a:xfrm>
          <a:prstGeom prst="rect">
            <a:avLst/>
          </a:prstGeom>
          <a:noFill/>
        </p:spPr>
      </p:pic>
      <p:pic>
        <p:nvPicPr>
          <p:cNvPr id="72706" name="Picture 2" descr="http://www.uetk.ru/files/core/27943_imag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1" t="12292" r="9190" b="7806"/>
          <a:stretch>
            <a:fillRect/>
          </a:stretch>
        </p:blipFill>
        <p:spPr bwMode="auto">
          <a:xfrm rot="1072781" flipH="1">
            <a:off x="9181435" y="3377343"/>
            <a:ext cx="1731172" cy="12164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15 0.01574 C -0.08645 0.00949 -0.08645 0.0044 -0.08784 -0.00278 C -0.08993 -0.01458 -0.0927 -0.02616 -0.09496 -0.03796 C -0.09583 -0.04283 -0.09826 -0.04699 -0.09947 -0.05162 C -0.10312 -0.06528 -0.10763 -0.0794 -0.11336 -0.09167 C -0.11666 -0.11273 -0.11163 -0.08658 -0.11822 -0.10533 C -0.11892 -0.10764 -0.11857 -0.11065 -0.11927 -0.11296 C -0.12187 -0.12153 -0.12725 -0.12963 -0.1309 -0.1375 C -0.13645 -0.14931 -0.14201 -0.16204 -0.14704 -0.17431 C -0.15052 -0.18241 -0.15156 -0.19236 -0.15642 -0.19884 C -0.16111 -0.20509 -0.16423 -0.21181 -0.16805 -0.21875 C -0.16996 -0.22708 -0.17743 -0.23333 -0.18315 -0.23704 C -0.1967 -0.25579 -0.2184 -0.27246 -0.23784 -0.27685 C -0.25138 -0.28634 -0.26684 -0.29097 -0.28194 -0.29375 C -0.29131 -0.29884 -0.29809 -0.29884 -0.30868 -0.29977 C -0.33003 -0.30926 -0.36458 -0.31042 -0.38784 -0.31204 C -0.65138 -0.31134 -0.74184 -0.31065 -0.93715 -0.30602 C -0.95069 -0.30347 -0.96423 -0.30093 -0.97777 -0.29838 C -0.97899 -0.29746 -0.9802 -0.2963 -0.98142 -0.29537 C -0.98246 -0.29468 -0.98472 -0.29375 -0.98472 -0.29352 " pathEditMode="relative" rAng="0" ptsTypes="fffffffffffffffffffA">
                                      <p:cBhvr>
                                        <p:cTn id="3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472 -0.29352 C -0.97986 -0.29745 -0.61892 -0.30115 -0.56996 -0.30208 C -0.48836 -0.30162 -0.40711 -0.30231 -0.32552 -0.30046 C -0.31024 -0.29977 -0.29027 -0.29375 -0.27465 -0.28981 C -0.26475 -0.2875 -0.24444 -0.28449 -0.24444 -0.28426 C -0.23368 -0.27777 -0.22204 -0.27407 -0.21024 -0.27199 C -0.19635 -0.26389 -0.17604 -0.25694 -0.16076 -0.25277 C -0.1552 -0.24907 -0.15034 -0.24768 -0.14427 -0.24583 C -0.13194 -0.22986 -0.11319 -0.22129 -0.09618 -0.21574 C -0.0901 -0.21041 -0.0842 -0.2074 -0.07708 -0.20509 C -0.06406 -0.19259 -0.08107 -0.2081 -0.05781 -0.19282 C -0.05 -0.18773 -0.04114 -0.18055 -0.03298 -0.17685 C -0.03159 -0.17546 -0.0302 -0.17453 -0.02899 -0.17315 C -0.0276 -0.17176 -0.02638 -0.16967 -0.02465 -0.16805 C -0.01493 -0.15902 -0.02343 -0.16967 -0.0151 -0.16088 C -0.01041 -0.15625 -0.00833 -0.15277 -0.0026 -0.15046 C 0.00973 -0.13842 0.02535 -0.13379 0.03976 -0.12754 C 0.04341 -0.12315 0.04688 -0.1199 0.04688 -0.11319 " pathEditMode="relative" rAng="0" ptsTypes="fffffffffffffffffA">
                                      <p:cBhvr>
                                        <p:cTn id="41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" y="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C -0.00659 -0.00602 -0.00572 -0.00903 -0.01006 -0.01597 C -0.01545 -0.02431 -0.02152 -0.03542 -0.02864 -0.04121 C -0.03055 -0.04838 -0.03298 -0.05162 -0.03732 -0.05718 C -0.03993 -0.06713 -0.05173 -0.07755 -0.05972 -0.08102 C -0.06614 -0.08889 -0.07604 -0.0956 -0.08454 -0.09838 C -0.09479 -0.10533 -0.10138 -0.11204 -0.11302 -0.11597 C -0.12274 -0.12361 -0.13402 -0.12986 -0.14548 -0.13333 C -0.14947 -0.13704 -0.15295 -0.1382 -0.15763 -0.13982 C -0.1644 -0.14537 -0.17343 -0.14722 -0.18125 -0.14931 C -0.19357 -0.15255 -0.20503 -0.15695 -0.21718 -0.1588 C -0.23003 -0.16528 -0.24444 -0.16667 -0.25815 -0.16829 C -0.27864 -0.17361 -0.29965 -0.17477 -0.32013 -0.17778 C -0.6085 -0.17708 -0.76059 -0.24977 -0.97013 -0.17153 C -0.97621 -0.16921 -0.97986 -0.16366 -0.98611 -0.16204 C -0.98923 -0.15996 -0.99305 -0.15949 -0.99618 -0.15718 C -0.99965 -0.1544 -1.00538 -0.14676 -1.00833 -0.14283 " pathEditMode="relative" rAng="0" ptsTypes="ffffffffffffffffA">
                                      <p:cBhvr>
                                        <p:cTn id="64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833 -0.14282 C -0.99565 -0.14931 -1.00329 -0.14653 -0.98472 -0.14907 C -0.97222 -0.15486 -0.96093 -0.15602 -0.94791 -0.15764 C -0.93611 -0.16088 -0.92447 -0.16366 -0.9125 -0.16574 C -0.89791 -0.17199 -0.88263 -0.1757 -0.86788 -0.18056 C -0.85694 -0.18982 -0.84201 -0.18889 -0.82986 -0.19097 C -0.81944 -0.19282 -0.80902 -0.19861 -0.79843 -0.19954 C -0.77604 -0.20139 -0.75381 -0.20232 -0.73142 -0.2037 C -0.6059 -0.2331 -0.47708 -0.21875 -0.35069 -0.20162 C -0.32777 -0.19306 -0.30468 -0.18704 -0.28125 -0.18056 C -0.27204 -0.17431 -0.26354 -0.17014 -0.25381 -0.16806 C -0.24201 -0.16181 -0.22881 -0.15232 -0.21701 -0.14907 C -0.21197 -0.14421 -0.2085 -0.14259 -0.2026 -0.14074 C -0.19236 -0.1294 -0.19826 -0.13426 -0.19079 -0.13032 C -0.18802 -0.12917 -0.18298 -0.12593 -0.18298 -0.1257 C -0.17291 -0.11412 -0.18281 -0.12361 -0.16701 -0.11736 C -0.1651 -0.1169 -0.16354 -0.11435 -0.1618 -0.11343 C -0.15972 -0.11227 -0.15746 -0.11204 -0.15538 -0.11134 C -0.14166 -0.1007 -0.12986 -0.09051 -0.11458 -0.08611 C -0.10902 -0.08009 -0.10659 -0.07616 -0.10017 -0.07338 C -0.09635 -0.07153 -0.08836 -0.06945 -0.08836 -0.06898 C -0.07743 -0.06042 -0.05989 -0.05232 -0.04756 -0.04815 C -0.0427 -0.04282 -0.03645 -0.0382 -0.03055 -0.03565 C -0.021 -0.025 -0.00781 -0.01667 0.00348 -0.01273 C 0.00556 -0.01111 0.01077 -0.00695 0.01268 -0.00417 C 0.01389 -0.00232 0.01546 0.00208 0.01546 0.00231 " pathEditMode="relative" rAng="0" ptsTypes="fffffffffffffffffffffffffA">
                                      <p:cBhvr>
                                        <p:cTn id="6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-0.01389 -0.00185 -0.02118 -0.00463 -0.03316 -0.01365 C -0.03594 -0.01944 -0.03802 -0.02615 -0.04063 -0.03263 C -0.0401 -0.03958 -0.04132 -0.04722 -0.03958 -0.05324 C -0.03403 -0.07106 -0.00781 -0.07338 0.00122 -0.07453 C 0.00903 -0.07847 0.01146 -0.08564 0.01458 -0.09722 C 0.01424 -0.11111 0.01406 -0.125 0.01337 -0.13888 C 0.01233 -0.16041 -0.00885 -0.16319 -0.01858 -0.16551 C -0.02292 -0.1699 -0.02431 -0.17291 -0.02587 -0.18078 C -0.02552 -0.18703 -0.02587 -0.19351 -0.02465 -0.19976 C -0.02188 -0.21388 -0.0026 -0.21736 0.00469 -0.21875 C 0.00833 -0.22245 0.01215 -0.22453 0.0158 -0.22801 C 0.02083 -0.23912 0.01823 -0.23171 0.01823 -0.25254 " pathEditMode="relative" rAng="0" ptsTypes="ffffffffffffA">
                                      <p:cBhvr>
                                        <p:cTn id="80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37 -0.00139 -0.02049 -0.0037 -0.03212 -0.01111 C -0.03473 -0.0162 -0.03681 -0.02176 -0.03924 -0.02708 C -0.03889 -0.03287 -0.04011 -0.03912 -0.0382 -0.04444 C -0.03282 -0.05926 -0.00747 -0.06111 0.00121 -0.06204 C 0.00885 -0.06551 0.01128 -0.0713 0.01423 -0.08102 C 0.01388 -0.09259 0.01371 -0.1044 0.01302 -0.11597 C 0.01197 -0.1338 -0.00851 -0.13611 -0.01789 -0.13819 C -0.02205 -0.1419 -0.02344 -0.14444 -0.025 -0.15093 C -0.02466 -0.15625 -0.025 -0.16157 -0.02379 -0.16667 C -0.02101 -0.1787 -0.00244 -0.18148 0.00468 -0.18264 C 0.00816 -0.18588 0.0118 -0.1875 0.01545 -0.19051 C 0.02013 -0.19977 0.01788 -0.19352 0.01788 -0.21111 " pathEditMode="relative" ptsTypes="ffffffffffff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22222E-6 C -0.01372 -0.00185 -0.02066 -0.0044 -0.03229 -0.01296 C -0.0349 -0.01875 -0.03698 -0.02523 -0.03941 -0.03125 C -0.03906 -0.03796 -0.0401 -0.04514 -0.03837 -0.05116 C -0.03299 -0.06828 -0.00781 -0.07037 0.00069 -0.07153 C 0.00833 -0.07523 0.01076 -0.08194 0.01372 -0.09328 C 0.01337 -0.10648 0.01319 -0.11991 0.0125 -0.1331 C 0.01146 -0.1537 -0.00885 -0.15648 -0.01823 -0.15879 C -0.02222 -0.16296 -0.02361 -0.16574 -0.02517 -0.17315 C -0.02483 -0.1794 -0.02517 -0.18565 -0.02396 -0.19143 C -0.02118 -0.20509 -0.00278 -0.20833 0.00417 -0.20972 C 0.00764 -0.21342 0.01128 -0.21528 0.01493 -0.21875 C 0.01962 -0.22916 0.01736 -0.22222 0.01736 -0.24213 " pathEditMode="relative" rAng="0" ptsTypes="ffffffffffff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251520" y="0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43808" y="548680"/>
            <a:ext cx="2952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ahoma" pitchFamily="34" charset="0"/>
                <a:cs typeface="Tahoma" pitchFamily="34" charset="0"/>
              </a:rPr>
              <a:t>1 735,0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A3F1A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11663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ПОДПРОГРАММА «Молодежь Тосненского района»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2132856"/>
            <a:ext cx="4143404" cy="1754326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гражданско-патриотическому воспитанию молодежи и по поддержке общественных объединений, реализующих молодежную политику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2132856"/>
            <a:ext cx="3571900" cy="923330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содействию трудовой адаптации и занятости молодежи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805264"/>
            <a:ext cx="3564872" cy="646331"/>
          </a:xfrm>
          <a:prstGeom prst="rect">
            <a:avLst/>
          </a:prstGeom>
          <a:ln w="57150">
            <a:solidFill>
              <a:srgbClr val="C085D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культурно-массовой и молодежной работе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55776" y="1628800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циклы мероприятий по: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4293096"/>
            <a:ext cx="4572000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ahoma" pitchFamily="34" charset="0"/>
                <a:cs typeface="Tahoma" pitchFamily="34" charset="0"/>
              </a:rPr>
              <a:t>пропаганде здорового образа жизни и профилактике асоциального поведения в молодежной среде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501008"/>
            <a:ext cx="2614818" cy="369332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ahoma" pitchFamily="34" charset="0"/>
                <a:cs typeface="Tahoma" pitchFamily="34" charset="0"/>
              </a:rPr>
              <a:t>работе с семьями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3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682" name="Picture 2" descr="http://previews.123rf.com/images/bryljaev/bryljaev1105/bryljaev110500055/9639989-Thumb-Up-Stickers-Stock-Vector-icon-ok-thum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83" t="1961" r="1231" b="66667"/>
          <a:stretch>
            <a:fillRect/>
          </a:stretch>
        </p:blipFill>
        <p:spPr bwMode="auto">
          <a:xfrm>
            <a:off x="1403648" y="4077072"/>
            <a:ext cx="1296144" cy="1296144"/>
          </a:xfrm>
          <a:prstGeom prst="rect">
            <a:avLst/>
          </a:prstGeom>
          <a:noFill/>
        </p:spPr>
      </p:pic>
      <p:pic>
        <p:nvPicPr>
          <p:cNvPr id="71684" name="Picture 4" descr="http://previews.123rf.com/images/bryljaev/bryljaev1105/bryljaev110500055/9639989-Thumb-Up-Stickers-Stock-Vector-icon-ok-thum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584" t="66940" r="34901" b="2165"/>
          <a:stretch>
            <a:fillRect/>
          </a:stretch>
        </p:blipFill>
        <p:spPr bwMode="auto">
          <a:xfrm>
            <a:off x="6444208" y="5561856"/>
            <a:ext cx="1296144" cy="1296144"/>
          </a:xfrm>
          <a:prstGeom prst="rect">
            <a:avLst/>
          </a:prstGeom>
          <a:noFill/>
        </p:spPr>
      </p:pic>
      <p:pic>
        <p:nvPicPr>
          <p:cNvPr id="71686" name="Picture 6" descr="http://previews.123rf.com/images/bryljaev/bryljaev1105/bryljaev110500055/9639989-Thumb-Up-Stickers-Stock-Vector-icon-ok-thum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75" t="34728" r="1733" b="34298"/>
          <a:stretch>
            <a:fillRect/>
          </a:stretch>
        </p:blipFill>
        <p:spPr bwMode="auto">
          <a:xfrm>
            <a:off x="6804248" y="69269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1" grpId="0" animBg="1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23528" y="0"/>
            <a:ext cx="849694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МП «Безопасность муниципального образования Тосненский район Ленинградской области на 2014-2018 годы»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&amp;Dcy;&amp;ocy;&amp;rcy;&amp;ocy;&amp;zhcy;&amp;ncy;&amp;ocy;&amp;iecy; &amp;pcy;&amp;ocy;&amp;kcy;&amp;rcy;&amp;ycy;&amp;tcy;&amp;icy;&amp;iecy; &amp;scy;&amp;iecy;&amp;rcy;&amp;ocy;&amp;iecy; Landstrase grau &amp;kcy;&amp;ucy;&amp;pcy;&amp;icy;&amp;tcy;&amp;softcy; &amp;vcy; &amp;icy;&amp;ncy;&amp;tcy;&amp;iecy;&amp;rcy;&amp;ncy;&amp;iecy;&amp;tcy; &amp;mcy;&amp;acy;&amp;gcy;&amp;acy;&amp;zcy;&amp;icy;&amp;ncy;&amp;iecy; &amp;Pcy;&amp;icy;&amp;lcy;&amp;ocy;&amp;tcy;&amp;acy;&amp;zhcy; &amp;scy; &amp;dcy;&amp;ocy;&amp;scy;&amp;tcy;&amp;acy;&amp;vcy;&amp;kcy;&amp;ocy;&amp;jcy; &amp;pcy;&amp;ocy; &amp;Rcy;&amp;ocy;&amp;scy;&amp;scy;&amp;icy;&amp;i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1883"/>
            <a:ext cx="4762500" cy="1506117"/>
          </a:xfrm>
          <a:prstGeom prst="rect">
            <a:avLst/>
          </a:prstGeom>
          <a:noFill/>
        </p:spPr>
      </p:pic>
      <p:pic>
        <p:nvPicPr>
          <p:cNvPr id="9" name="Picture 13" descr="&amp;Dcy;&amp;ocy;&amp;rcy;&amp;ocy;&amp;zhcy;&amp;ncy;&amp;ocy;&amp;iecy; &amp;pcy;&amp;ocy;&amp;kcy;&amp;rcy;&amp;ycy;&amp;tcy;&amp;icy;&amp;iecy; &amp;scy;&amp;iecy;&amp;rcy;&amp;ocy;&amp;iecy; Landstrase grau &amp;kcy;&amp;ucy;&amp;pcy;&amp;icy;&amp;tcy;&amp;softcy; &amp;vcy; &amp;icy;&amp;ncy;&amp;tcy;&amp;iecy;&amp;rcy;&amp;ncy;&amp;iecy;&amp;tcy; &amp;mcy;&amp;acy;&amp;gcy;&amp;acy;&amp;zcy;&amp;icy;&amp;ncy;&amp;iecy; &amp;Pcy;&amp;icy;&amp;lcy;&amp;ocy;&amp;tcy;&amp;acy;&amp;zhcy; &amp;scy; &amp;dcy;&amp;ocy;&amp;scy;&amp;tcy;&amp;acy;&amp;vcy;&amp;kcy;&amp;ocy;&amp;jcy; &amp;pcy;&amp;ocy; &amp;Rcy;&amp;ocy;&amp;scy;&amp;scy;&amp;icy;&amp;i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5351883"/>
            <a:ext cx="4762500" cy="1506117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153761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</a:t>
            </a:r>
            <a:r>
              <a:rPr kumimoji="0" lang="ru-RU" sz="1400" b="1" i="0" u="none" strike="noStrike" cap="all" normalizeH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укрепление законности и правопорядка на территории</a:t>
            </a:r>
            <a:r>
              <a:rPr kumimoji="0" lang="ru-RU" sz="1600" b="1" i="0" u="none" strike="noStrike" cap="all" normalizeH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</a:t>
            </a:r>
            <a:r>
              <a:rPr kumimoji="0" lang="ru-RU" sz="1600" b="1" i="0" u="none" strike="noStrike" cap="all" normalizeH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Тосненский район Ленинградской области;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-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безопасности граждан на территории  муниципального образования;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-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безопасности населения и территории при угрозе (возникновении) чрезвычайных ситуаций природного и техногенного характера;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-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мероприятий по обеспечению безопасности людей на водных объектах. 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916832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052736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2 805,0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8610" name="AutoShape 2" descr="https://pixabay.com/static/uploads/photo/2014/05/27/10/25/stop-355294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4" descr="http://www.mitsubishi-evolution.ru/wp-content/gallery/evo-10/evo_10_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348880" y="4797152"/>
            <a:ext cx="3168351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1.37032 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2" t="15710" r="16745" b="19053"/>
          <a:stretch>
            <a:fillRect/>
          </a:stretch>
        </p:blipFill>
        <p:spPr bwMode="auto">
          <a:xfrm>
            <a:off x="6732240" y="3068960"/>
            <a:ext cx="20162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707904" y="4725144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0" y="3068960"/>
            <a:ext cx="26997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-99392"/>
            <a:ext cx="8748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6632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 «Безопасность муниципального образования Тосненский район Ленинградской области на 2014-2018 годы»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&amp;Dcy;&amp;ocy;&amp;rcy;&amp;ocy;&amp;zhcy;&amp;ncy;&amp;ocy;&amp;iecy; &amp;pcy;&amp;ocy;&amp;kcy;&amp;rcy;&amp;ycy;&amp;tcy;&amp;icy;&amp;iecy; &amp;scy;&amp;iecy;&amp;rcy;&amp;ocy;&amp;iecy; Landstrase grau &amp;kcy;&amp;ucy;&amp;pcy;&amp;icy;&amp;tcy;&amp;softcy; &amp;vcy; &amp;icy;&amp;ncy;&amp;tcy;&amp;iecy;&amp;rcy;&amp;ncy;&amp;iecy;&amp;tcy; &amp;mcy;&amp;acy;&amp;gcy;&amp;acy;&amp;zcy;&amp;icy;&amp;ncy;&amp;iecy; &amp;Pcy;&amp;icy;&amp;lcy;&amp;ocy;&amp;tcy;&amp;acy;&amp;zhcy; &amp;scy; &amp;dcy;&amp;ocy;&amp;scy;&amp;tcy;&amp;acy;&amp;vcy;&amp;kcy;&amp;ocy;&amp;jcy; &amp;pcy;&amp;ocy; &amp;Rcy;&amp;ocy;&amp;scy;&amp;scy;&amp;icy;&amp;icy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51883"/>
            <a:ext cx="4762500" cy="1506117"/>
          </a:xfrm>
          <a:prstGeom prst="rect">
            <a:avLst/>
          </a:prstGeom>
          <a:noFill/>
        </p:spPr>
      </p:pic>
      <p:pic>
        <p:nvPicPr>
          <p:cNvPr id="9" name="Picture 13" descr="&amp;Dcy;&amp;ocy;&amp;rcy;&amp;ocy;&amp;zhcy;&amp;ncy;&amp;ocy;&amp;iecy; &amp;pcy;&amp;ocy;&amp;kcy;&amp;rcy;&amp;ycy;&amp;tcy;&amp;icy;&amp;iecy; &amp;scy;&amp;iecy;&amp;rcy;&amp;ocy;&amp;iecy; Landstrase grau &amp;kcy;&amp;ucy;&amp;pcy;&amp;icy;&amp;tcy;&amp;softcy; &amp;vcy; &amp;icy;&amp;ncy;&amp;tcy;&amp;iecy;&amp;rcy;&amp;ncy;&amp;iecy;&amp;tcy; &amp;mcy;&amp;acy;&amp;gcy;&amp;acy;&amp;zcy;&amp;icy;&amp;ncy;&amp;iecy; &amp;Pcy;&amp;icy;&amp;lcy;&amp;ocy;&amp;tcy;&amp;acy;&amp;zhcy; &amp;scy; &amp;dcy;&amp;ocy;&amp;scy;&amp;tcy;&amp;acy;&amp;vcy;&amp;kcy;&amp;ocy;&amp;jcy; &amp;pcy;&amp;ocy; &amp;Rcy;&amp;ocy;&amp;scy;&amp;scy;&amp;icy;&amp;icy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5351883"/>
            <a:ext cx="4762500" cy="1506117"/>
          </a:xfrm>
          <a:prstGeom prst="rect">
            <a:avLst/>
          </a:prstGeom>
          <a:noFill/>
        </p:spPr>
      </p:pic>
      <p:sp>
        <p:nvSpPr>
          <p:cNvPr id="68610" name="AutoShape 2" descr="https://pixabay.com/static/uploads/photo/2014/05/27/10/25/stop-355294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stop-355294__1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0726" y="4149080"/>
            <a:ext cx="1073274" cy="2146548"/>
          </a:xfrm>
          <a:prstGeom prst="rect">
            <a:avLst/>
          </a:prstGeom>
        </p:spPr>
      </p:pic>
      <p:pic>
        <p:nvPicPr>
          <p:cNvPr id="15" name="Picture 4" descr="http://www.mitsubishi-evolution.ru/wp-content/gallery/evo-10/evo_10_1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348880" y="4797152"/>
            <a:ext cx="3168351" cy="2376264"/>
          </a:xfrm>
          <a:prstGeom prst="rect">
            <a:avLst/>
          </a:prstGeom>
          <a:noFill/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43808" y="3140968"/>
            <a:ext cx="3500430" cy="1569660"/>
          </a:xfrm>
          <a:prstGeom prst="rect">
            <a:avLst/>
          </a:prstGeom>
          <a:noFill/>
          <a:ln w="76200">
            <a:solidFill>
              <a:srgbClr val="FA3F1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«Повышение безопасности дорожного движения в муниципальном образовании Тосненский район Ленинградской области на 2014-2018 годы»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7504" y="1124744"/>
            <a:ext cx="4067944" cy="181588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«Гражданская оборона, защита населения и территории от чрезвычайных ситуаций, обеспечение безопасности людей на водных объектах муниципального образования Тосненский район Ленинградской области на 2015-2018 годы»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1340768"/>
            <a:ext cx="3426174" cy="1569660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«Профилактика правонарушений на территории муниципального образования Тосненский район Ленинградской области на 2014-2018 годы»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140968"/>
            <a:ext cx="2680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2 530,0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4653136"/>
            <a:ext cx="268054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40,0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63458" y="2924944"/>
            <a:ext cx="26805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235,0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25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5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97657 0.005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9" grpId="1"/>
      <p:bldP spid="21" grpId="0"/>
      <p:bldP spid="2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251520" y="0"/>
            <a:ext cx="88924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0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отдельных категорий граждан на территории Тосненского района Ленинградской области на 2014-2018 годы»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2420888"/>
            <a:ext cx="7956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приоритетным объектам и услугам инвалидов и других </a:t>
            </a:r>
            <a:r>
              <a:rPr lang="ru-RU" sz="1400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групп населения;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12776"/>
            <a:ext cx="118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75426" y="548680"/>
            <a:ext cx="296857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84 677,2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068960"/>
            <a:ext cx="8460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Организация социального обслуживания граждан, в том числе по апробации методик и технологий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4077072"/>
            <a:ext cx="846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Организация и осуществление деятельности по реализации отдельных государственных полномочий в сфере социальной защиты населения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1032" y="5445224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Обеспечение бесплатного изготовления и ремонта зубных протезов ветеранам труда, труженикам тыла, жертвам политических репрессий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484784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повышение уровня жизни граждан - получателей мер социальной поддержки; формирование условий для осуществления мер по улучшению положения и качества жизни пожилых людей, активизация их участия в жизни общества;</a:t>
            </a:r>
          </a:p>
        </p:txBody>
      </p:sp>
      <p:pic>
        <p:nvPicPr>
          <p:cNvPr id="13" name="Рисунок 12" descr="hand-prints-640515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50" t="69063" r="3538" b="4024"/>
          <a:stretch>
            <a:fillRect/>
          </a:stretch>
        </p:blipFill>
        <p:spPr>
          <a:xfrm rot="8803413">
            <a:off x="131263" y="4270388"/>
            <a:ext cx="642551" cy="670488"/>
          </a:xfrm>
          <a:prstGeom prst="rect">
            <a:avLst/>
          </a:prstGeom>
        </p:spPr>
      </p:pic>
      <p:pic>
        <p:nvPicPr>
          <p:cNvPr id="14" name="Рисунок 13" descr="hand-prints-640515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14" t="3971" r="3690" b="70243"/>
          <a:stretch>
            <a:fillRect/>
          </a:stretch>
        </p:blipFill>
        <p:spPr>
          <a:xfrm rot="11088033">
            <a:off x="24905" y="3169464"/>
            <a:ext cx="707209" cy="624822"/>
          </a:xfrm>
          <a:prstGeom prst="rect">
            <a:avLst/>
          </a:prstGeom>
        </p:spPr>
      </p:pic>
      <p:pic>
        <p:nvPicPr>
          <p:cNvPr id="20" name="Рисунок 19" descr="hand-prints-640515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15237" r="32675" b="57850"/>
          <a:stretch>
            <a:fillRect/>
          </a:stretch>
        </p:blipFill>
        <p:spPr>
          <a:xfrm rot="2743186">
            <a:off x="138810" y="5485223"/>
            <a:ext cx="579359" cy="63202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796136" y="3645024"/>
            <a:ext cx="3347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42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 952,8 </a:t>
            </a:r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5013176"/>
            <a:ext cx="3275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20 382,7 </a:t>
            </a:r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5426" y="6334780"/>
            <a:ext cx="29685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1 351,5 </a:t>
            </a:r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6" grpId="0"/>
      <p:bldP spid="17" grpId="0"/>
      <p:bldP spid="18" grpId="0"/>
      <p:bldP spid="19" grpId="0"/>
      <p:bldP spid="12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banknote-1000-rubles--1997--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83091">
            <a:off x="877399" y="-1455751"/>
            <a:ext cx="1447535" cy="632811"/>
          </a:xfrm>
          <a:prstGeom prst="rect">
            <a:avLst/>
          </a:prstGeom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87824" y="1124744"/>
            <a:ext cx="29685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140 923,3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-99392"/>
            <a:ext cx="87484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99592" y="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муниципального образования Тосненский район Ленинградской области»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60848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213285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долгосрочной сбалансированности бюджета муниципального образования Тосненский район Ленинградской области, повышение эффективности и качества управления муниципальными финансами</a:t>
            </a:r>
          </a:p>
        </p:txBody>
      </p:sp>
      <p:pic>
        <p:nvPicPr>
          <p:cNvPr id="22" name="Рисунок 21" descr="5514-0028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3" y="-807569"/>
            <a:ext cx="437034" cy="437034"/>
          </a:xfrm>
          <a:prstGeom prst="rect">
            <a:avLst/>
          </a:prstGeom>
        </p:spPr>
      </p:pic>
      <p:pic>
        <p:nvPicPr>
          <p:cNvPr id="23" name="Рисунок 22" descr="banknote-1000-rubles--1997--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83091">
            <a:off x="661375" y="-1107615"/>
            <a:ext cx="1447535" cy="63281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342900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Основное мероприятие: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27784" y="342900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повышения устойчивости бюджетов муниципальных образований городских (сельских) поселений </a:t>
            </a:r>
            <a:r>
              <a:rPr lang="ru-RU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Ленинградской области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4581128"/>
            <a:ext cx="29685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ahoma" pitchFamily="34" charset="0"/>
                <a:cs typeface="Tahoma" pitchFamily="34" charset="0"/>
              </a:rPr>
              <a:t>119 124,3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A3F1A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" name="Рисунок 30" descr="banknote-1000-rubles--1997--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83091">
            <a:off x="1309447" y="-1107614"/>
            <a:ext cx="1447535" cy="632811"/>
          </a:xfrm>
          <a:prstGeom prst="rect">
            <a:avLst/>
          </a:prstGeom>
        </p:spPr>
      </p:pic>
      <p:pic>
        <p:nvPicPr>
          <p:cNvPr id="32" name="Рисунок 31" descr="5514-0028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7" y="-735561"/>
            <a:ext cx="437034" cy="437034"/>
          </a:xfrm>
          <a:prstGeom prst="rect">
            <a:avLst/>
          </a:prstGeom>
        </p:spPr>
      </p:pic>
      <p:pic>
        <p:nvPicPr>
          <p:cNvPr id="33" name="Рисунок 32" descr="5514-0028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9" y="-551907"/>
            <a:ext cx="437034" cy="4370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01371 0.8655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02934 0.888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4532 0.9407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02379 0.8587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316 0.9534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3177 0.8951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  <p:bldP spid="24" grpId="0"/>
      <p:bldP spid="25" grpId="0"/>
      <p:bldP spid="2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90620">
            <a:off x="-6048" y="-99560"/>
            <a:ext cx="9144000" cy="20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проекте бюджета муниципального образования Тосненский район Ленинградской области на 2016 год предусмотрено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238 351,8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 на бюджетные инвестиции и расходы на укрепление материально-технической базы муниципальных учреждений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2204864"/>
          <a:ext cx="91440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932040" y="2060848"/>
            <a:ext cx="29685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ahoma" pitchFamily="34" charset="0"/>
                <a:cs typeface="Tahoma" pitchFamily="34" charset="0"/>
              </a:rPr>
              <a:t>180 153,9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A3F1A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A3F1A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788024" y="2924944"/>
            <a:ext cx="1944216" cy="432048"/>
            <a:chOff x="5076056" y="2708920"/>
            <a:chExt cx="1944216" cy="43204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076056" y="2708920"/>
              <a:ext cx="432048" cy="43204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508104" y="2708920"/>
              <a:ext cx="151216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flipH="1">
            <a:off x="467544" y="2564904"/>
            <a:ext cx="1728192" cy="288032"/>
            <a:chOff x="5076056" y="2852936"/>
            <a:chExt cx="1728192" cy="28803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076056" y="2852936"/>
              <a:ext cx="288032" cy="28803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364088" y="2852936"/>
              <a:ext cx="144016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79512" y="1772816"/>
            <a:ext cx="205172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52 837,9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915816" y="2420888"/>
            <a:ext cx="1728192" cy="360040"/>
            <a:chOff x="5076056" y="2780928"/>
            <a:chExt cx="1728192" cy="36004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076056" y="2780928"/>
              <a:ext cx="216024" cy="36004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292080" y="2780928"/>
              <a:ext cx="151216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2915816" y="1700808"/>
            <a:ext cx="20517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5 360,0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17" grpId="1"/>
      <p:bldP spid="23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23528" y="0"/>
            <a:ext cx="871296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Наибольший объем средств на проведение ремонтных работ и укрепление материально - технической базы учреждений в 2016 году направляется: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1916832"/>
            <a:ext cx="3384376" cy="2664296"/>
            <a:chOff x="251520" y="1772816"/>
            <a:chExt cx="3384376" cy="2664296"/>
          </a:xfrm>
        </p:grpSpPr>
        <p:sp>
          <p:nvSpPr>
            <p:cNvPr id="6" name="Загнутый угол 5"/>
            <p:cNvSpPr/>
            <p:nvPr/>
          </p:nvSpPr>
          <p:spPr>
            <a:xfrm>
              <a:off x="251520" y="1772816"/>
              <a:ext cx="3384376" cy="2664296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1520" y="2060848"/>
              <a:ext cx="3205020" cy="20005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Учреждениям образования </a:t>
              </a:r>
            </a:p>
            <a:p>
              <a:pPr algn="ctr"/>
              <a:r>
                <a:rPr lang="ru-RU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r>
                <a:rPr lang="ru-RU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117,9 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тыс. рублей </a:t>
              </a:r>
              <a:endPara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4048" y="1916832"/>
            <a:ext cx="3312368" cy="2664296"/>
            <a:chOff x="5004048" y="1772816"/>
            <a:chExt cx="3312368" cy="2664296"/>
          </a:xfrm>
        </p:grpSpPr>
        <p:sp>
          <p:nvSpPr>
            <p:cNvPr id="7" name="Загнутый угол 6"/>
            <p:cNvSpPr/>
            <p:nvPr/>
          </p:nvSpPr>
          <p:spPr>
            <a:xfrm>
              <a:off x="5004048" y="1772816"/>
              <a:ext cx="3312368" cy="2664296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6056" y="2060848"/>
              <a:ext cx="3205020" cy="20005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Учреждениям культуры </a:t>
              </a:r>
            </a:p>
            <a:p>
              <a:pPr algn="ctr"/>
              <a:r>
                <a:rPr lang="ru-RU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3 720,0 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тыс. рублей </a:t>
              </a:r>
              <a:endPara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Рисунок 11" descr="7f0d7a5f6eb2d3599b46cfbdcb84a20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81829" y="-2520973"/>
            <a:ext cx="3570784" cy="1471162"/>
          </a:xfrm>
          <a:prstGeom prst="rect">
            <a:avLst/>
          </a:prstGeom>
        </p:spPr>
      </p:pic>
      <p:sp>
        <p:nvSpPr>
          <p:cNvPr id="77826" name="AutoShape 2" descr="https://cdn.scratch.mit.edu/static/site/users/avatars/449/024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0249.p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r="9416" b="19124"/>
          <a:stretch>
            <a:fillRect/>
          </a:stretch>
        </p:blipFill>
        <p:spPr>
          <a:xfrm>
            <a:off x="2699792" y="4221088"/>
            <a:ext cx="3024336" cy="26369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1736 1.390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4 1.31783 C 0.19931 1.33658 0.23906 1.33288 0.24653 1.33334 C 0.27917 1.34051 0.31059 1.34746 0.34393 1.34885 C 0.37847 1.35579 0.41181 1.3632 0.4467 1.36644 C 0.51163 1.36575 0.57656 1.36551 0.64149 1.36459 C 0.64792 1.36459 0.65504 1.36088 0.66146 1.35926 C 0.68438 1.35417 0.70712 1.34931 0.72986 1.34352 C 0.73368 1.34051 0.73854 1.33727 0.74202 1.33334 C 0.7474 1.32755 0.75035 1.32061 0.7566 1.31621 C 0.76111 1.30903 0.76615 1.30325 0.77118 1.297 C 0.77535 1.29144 0.7809 1.28843 0.78472 1.28149 C 0.78733 1.27686 0.78785 1.27107 0.79028 1.26598 C 0.79184 1.23357 0.79028 1.20116 0.7934 1.16899 C 0.79445 1.15903 0.79427 1.14815 0.79809 1.13959 C 0.79965 1.12454 0.79879 1.10903 0.80243 1.09468 C 0.80174 0.98982 0.80434 0.8882 0.79566 0.78519 C 0.79497 0.76713 0.79375 0.74954 0.79254 0.73149 C 0.79306 0.70232 0.79028 0.67014 0.79688 0.64144 C 0.79861 0.63311 0.8 0.62431 0.80122 0.61575 C 0.80209 0.60996 0.80365 0.59838 0.80365 0.59862 C 0.80556 0.56598 0.8066 0.56737 0.80469 0.52385 C 0.80452 0.52014 0.80104 0.51181 0.80035 0.50996 C 0.7974 0.5007 0.79497 0.49121 0.79132 0.48264 C 0.79028 0.47084 0.78872 0.45602 0.78472 0.4463 C 0.78334 0.43218 0.78004 0.41829 0.77674 0.40463 C 0.77709 0.39468 0.77691 0.38496 0.77778 0.375 C 0.77813 0.37153 0.77934 0.36829 0.78004 0.36482 C 0.78038 0.36297 0.78125 0.35973 0.78125 0.35996 C 0.78056 0.33727 0.77986 0.31737 0.77778 0.29561 C 0.7783 0.27454 0.775 0.23774 0.78472 0.21644 C 0.78663 0.20556 0.78785 0.19422 0.79028 0.18334 C 0.78993 0.17593 0.79011 0.16829 0.78906 0.16088 C 0.78802 0.15278 0.78108 0.1426 0.77778 0.13681 C 0.76945 0.12153 0.75434 0.1007 0.74097 0.09862 C 0.73455 0.09769 0.7283 0.09746 0.72205 0.097 C 0.66354 0.09792 0.61059 0.10047 0.55295 0.10209 C 0.51615 0.10116 0.48108 0.09815 0.44445 0.09538 C 0.43438 0.09144 0.42361 0.0882 0.4132 0.0882 " pathEditMode="relative" rAng="0" ptsTypes="fffffffffffffffffffffffffffffffffffff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-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2 0.0882 L 0.44722 1.40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45" b="3448"/>
          <a:stretch>
            <a:fillRect/>
          </a:stretch>
        </p:blipFill>
        <p:spPr bwMode="auto">
          <a:xfrm>
            <a:off x="899592" y="0"/>
            <a:ext cx="748883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7462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59"/>
          <a:stretch>
            <a:fillRect/>
          </a:stretch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46" name="Рисунок 45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899592" y="1628800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5896" y="407707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57,7%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328498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34,0%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9168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3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,3%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3352" y="980728"/>
            <a:ext cx="12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868144" y="2564904"/>
            <a:ext cx="2232248" cy="720080"/>
            <a:chOff x="5868144" y="2564904"/>
            <a:chExt cx="2232248" cy="720080"/>
          </a:xfrm>
        </p:grpSpPr>
        <p:sp>
          <p:nvSpPr>
            <p:cNvPr id="5" name="TextBox 4"/>
            <p:cNvSpPr txBox="1"/>
            <p:nvPr/>
          </p:nvSpPr>
          <p:spPr>
            <a:xfrm>
              <a:off x="5940152" y="2564904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1 241 577,1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868144" y="3068960"/>
              <a:ext cx="216024" cy="2160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084168" y="3068960"/>
              <a:ext cx="16561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07504" y="1628800"/>
            <a:ext cx="1656184" cy="720080"/>
            <a:chOff x="107504" y="1628800"/>
            <a:chExt cx="1656184" cy="72008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1547664" y="2132856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7504" y="1628800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732 261,3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79512" y="2132856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2771800" y="908720"/>
            <a:ext cx="2304256" cy="864096"/>
            <a:chOff x="2771800" y="908720"/>
            <a:chExt cx="2304256" cy="864096"/>
          </a:xfrm>
        </p:grpSpPr>
        <p:sp>
          <p:nvSpPr>
            <p:cNvPr id="6" name="TextBox 5"/>
            <p:cNvSpPr txBox="1"/>
            <p:nvPr/>
          </p:nvSpPr>
          <p:spPr>
            <a:xfrm>
              <a:off x="3131840" y="90872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177 335,8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771800" y="1412776"/>
              <a:ext cx="36004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131840" y="1412776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323528" y="0"/>
            <a:ext cx="87129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Расходы, предусмотренные на проведение ремонтных работ учреждений образования на 2016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92696"/>
            <a:ext cx="2457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49 117,9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тыс. рублей</a:t>
            </a:r>
            <a:endParaRPr lang="ru-RU" sz="40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107504" y="1844824"/>
            <a:ext cx="288032" cy="288032"/>
          </a:xfrm>
          <a:prstGeom prst="ellipse">
            <a:avLst/>
          </a:prstGeom>
          <a:solidFill>
            <a:srgbClr val="008A3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72816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Устранение замечаний отдела надзорной деятельности (отделка стен негорючими материалами)</a:t>
            </a:r>
            <a:endParaRPr lang="ru-RU" sz="20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flipV="1">
            <a:off x="107504" y="2924944"/>
            <a:ext cx="288032" cy="288032"/>
          </a:xfrm>
          <a:prstGeom prst="ellipse">
            <a:avLst/>
          </a:prstGeom>
          <a:solidFill>
            <a:srgbClr val="008A3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852936"/>
            <a:ext cx="58326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Мероприятия по энергосбережению</a:t>
            </a:r>
            <a:endParaRPr lang="ru-RU" sz="20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07504" y="3717032"/>
            <a:ext cx="288032" cy="288032"/>
          </a:xfrm>
          <a:prstGeom prst="ellipse">
            <a:avLst/>
          </a:prstGeom>
          <a:solidFill>
            <a:srgbClr val="008A3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645024"/>
            <a:ext cx="8748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Ремонт: кровли, водостоков, </a:t>
            </a:r>
            <a:r>
              <a:rPr lang="ru-RU" sz="2000" b="1" cap="all" spc="0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отмостков</a:t>
            </a: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систем холодного и горячего водоснабжения, канализации, вентиляции </a:t>
            </a:r>
            <a:endParaRPr lang="ru-RU" sz="20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flipV="1">
            <a:off x="107504" y="4941168"/>
            <a:ext cx="288032" cy="288032"/>
          </a:xfrm>
          <a:prstGeom prst="ellipse">
            <a:avLst/>
          </a:prstGeom>
          <a:solidFill>
            <a:srgbClr val="008A3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869160"/>
            <a:ext cx="6552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Косметический Ремонт помещений</a:t>
            </a:r>
            <a:endParaRPr lang="ru-RU" sz="20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107504" y="5949280"/>
            <a:ext cx="288032" cy="288032"/>
          </a:xfrm>
          <a:prstGeom prst="ellipse">
            <a:avLst/>
          </a:prstGeom>
          <a:solidFill>
            <a:srgbClr val="008A3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877272"/>
            <a:ext cx="424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Замена оконных блоков</a:t>
            </a:r>
            <a:endParaRPr lang="ru-RU" sz="20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by.all.biz/img/by/catalog/920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49827"/>
          <a:stretch>
            <a:fillRect/>
          </a:stretch>
        </p:blipFill>
        <p:spPr bwMode="auto">
          <a:xfrm>
            <a:off x="4644008" y="5363036"/>
            <a:ext cx="1907704" cy="1494964"/>
          </a:xfrm>
          <a:prstGeom prst="rect">
            <a:avLst/>
          </a:prstGeom>
          <a:noFill/>
        </p:spPr>
      </p:pic>
      <p:pic>
        <p:nvPicPr>
          <p:cNvPr id="6148" name="Picture 4" descr="http://cliparts.co/cliparts/kTK/ByK/kTKByKBj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18119">
            <a:off x="-1732150" y="4369061"/>
            <a:ext cx="1440159" cy="1440160"/>
          </a:xfrm>
          <a:prstGeom prst="rect">
            <a:avLst/>
          </a:prstGeom>
          <a:noFill/>
        </p:spPr>
      </p:pic>
      <p:pic>
        <p:nvPicPr>
          <p:cNvPr id="6150" name="Picture 6" descr="http://s019.radikal.ru/i629/1403/cf/6d5ade48a0b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79BE15"/>
              </a:clrFrom>
              <a:clrTo>
                <a:srgbClr val="79BE1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132856"/>
            <a:ext cx="2160240" cy="15553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95712 -0.000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6839744" y="5157192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6839744" y="2924944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95536" y="-99392"/>
            <a:ext cx="8748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Расходы, предусмотренные на проведение ремонтных работ учреждений культуры на 2016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916832"/>
            <a:ext cx="8244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Тосненская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Межпоселенческая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 централизованная библиотечная система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1282306638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00" r="12500" b="11711"/>
          <a:stretch>
            <a:fillRect/>
          </a:stretch>
        </p:blipFill>
        <p:spPr>
          <a:xfrm>
            <a:off x="107504" y="1196752"/>
            <a:ext cx="1008112" cy="14895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31840" y="836712"/>
            <a:ext cx="29685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3 720,0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55768" y="2924944"/>
            <a:ext cx="208823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2 770,0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221088"/>
            <a:ext cx="8244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Мкоу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дод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Форносовская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ahoma" pitchFamily="34" charset="0"/>
                <a:cs typeface="Tahoma" pitchFamily="34" charset="0"/>
              </a:rPr>
              <a:t> детская музыкальная школа»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5768" y="5157192"/>
            <a:ext cx="208823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950,0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измен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r="62500" b="46875"/>
          <a:stretch>
            <a:fillRect/>
          </a:stretch>
        </p:blipFill>
        <p:spPr>
          <a:xfrm>
            <a:off x="179512" y="3573016"/>
            <a:ext cx="1765430" cy="12137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://thumbs.dreamstime.com/z/wie%C5%BCa-%C5%BCurawia-wektora-58893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82" t="16873" r="81186" b="52366"/>
          <a:stretch>
            <a:fillRect/>
          </a:stretch>
        </p:blipFill>
        <p:spPr bwMode="auto">
          <a:xfrm>
            <a:off x="179512" y="0"/>
            <a:ext cx="288032" cy="2348880"/>
          </a:xfrm>
          <a:prstGeom prst="rect">
            <a:avLst/>
          </a:prstGeom>
          <a:noFill/>
        </p:spPr>
      </p:pic>
      <p:pic>
        <p:nvPicPr>
          <p:cNvPr id="4098" name="Picture 2" descr="http://thumbs.dreamstime.com/z/wie%C5%BCa-%C5%BCurawia-wektora-58893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6" t="1493" r="9520" b="1493"/>
          <a:stretch>
            <a:fillRect/>
          </a:stretch>
        </p:blipFill>
        <p:spPr bwMode="auto">
          <a:xfrm>
            <a:off x="6300192" y="953344"/>
            <a:ext cx="2843808" cy="5904656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9" b="22283"/>
          <a:stretch>
            <a:fillRect/>
          </a:stretch>
        </p:blipFill>
        <p:spPr bwMode="auto">
          <a:xfrm rot="10800000">
            <a:off x="683568" y="-99392"/>
            <a:ext cx="84604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Адресная инвестиционная программа на 2016 год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180 153,9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764704"/>
            <a:ext cx="41044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спортивные площадки: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96752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Реконструкция МКОУ «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Любанская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имени А.Н. Радищева»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23 500,0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тыс. рублей </a:t>
            </a:r>
            <a:endParaRPr lang="ru-RU" sz="28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636912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Реконструкция МБОУ «СОШ № 1 г.  Тосно с углубленным изучением отдельных предметов»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15 291,6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916832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Реконструкция МКОУ «Ульяновская средняя общеобразовательная школа № 1»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22 402,0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3356992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универсальной спортивной площадки МКОУ «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Ушакинская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№1»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12 000,0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4149080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универсальной спортивной площадки МКОУ «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форносовская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12 000,0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95536" y="4941168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универсальной спортивной площадки МКОУ «Рябовская 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12 000,0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pic>
        <p:nvPicPr>
          <p:cNvPr id="14" name="Рисунок 13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2924944"/>
            <a:ext cx="644812" cy="508082"/>
          </a:xfrm>
          <a:prstGeom prst="rect">
            <a:avLst/>
          </a:prstGeom>
        </p:spPr>
      </p:pic>
      <p:pic>
        <p:nvPicPr>
          <p:cNvPr id="15" name="Рисунок 14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437112"/>
            <a:ext cx="644812" cy="508082"/>
          </a:xfrm>
          <a:prstGeom prst="rect">
            <a:avLst/>
          </a:prstGeom>
        </p:spPr>
      </p:pic>
      <p:pic>
        <p:nvPicPr>
          <p:cNvPr id="16" name="Рисунок 15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5301208"/>
            <a:ext cx="644812" cy="5080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7544" y="5733256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Проектирование универсальной спортивной площадки МКОУ «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Трубникоборская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школа»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499,0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8" grpId="0"/>
      <p:bldP spid="36" grpId="0"/>
      <p:bldP spid="44" grpId="0"/>
      <p:bldP spid="51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9" b="22283"/>
          <a:stretch>
            <a:fillRect/>
          </a:stretch>
        </p:blipFill>
        <p:spPr bwMode="auto">
          <a:xfrm rot="10800000">
            <a:off x="683568" y="-99392"/>
            <a:ext cx="84604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9552" y="4149080"/>
            <a:ext cx="8604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Приобретение (строительство) жилых помещений для использования в качестве специализированного (служебного) муниципального жилищного фонда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10 000,0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301208"/>
            <a:ext cx="8604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Реконструкция здания начальной школы под МКОУ ДОД «Никольская детская школа искусств» и Никольскую библиотеку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10 000,0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3568" y="0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Адресная инвестиционная программа на 2016 год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180 153,9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39552" y="1412776"/>
            <a:ext cx="8604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Приобретение жилых помещений для детей-сирот и детей, оставшихся без попечения родителей, лиц из их числа по договорам найма специализированных жилых помещений </a:t>
            </a:r>
            <a:endParaRPr lang="ru-RU" sz="24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49 816,9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39552" y="2852936"/>
            <a:ext cx="8604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межпоселкового газопровода дер. Нурма – пос. Шапки </a:t>
            </a:r>
            <a:r>
              <a:rPr lang="ru-RU" sz="1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района ленинградской области (в т. ч. проектно-изыскательские работы) </a:t>
            </a:r>
            <a:r>
              <a:rPr lang="ru-RU" sz="2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12 644,4 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7" name="Picture 2" descr="http://thumbs.dreamstime.com/z/wie%C5%BCa-%C5%BCurawia-wektora-58893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82" t="16873" r="81186" b="52366"/>
          <a:stretch>
            <a:fillRect/>
          </a:stretch>
        </p:blipFill>
        <p:spPr bwMode="auto">
          <a:xfrm>
            <a:off x="179512" y="0"/>
            <a:ext cx="288032" cy="2348880"/>
          </a:xfrm>
          <a:prstGeom prst="rect">
            <a:avLst/>
          </a:prstGeom>
          <a:noFill/>
        </p:spPr>
      </p:pic>
      <p:pic>
        <p:nvPicPr>
          <p:cNvPr id="10" name="Рисунок 9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21088"/>
            <a:ext cx="644812" cy="508082"/>
          </a:xfrm>
          <a:prstGeom prst="rect">
            <a:avLst/>
          </a:prstGeom>
        </p:spPr>
      </p:pic>
      <p:pic>
        <p:nvPicPr>
          <p:cNvPr id="11" name="Рисунок 10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17232"/>
            <a:ext cx="644812" cy="508082"/>
          </a:xfrm>
          <a:prstGeom prst="rect">
            <a:avLst/>
          </a:prstGeom>
        </p:spPr>
      </p:pic>
      <p:pic>
        <p:nvPicPr>
          <p:cNvPr id="13" name="Рисунок 12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68960"/>
            <a:ext cx="644812" cy="5080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34" grpId="0"/>
      <p:bldP spid="54" grpId="0"/>
      <p:bldP spid="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6012160" y="2276872"/>
            <a:ext cx="1949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3347864" y="3573016"/>
            <a:ext cx="2160240" cy="66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" r="16619" b="22283"/>
          <a:stretch>
            <a:fillRect/>
          </a:stretch>
        </p:blipFill>
        <p:spPr bwMode="auto">
          <a:xfrm rot="10800000">
            <a:off x="251520" y="4149080"/>
            <a:ext cx="2160240" cy="66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 rot="10800000">
            <a:off x="1835696" y="0"/>
            <a:ext cx="56166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663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92696"/>
            <a:ext cx="29685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305 573,7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ahoma" pitchFamily="34" charset="0"/>
                <a:cs typeface="Tahoma" pitchFamily="34" charset="0"/>
              </a:rPr>
              <a:t>тыс. рублей </a:t>
            </a:r>
            <a:endParaRPr lang="ru-RU" sz="2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00808"/>
            <a:ext cx="37079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normalizeH="0" baseline="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Непрограммные</a:t>
            </a:r>
            <a:r>
              <a:rPr kumimoji="0" lang="ru-RU" sz="1600" b="1" i="0" u="none" strike="noStrik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расходы на реализацию</a:t>
            </a:r>
            <a:r>
              <a:rPr kumimoji="0" lang="ru-RU" sz="1600" b="1" i="0" u="none" strike="noStrike" normalizeH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функций органов местного самоуправления муниципального образования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600" b="1" i="0" u="none" strike="noStrike" normalizeH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осненский район Ленинградской области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144 613,2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1547664" y="980728"/>
            <a:ext cx="648072" cy="792088"/>
          </a:xfrm>
          <a:prstGeom prst="notched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06" name="Picture 2" descr="http://samimagi.com/wp-content/uploads/2015/10/76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3" t="23463" r="6147" b="8493"/>
          <a:stretch>
            <a:fillRect/>
          </a:stretch>
        </p:blipFill>
        <p:spPr bwMode="auto">
          <a:xfrm>
            <a:off x="323528" y="4853733"/>
            <a:ext cx="4284984" cy="2004267"/>
          </a:xfrm>
          <a:prstGeom prst="rect">
            <a:avLst/>
          </a:prstGeom>
          <a:noFill/>
        </p:spPr>
      </p:pic>
      <p:pic>
        <p:nvPicPr>
          <p:cNvPr id="13" name="Picture 2" descr="http://samimagi.com/wp-content/uploads/2015/10/76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3" t="23463" r="6147" b="8493"/>
          <a:stretch>
            <a:fillRect/>
          </a:stretch>
        </p:blipFill>
        <p:spPr bwMode="auto">
          <a:xfrm flipH="1">
            <a:off x="4679504" y="4853733"/>
            <a:ext cx="4284984" cy="2004267"/>
          </a:xfrm>
          <a:prstGeom prst="rect">
            <a:avLst/>
          </a:prstGeom>
          <a:noFill/>
        </p:spPr>
      </p:pic>
      <p:sp>
        <p:nvSpPr>
          <p:cNvPr id="12" name="Стрелка вправо с вырезом 11"/>
          <p:cNvSpPr/>
          <p:nvPr/>
        </p:nvSpPr>
        <p:spPr>
          <a:xfrm rot="5400000">
            <a:off x="4572000" y="2060848"/>
            <a:ext cx="648072" cy="792088"/>
          </a:xfrm>
          <a:prstGeom prst="notched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852936"/>
            <a:ext cx="33843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поддержка детей-сирот, семей опекунов и приемных семей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56 894,6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7380312" y="836712"/>
            <a:ext cx="648072" cy="792088"/>
          </a:xfrm>
          <a:prstGeom prst="notched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67128" y="1556792"/>
            <a:ext cx="32768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деятельности прочих муниципальных учреждений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65 201,2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animBg="1"/>
      <p:bldP spid="12" grpId="0" animBg="1"/>
      <p:bldP spid="14" grpId="0"/>
      <p:bldP spid="16" grpId="0" animBg="1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2492896"/>
            <a:ext cx="7502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s1.favim.com/orig/9/drawing-nyc-sketch-Favim.com-17094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33" t="41827" r="2612" b="14796"/>
          <a:stretch>
            <a:fillRect/>
          </a:stretch>
        </p:blipFill>
        <p:spPr bwMode="auto">
          <a:xfrm>
            <a:off x="0" y="5013176"/>
            <a:ext cx="5212726" cy="1844824"/>
          </a:xfrm>
          <a:prstGeom prst="rect">
            <a:avLst/>
          </a:prstGeom>
          <a:noFill/>
        </p:spPr>
      </p:pic>
      <p:pic>
        <p:nvPicPr>
          <p:cNvPr id="15" name="Picture 2" descr="http://s1.favim.com/orig/9/drawing-nyc-sketch-Favim.com-17094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06" t="41827" r="9703" b="14796"/>
          <a:stretch>
            <a:fillRect/>
          </a:stretch>
        </p:blipFill>
        <p:spPr bwMode="auto">
          <a:xfrm>
            <a:off x="4219306" y="5013176"/>
            <a:ext cx="4924694" cy="1844824"/>
          </a:xfrm>
          <a:prstGeom prst="rect">
            <a:avLst/>
          </a:prstGeom>
          <a:noFill/>
        </p:spPr>
      </p:pic>
      <p:pic>
        <p:nvPicPr>
          <p:cNvPr id="16" name="Рисунок 15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20688"/>
            <a:ext cx="720080" cy="9587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45" b="3448"/>
          <a:stretch>
            <a:fillRect/>
          </a:stretch>
        </p:blipFill>
        <p:spPr bwMode="auto">
          <a:xfrm>
            <a:off x="2483768" y="0"/>
            <a:ext cx="475252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683568" y="3717032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555776" y="3717032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95536" y="1844824"/>
            <a:ext cx="0" cy="792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51720" y="1844824"/>
            <a:ext cx="0" cy="792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sz="2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47664" y="764704"/>
          <a:ext cx="759633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9992" y="357301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732 261,3</a:t>
            </a:r>
          </a:p>
          <a:p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A3F1A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50851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79,8%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9168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18,4%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8367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1,8%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07504" y="764704"/>
            <a:ext cx="2232248" cy="1080120"/>
            <a:chOff x="107504" y="1844824"/>
            <a:chExt cx="2736304" cy="1080120"/>
          </a:xfrm>
        </p:grpSpPr>
        <p:sp>
          <p:nvSpPr>
            <p:cNvPr id="24" name="Рамка 23"/>
            <p:cNvSpPr/>
            <p:nvPr/>
          </p:nvSpPr>
          <p:spPr>
            <a:xfrm>
              <a:off x="107504" y="1844824"/>
              <a:ext cx="2736304" cy="1080120"/>
            </a:xfrm>
            <a:prstGeom prst="frame">
              <a:avLst>
                <a:gd name="adj1" fmla="val 9524"/>
              </a:avLst>
            </a:prstGeom>
            <a:solidFill>
              <a:srgbClr val="7030A0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512" y="1844824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Налоги на Прибыль, доходы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7504" y="2636912"/>
            <a:ext cx="2664296" cy="1080120"/>
            <a:chOff x="107504" y="3717032"/>
            <a:chExt cx="2664296" cy="1080120"/>
          </a:xfrm>
        </p:grpSpPr>
        <p:sp>
          <p:nvSpPr>
            <p:cNvPr id="25" name="Рамка 24"/>
            <p:cNvSpPr/>
            <p:nvPr/>
          </p:nvSpPr>
          <p:spPr>
            <a:xfrm>
              <a:off x="107504" y="3717032"/>
              <a:ext cx="2664296" cy="1080120"/>
            </a:xfrm>
            <a:prstGeom prst="frame">
              <a:avLst>
                <a:gd name="adj1" fmla="val 9524"/>
              </a:avLst>
            </a:prstGeom>
            <a:solidFill>
              <a:srgbClr val="FFFF00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504" y="3717032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Налоги на совокупный доход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7504" y="4653136"/>
            <a:ext cx="3096344" cy="936104"/>
            <a:chOff x="107504" y="5445224"/>
            <a:chExt cx="2952328" cy="936104"/>
          </a:xfrm>
        </p:grpSpPr>
        <p:sp>
          <p:nvSpPr>
            <p:cNvPr id="23" name="Рамка 22"/>
            <p:cNvSpPr/>
            <p:nvPr/>
          </p:nvSpPr>
          <p:spPr>
            <a:xfrm>
              <a:off x="107504" y="5445224"/>
              <a:ext cx="2952328" cy="936104"/>
            </a:xfrm>
            <a:prstGeom prst="frame">
              <a:avLst>
                <a:gd name="adj1" fmla="val 9524"/>
              </a:avLst>
            </a:prstGeom>
            <a:solidFill>
              <a:srgbClr val="008A3E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7504" y="5589240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Государственная пошлина</a:t>
              </a:r>
            </a:p>
          </p:txBody>
        </p:sp>
      </p:grpSp>
      <p:pic>
        <p:nvPicPr>
          <p:cNvPr id="46082" name="Picture 2" descr="http://www.stroy-union.ru/l1230988/images/photocat/600x600/48175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0" t="5138" r="7659" b="9174"/>
          <a:stretch>
            <a:fillRect/>
          </a:stretch>
        </p:blipFill>
        <p:spPr bwMode="auto">
          <a:xfrm>
            <a:off x="7452320" y="4732601"/>
            <a:ext cx="1584176" cy="2125399"/>
          </a:xfrm>
          <a:prstGeom prst="rect">
            <a:avLst/>
          </a:prstGeom>
          <a:noFill/>
        </p:spPr>
      </p:pic>
      <p:pic>
        <p:nvPicPr>
          <p:cNvPr id="46084" name="Picture 4" descr="http://coins-club.ru.opt-images.1c-bitrix-cdn.ru/upload/iblock/385/38595e475329cb8f9f8f24f8f29d3f48.png?143188325112444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-647440"/>
            <a:ext cx="648072" cy="647440"/>
          </a:xfrm>
          <a:prstGeom prst="rect">
            <a:avLst/>
          </a:prstGeom>
          <a:noFill/>
        </p:spPr>
      </p:pic>
      <p:pic>
        <p:nvPicPr>
          <p:cNvPr id="48" name="Picture 4" descr="http://coins-club.ru.opt-images.1c-bitrix-cdn.ru/upload/iblock/385/38595e475329cb8f9f8f24f8f29d3f48.png?143188325112444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-819472"/>
            <a:ext cx="648072" cy="647440"/>
          </a:xfrm>
          <a:prstGeom prst="rect">
            <a:avLst/>
          </a:prstGeom>
          <a:noFill/>
        </p:spPr>
      </p:pic>
      <p:pic>
        <p:nvPicPr>
          <p:cNvPr id="49" name="Picture 4" descr="http://coins-club.ru.opt-images.1c-bitrix-cdn.ru/upload/iblock/385/38595e475329cb8f9f8f24f8f29d3f48.png?143188325112444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-1035496"/>
            <a:ext cx="648072" cy="647440"/>
          </a:xfrm>
          <a:prstGeom prst="rect">
            <a:avLst/>
          </a:prstGeom>
          <a:noFill/>
        </p:spPr>
      </p:pic>
      <p:pic>
        <p:nvPicPr>
          <p:cNvPr id="50" name="Picture 4" descr="http://coins-club.ru.opt-images.1c-bitrix-cdn.ru/upload/iblock/385/38595e475329cb8f9f8f24f8f29d3f48.png?143188325112444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1179512"/>
            <a:ext cx="648072" cy="647440"/>
          </a:xfrm>
          <a:prstGeom prst="rect">
            <a:avLst/>
          </a:prstGeom>
          <a:noFill/>
        </p:spPr>
      </p:pic>
      <p:pic>
        <p:nvPicPr>
          <p:cNvPr id="51" name="Picture 4" descr="http://coins-club.ru.opt-images.1c-bitrix-cdn.ru/upload/iblock/385/38595e475329cb8f9f8f24f8f29d3f48.png?143188325112444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-1323528"/>
            <a:ext cx="648072" cy="647440"/>
          </a:xfrm>
          <a:prstGeom prst="rect">
            <a:avLst/>
          </a:prstGeom>
          <a:noFill/>
        </p:spPr>
      </p:pic>
      <p:pic>
        <p:nvPicPr>
          <p:cNvPr id="52" name="Picture 4" descr="http://coins-club.ru.opt-images.1c-bitrix-cdn.ru/upload/iblock/385/38595e475329cb8f9f8f24f8f29d3f48.png?143188325112444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-1107504"/>
            <a:ext cx="648072" cy="6474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01 C 0.00468 -0.02408 0.01371 -0.05116 0.01927 0.00995 C 0.02482 0.06898 0.02395 0.30741 0.02934 0.36389 C 0.03454 0.41991 0.04288 0.24328 0.05104 0.34606 C 0.0592 0.44907 0.07395 0.875 0.07882 0.98102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C -0.00695 -0.02639 -0.01407 -0.05324 -0.01875 0.00694 C -0.02309 0.06504 -0.02223 0.29884 -0.02674 0.35416 C -0.03091 0.40926 -0.03768 0.23565 -0.04445 0.3368 C -0.05104 0.43796 -0.06285 0.85648 -0.06684 0.96065 " pathEditMode="relative" rAng="0" ptsTypes="aaaaA">
                                      <p:cBhvr>
                                        <p:cTn id="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01 C 0.00468 -0.02408 0.01371 -0.05116 0.01927 0.00995 C 0.02482 0.06898 0.02395 0.30741 0.02934 0.36389 C 0.03454 0.41991 0.04288 0.24328 0.05104 0.34606 C 0.0592 0.44907 0.07395 0.875 0.07882 0.981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0556 -0.02708 0.01164 -0.0544 0.01528 0.00695 C 0.01893 0.06597 0.01841 0.3044 0.02205 0.36088 C 0.02553 0.4169 0.03108 0.24005 0.03645 0.34306 C 0.04185 0.44607 0.05174 0.87222 0.05503 0.97847 " pathEditMode="relative" rAng="0" ptsTypes="aaaaA">
                                      <p:cBhvr>
                                        <p:cTn id="8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0.00642 -0.02592 0.01319 -0.05208 0.01753 0.00672 C 0.0217 0.06343 0.021 0.29213 0.02517 0.3463 C 0.02916 0.4 0.03541 0.23056 0.04166 0.32917 C 0.04791 0.42801 0.05902 0.83704 0.06284 0.93889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C -0.00625 -0.02408 -0.01372 -0.05 -0.01841 0.00764 C -0.02292 0.06319 -0.02136 0.28611 -0.02605 0.33935 C -0.03056 0.3919 -0.03664 0.22592 -0.04271 0.32245 C -0.05035 0.41921 -0.0625 0.81875 -0.06702 0.91875 " pathEditMode="relative" rAng="0" ptsTypes="aaaaA">
                                      <p:cBhvr>
                                        <p:cTn id="9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9" b="22283"/>
          <a:stretch>
            <a:fillRect/>
          </a:stretch>
        </p:blipFill>
        <p:spPr bwMode="auto">
          <a:xfrm>
            <a:off x="611560" y="0"/>
            <a:ext cx="81369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1663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прибыль, доходы на 2016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306896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584 020,2 </a:t>
            </a:r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411760" y="1124744"/>
            <a:ext cx="4680520" cy="1656184"/>
            <a:chOff x="2195736" y="1196752"/>
            <a:chExt cx="4680520" cy="1656184"/>
          </a:xfrm>
        </p:grpSpPr>
        <p:sp>
          <p:nvSpPr>
            <p:cNvPr id="14" name="Выноска со стрелкой вниз 13"/>
            <p:cNvSpPr/>
            <p:nvPr/>
          </p:nvSpPr>
          <p:spPr>
            <a:xfrm>
              <a:off x="2195736" y="1196752"/>
              <a:ext cx="4680520" cy="1656184"/>
            </a:xfrm>
            <a:prstGeom prst="downArrowCallou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1196752"/>
              <a:ext cx="46085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</p:txBody>
        </p:sp>
      </p:grpSp>
      <p:pic>
        <p:nvPicPr>
          <p:cNvPr id="30722" name="Picture 2" descr="http://static.videocore.tv/images/news_photos/JCfOo8EwhegRUdslxMTuQt2hJmTjjii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42" t="9868" r="6579" b="7237"/>
          <a:stretch>
            <a:fillRect/>
          </a:stretch>
        </p:blipFill>
        <p:spPr bwMode="auto">
          <a:xfrm>
            <a:off x="2483768" y="3833664"/>
            <a:ext cx="446449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>
            <a:off x="395536" y="0"/>
            <a:ext cx="874846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pic>
        <p:nvPicPr>
          <p:cNvPr id="8" name="Рисунок 7" descr="Gold_Coin_1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1008112" cy="1008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386" y="1196752"/>
            <a:ext cx="711361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  налогообложения </a:t>
            </a:r>
          </a:p>
          <a:p>
            <a:r>
              <a:rPr lang="ru-RU" sz="2400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200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90 631,1 </a:t>
            </a:r>
            <a:r>
              <a:rPr lang="ru-RU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cap="all" dirty="0" smtClean="0">
              <a:ln/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old_Coin_1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420888"/>
            <a:ext cx="1008112" cy="10081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23728" y="2564904"/>
            <a:ext cx="5976664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Единый   налог на вмененный доход для отдельных видов деятельности</a:t>
            </a:r>
          </a:p>
          <a:p>
            <a:r>
              <a:rPr lang="ru-RU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3200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44 001,2 </a:t>
            </a:r>
            <a:r>
              <a:rPr lang="ru-RU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3" name="Рисунок 12" descr="Gold_Coin_1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789040"/>
            <a:ext cx="1008112" cy="1008112"/>
          </a:xfrm>
          <a:prstGeom prst="rect">
            <a:avLst/>
          </a:prstGeom>
        </p:spPr>
      </p:pic>
      <p:pic>
        <p:nvPicPr>
          <p:cNvPr id="14" name="Рисунок 13" descr="Gold_Coin_1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229200"/>
            <a:ext cx="1008112" cy="10081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67744" y="5229200"/>
            <a:ext cx="5869160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158,7</a:t>
            </a:r>
            <a:r>
              <a:rPr lang="ru-RU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5737" y="3933056"/>
            <a:ext cx="6948264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      327,1</a:t>
            </a:r>
            <a:r>
              <a:rPr lang="ru-RU" b="1" cap="all" dirty="0" smtClean="0">
                <a:ln/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 на 201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987824" y="3789040"/>
            <a:ext cx="885275" cy="648072"/>
            <a:chOff x="1619672" y="771250"/>
            <a:chExt cx="1368152" cy="1001566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2339752" y="771250"/>
              <a:ext cx="0" cy="42550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1619672" y="1196752"/>
              <a:ext cx="720080" cy="57606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339752" y="1196752"/>
              <a:ext cx="648072" cy="57606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300192" y="548680"/>
            <a:ext cx="1287673" cy="2520280"/>
            <a:chOff x="1619672" y="-904982"/>
            <a:chExt cx="1368152" cy="267779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339752" y="-904982"/>
              <a:ext cx="0" cy="210173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619672" y="1196752"/>
              <a:ext cx="720080" cy="57606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339752" y="1196752"/>
              <a:ext cx="648072" cy="57606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5292080" y="548680"/>
            <a:ext cx="885275" cy="792088"/>
            <a:chOff x="1619672" y="548680"/>
            <a:chExt cx="1368152" cy="122413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339752" y="548680"/>
              <a:ext cx="0" cy="64807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1619672" y="1196752"/>
              <a:ext cx="720080" cy="57606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339752" y="1196752"/>
              <a:ext cx="648072" cy="57606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4546406-Glass-jars-with-coins-on-reflective-surface-isolated-savings-concept-Stock-Pho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38" t="13694" r="11837" b="42220"/>
          <a:stretch>
            <a:fillRect/>
          </a:stretch>
        </p:blipFill>
        <p:spPr>
          <a:xfrm>
            <a:off x="2915816" y="4558972"/>
            <a:ext cx="1008112" cy="1318300"/>
          </a:xfrm>
          <a:prstGeom prst="rect">
            <a:avLst/>
          </a:prstGeom>
        </p:spPr>
      </p:pic>
      <p:pic>
        <p:nvPicPr>
          <p:cNvPr id="26" name="Рисунок 25" descr="4546406-Glass-jars-with-coins-on-reflective-surface-isolated-savings-concept-Stock-Phot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37" t="16287" r="62721" b="42220"/>
          <a:stretch>
            <a:fillRect/>
          </a:stretch>
        </p:blipFill>
        <p:spPr>
          <a:xfrm>
            <a:off x="4932040" y="1700808"/>
            <a:ext cx="657073" cy="750941"/>
          </a:xfrm>
          <a:prstGeom prst="rect">
            <a:avLst/>
          </a:prstGeom>
        </p:spPr>
      </p:pic>
      <p:pic>
        <p:nvPicPr>
          <p:cNvPr id="27" name="Рисунок 26" descr="4546406-Glass-jars-with-coins-on-reflective-surface-isolated-savings-concept-Stock-Phot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79" t="16288" r="37279" b="42220"/>
          <a:stretch>
            <a:fillRect/>
          </a:stretch>
        </p:blipFill>
        <p:spPr>
          <a:xfrm>
            <a:off x="5580112" y="1505357"/>
            <a:ext cx="864096" cy="98753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619672" y="548680"/>
            <a:ext cx="1368152" cy="1224136"/>
            <a:chOff x="1619672" y="548680"/>
            <a:chExt cx="1368152" cy="122413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9752" y="548680"/>
              <a:ext cx="0" cy="648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619672" y="1196752"/>
              <a:ext cx="72008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339752" y="1196752"/>
              <a:ext cx="648072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5" b="11111"/>
          <a:stretch>
            <a:fillRect/>
          </a:stretch>
        </p:blipFill>
        <p:spPr bwMode="auto">
          <a:xfrm>
            <a:off x="827584" y="0"/>
            <a:ext cx="8316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43393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на 2016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13285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делам, рассматриваемым</a:t>
            </a: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судах общей юрисдикции,</a:t>
            </a: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мировыми судьями</a:t>
            </a:r>
          </a:p>
          <a:p>
            <a:pPr algn="ctr"/>
            <a:r>
              <a:rPr lang="ru-RU" sz="2400" b="1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12 948,0 </a:t>
            </a:r>
            <a:r>
              <a:rPr lang="ru-RU" b="1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ln>
                <a:solidFill>
                  <a:srgbClr val="008A3E"/>
                </a:solidFill>
              </a:ln>
              <a:solidFill>
                <a:srgbClr val="008A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79" y="3429000"/>
            <a:ext cx="3312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выдачу разрешения</a:t>
            </a: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установку рекламной</a:t>
            </a: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конструкции</a:t>
            </a:r>
          </a:p>
          <a:p>
            <a:pPr algn="ctr"/>
            <a:r>
              <a:rPr lang="ru-RU" sz="2400" b="1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175,0</a:t>
            </a:r>
            <a:r>
              <a:rPr lang="ru-RU" b="1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dirty="0" smtClean="0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b="1" dirty="0">
              <a:ln>
                <a:solidFill>
                  <a:srgbClr val="008A3E"/>
                </a:solidFill>
              </a:ln>
              <a:solidFill>
                <a:srgbClr val="008A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539552" y="1772816"/>
            <a:ext cx="3600400" cy="2266919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148064" y="3068960"/>
            <a:ext cx="3545335" cy="2232248"/>
          </a:xfrm>
          <a:prstGeom prst="frame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2123728" y="4437112"/>
            <a:ext cx="2571109" cy="1618847"/>
          </a:xfrm>
          <a:prstGeom prst="frame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4716016" y="1340768"/>
            <a:ext cx="2016223" cy="1269474"/>
          </a:xfrm>
          <a:prstGeom prst="frame">
            <a:avLst/>
          </a:prstGeom>
          <a:solidFill>
            <a:srgbClr val="008A3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10672</TotalTime>
  <Words>2939</Words>
  <Application>Microsoft Office PowerPoint</Application>
  <PresentationFormat>Экран (4:3)</PresentationFormat>
  <Paragraphs>453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Проект бюджета на 2016-2018 годы – программный бюджет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GamezkayaAA</cp:lastModifiedBy>
  <cp:revision>1013</cp:revision>
  <dcterms:created xsi:type="dcterms:W3CDTF">2015-04-21T11:34:14Z</dcterms:created>
  <dcterms:modified xsi:type="dcterms:W3CDTF">2015-12-21T12:44:37Z</dcterms:modified>
</cp:coreProperties>
</file>