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99" r:id="rId4"/>
    <p:sldId id="301" r:id="rId5"/>
    <p:sldId id="300" r:id="rId6"/>
    <p:sldId id="302" r:id="rId7"/>
    <p:sldId id="303" r:id="rId8"/>
    <p:sldId id="304" r:id="rId9"/>
    <p:sldId id="305" r:id="rId10"/>
    <p:sldId id="306" r:id="rId11"/>
    <p:sldId id="308" r:id="rId12"/>
    <p:sldId id="391" r:id="rId13"/>
    <p:sldId id="314" r:id="rId14"/>
    <p:sldId id="315" r:id="rId15"/>
    <p:sldId id="316" r:id="rId16"/>
    <p:sldId id="309" r:id="rId17"/>
    <p:sldId id="310" r:id="rId18"/>
    <p:sldId id="355" r:id="rId19"/>
    <p:sldId id="311" r:id="rId20"/>
    <p:sldId id="313" r:id="rId21"/>
    <p:sldId id="317" r:id="rId22"/>
    <p:sldId id="394" r:id="rId23"/>
    <p:sldId id="312" r:id="rId24"/>
    <p:sldId id="320" r:id="rId25"/>
    <p:sldId id="378" r:id="rId26"/>
    <p:sldId id="318" r:id="rId27"/>
    <p:sldId id="362" r:id="rId28"/>
    <p:sldId id="379" r:id="rId29"/>
    <p:sldId id="380" r:id="rId30"/>
    <p:sldId id="381" r:id="rId31"/>
    <p:sldId id="382" r:id="rId32"/>
    <p:sldId id="385" r:id="rId33"/>
    <p:sldId id="319" r:id="rId34"/>
    <p:sldId id="322" r:id="rId35"/>
    <p:sldId id="323" r:id="rId36"/>
    <p:sldId id="324" r:id="rId37"/>
    <p:sldId id="327" r:id="rId38"/>
    <p:sldId id="398" r:id="rId39"/>
    <p:sldId id="399" r:id="rId40"/>
    <p:sldId id="400" r:id="rId41"/>
    <p:sldId id="401" r:id="rId42"/>
    <p:sldId id="402" r:id="rId43"/>
    <p:sldId id="328" r:id="rId44"/>
    <p:sldId id="331" r:id="rId45"/>
    <p:sldId id="393" r:id="rId46"/>
    <p:sldId id="376" r:id="rId47"/>
    <p:sldId id="336" r:id="rId48"/>
    <p:sldId id="338" r:id="rId49"/>
    <p:sldId id="387" r:id="rId50"/>
    <p:sldId id="340" r:id="rId51"/>
    <p:sldId id="371" r:id="rId52"/>
    <p:sldId id="373" r:id="rId53"/>
    <p:sldId id="403" r:id="rId54"/>
    <p:sldId id="404" r:id="rId55"/>
    <p:sldId id="386" r:id="rId56"/>
    <p:sldId id="349" r:id="rId57"/>
    <p:sldId id="350" r:id="rId58"/>
    <p:sldId id="353" r:id="rId59"/>
    <p:sldId id="351" r:id="rId60"/>
    <p:sldId id="289" r:id="rId61"/>
    <p:sldId id="358" r:id="rId62"/>
    <p:sldId id="356" r:id="rId63"/>
    <p:sldId id="292" r:id="rId6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CF600"/>
    <a:srgbClr val="FFFF00"/>
    <a:srgbClr val="FA3F1A"/>
    <a:srgbClr val="008A3E"/>
    <a:srgbClr val="4FB808"/>
    <a:srgbClr val="08B408"/>
    <a:srgbClr val="EAB200"/>
    <a:srgbClr val="D60093"/>
    <a:srgbClr val="C085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483" autoAdjust="0"/>
    <p:restoredTop sz="99263" autoAdjust="0"/>
  </p:normalViewPr>
  <p:slideViewPr>
    <p:cSldViewPr>
      <p:cViewPr>
        <p:scale>
          <a:sx n="100" d="100"/>
          <a:sy n="100" d="100"/>
        </p:scale>
        <p:origin x="-1968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perspective val="30"/>
    </c:view3D>
    <c:sideWall>
      <c:spPr>
        <a:solidFill>
          <a:schemeClr val="bg1">
            <a:lumMod val="85000"/>
          </a:schemeClr>
        </a:solidFill>
      </c:spPr>
    </c:sideWall>
    <c:backWall>
      <c:spPr>
        <a:solidFill>
          <a:schemeClr val="bg1">
            <a:lumMod val="85000"/>
          </a:schemeClr>
        </a:solidFill>
      </c:spPr>
    </c:backWall>
    <c:plotArea>
      <c:layout>
        <c:manualLayout>
          <c:layoutTarget val="inner"/>
          <c:xMode val="edge"/>
          <c:yMode val="edge"/>
          <c:x val="6.8129603367688613E-2"/>
          <c:y val="2.671536755144201E-2"/>
          <c:w val="0.76074015810360518"/>
          <c:h val="0.782783791019658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/>
            </a:solidFill>
            <a:ln w="425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>
              <a:innerShdw blurRad="114300">
                <a:prstClr val="black"/>
              </a:inn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3717275.9922399987</c:v>
                </c:pt>
                <c:pt idx="1">
                  <c:v>3661071.3509999947</c:v>
                </c:pt>
                <c:pt idx="2">
                  <c:v>3723090.8619999997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lt1"/>
            </a:solidFill>
            <a:ln w="42500" cap="flat" cmpd="sng" algn="ctr">
              <a:solidFill>
                <a:schemeClr val="accent4"/>
              </a:solidFill>
              <a:prstDash val="solid"/>
            </a:ln>
            <a:effectLst>
              <a:innerShdw blurRad="114300">
                <a:prstClr val="black"/>
              </a:inn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3682655.0312399999</c:v>
                </c:pt>
                <c:pt idx="1">
                  <c:v>3631852.2289999998</c:v>
                </c:pt>
                <c:pt idx="2">
                  <c:v>3695532.986</c:v>
                </c:pt>
              </c:numCache>
            </c:numRef>
          </c:val>
        </c:ser>
        <c:shape val="cone"/>
        <c:axId val="95505792"/>
        <c:axId val="95507584"/>
        <c:axId val="0"/>
      </c:bar3DChart>
      <c:catAx>
        <c:axId val="955057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 i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507584"/>
        <c:crosses val="autoZero"/>
        <c:auto val="1"/>
        <c:lblAlgn val="ctr"/>
        <c:lblOffset val="100"/>
      </c:catAx>
      <c:valAx>
        <c:axId val="95507584"/>
        <c:scaling>
          <c:orientation val="minMax"/>
        </c:scaling>
        <c:axPos val="l"/>
        <c:majorGridlines/>
        <c:numFmt formatCode="#,##0.0" sourceLinked="1"/>
        <c:majorTickMark val="none"/>
        <c:tickLblPos val="none"/>
        <c:crossAx val="95505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735577028533613"/>
          <c:y val="0.64655511359290163"/>
          <c:w val="0.15750431785517857"/>
          <c:h val="0.1343356536372677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7698162729658787"/>
          <c:y val="0"/>
          <c:w val="0.5324978127734210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explosion val="25"/>
          <c:dPt>
            <c:idx val="0"/>
            <c:explosion val="18"/>
            <c:spPr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explosion val="0"/>
            <c:spPr>
              <a:gradFill flip="none" rotWithShape="1">
                <a:gsLst>
                  <a:gs pos="0">
                    <a:srgbClr val="FA3F1A">
                      <a:tint val="66000"/>
                      <a:satMod val="160000"/>
                    </a:srgbClr>
                  </a:gs>
                  <a:gs pos="50000">
                    <a:srgbClr val="FA3F1A">
                      <a:tint val="44500"/>
                      <a:satMod val="160000"/>
                    </a:srgbClr>
                  </a:gs>
                  <a:gs pos="100000">
                    <a:srgbClr val="FA3F1A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3172585.824</c:v>
                </c:pt>
                <c:pt idx="1">
                  <c:v>544690.16799999936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b="1" cap="all" spc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cap="all" spc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028488626421701"/>
          <c:y val="0.56415255905511807"/>
          <c:w val="0.31971511373578332"/>
          <c:h val="0.21432197750741441"/>
        </c:manualLayout>
      </c:layout>
      <c:txPr>
        <a:bodyPr/>
        <a:lstStyle/>
        <a:p>
          <a:pPr>
            <a:defRPr sz="1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361111111111118E-2"/>
          <c:y val="0"/>
          <c:w val="0.7128659230096237"/>
          <c:h val="0.8750300961537259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3888888888888948E-3"/>
                  <c:y val="-0.17333284806201771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2400" b="1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endParaRPr lang="ru-RU" sz="2400" b="1" i="0" u="none" strike="noStrike" kern="1200" baseline="0" dirty="0" smtClean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  <a:p>
                    <a:pPr algn="ctr" rtl="0">
                      <a:defRPr lang="en-US" sz="2400" b="1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endParaRPr lang="ru-RU" sz="2400" b="1" i="0" u="none" strike="noStrike" kern="1200" baseline="0" dirty="0" smtClean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  <a:p>
                    <a:pPr algn="ctr" rtl="0">
                      <a:defRPr lang="en-US" sz="2400" b="1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endParaRPr lang="ru-RU" sz="2400" b="1" i="0" u="none" strike="noStrike" kern="1200" baseline="0" dirty="0" smtClean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  <a:p>
                    <a:pPr algn="ctr" rtl="0">
                      <a:defRPr lang="en-US" sz="2400" b="1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endParaRPr lang="ru-RU" sz="2400" b="1" i="0" u="none" strike="noStrike" kern="1200" baseline="0" dirty="0" smtClean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  <a:p>
                    <a:pPr algn="ctr" rtl="0">
                      <a:defRPr lang="en-US" sz="2400" b="1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endParaRPr lang="ru-RU" sz="2400" b="1" i="0" u="none" strike="noStrike" kern="1200" baseline="0" dirty="0" smtClean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  <a:p>
                    <a:pPr algn="ctr" rtl="0">
                      <a:defRPr lang="en-US" sz="2400" b="1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endParaRPr lang="ru-RU" sz="2400" b="1" i="0" u="none" strike="noStrike" kern="1200" baseline="0" dirty="0" smtClean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  <a:p>
                    <a:pPr algn="ctr" rtl="0">
                      <a:defRPr lang="en-US" sz="2400" b="1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2400" b="1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3 569 279</a:t>
                    </a:r>
                    <a:r>
                      <a:rPr lang="en-US" sz="2400" b="1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,</a:t>
                    </a:r>
                    <a:r>
                      <a:rPr lang="ru-RU" sz="2400" b="1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9</a:t>
                    </a:r>
                    <a:endParaRPr lang="en-US" sz="2400" b="1" i="0" u="none" strike="noStrike" kern="1200" baseline="0" dirty="0" smtClean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numFmt formatCode="#,##0.0" sourceLinked="0"/>
              <c:spPr/>
              <c:showVal val="1"/>
            </c:dLbl>
            <c:dLbl>
              <c:idx val="1"/>
              <c:layout>
                <c:manualLayout>
                  <c:x val="1.2500000000000001E-2"/>
                  <c:y val="-0.255554840091436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3 172 585,8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9443350831146413E-3"/>
                  <c:y val="-0.1088885840389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3 115 </a:t>
                    </a:r>
                    <a:r>
                      <a:rPr lang="en-US" dirty="0" smtClean="0"/>
                      <a:t>083,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7777777777777957E-3"/>
                  <c:y val="-0.211110520075534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3 123 029,8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 algn="ctr">
                  <a:defRPr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#,##0.0\ "₽"</c:formatCode>
                <c:ptCount val="4"/>
                <c:pt idx="0">
                  <c:v>3596279.8909999947</c:v>
                </c:pt>
                <c:pt idx="1">
                  <c:v>3172585.824</c:v>
                </c:pt>
                <c:pt idx="2">
                  <c:v>3115083.0079999999</c:v>
                </c:pt>
                <c:pt idx="3">
                  <c:v>3123029.7560000001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2.7777777777777957E-3"/>
                  <c:y val="-7.10830905810238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475 261,3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277777777777781E-2"/>
                  <c:y val="-0.12298653232116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544 690,2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7777777777778273E-3"/>
                  <c:y val="-9.99997200357795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99 451,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0555555555555582E-2"/>
                  <c:y val="-0.1067353092274814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502 </a:t>
                    </a:r>
                    <a:r>
                      <a:rPr lang="en-US" dirty="0" smtClean="0"/>
                      <a:t>789,5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#,##0.0\ "₽"</c:formatCode>
                <c:ptCount val="4"/>
                <c:pt idx="0">
                  <c:v>475261.29000000021</c:v>
                </c:pt>
                <c:pt idx="1">
                  <c:v>544690.16799999936</c:v>
                </c:pt>
                <c:pt idx="2">
                  <c:v>499451.35099999985</c:v>
                </c:pt>
                <c:pt idx="3">
                  <c:v>502789.52799999999</c:v>
                </c:pt>
              </c:numCache>
            </c:numRef>
          </c:val>
        </c:ser>
        <c:overlap val="100"/>
        <c:axId val="164240000"/>
        <c:axId val="164266368"/>
      </c:barChart>
      <c:catAx>
        <c:axId val="164240000"/>
        <c:scaling>
          <c:orientation val="minMax"/>
        </c:scaling>
        <c:axPos val="b"/>
        <c:numFmt formatCode="General" sourceLinked="1"/>
        <c:tickLblPos val="nextTo"/>
        <c:crossAx val="164266368"/>
        <c:crosses val="autoZero"/>
        <c:auto val="1"/>
        <c:lblAlgn val="ctr"/>
        <c:lblOffset val="100"/>
      </c:catAx>
      <c:valAx>
        <c:axId val="164266368"/>
        <c:scaling>
          <c:orientation val="minMax"/>
        </c:scaling>
        <c:delete val="1"/>
        <c:axPos val="l"/>
        <c:numFmt formatCode="#,##0.0\ &quot;₽&quot;" sourceLinked="1"/>
        <c:tickLblPos val="none"/>
        <c:crossAx val="1642400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aseline="0"/>
            </a:pPr>
            <a:endParaRPr lang="ru-RU"/>
          </a:p>
        </c:txPr>
      </c:legendEntry>
      <c:layout>
        <c:manualLayout>
          <c:xMode val="edge"/>
          <c:yMode val="edge"/>
          <c:x val="0.69232370953630751"/>
          <c:y val="0.52997191958867973"/>
          <c:w val="0.24378740157480408"/>
          <c:h val="0.31338844895622497"/>
        </c:manualLayout>
      </c:layout>
    </c:legend>
    <c:plotVisOnly val="1"/>
  </c:chart>
  <c:txPr>
    <a:bodyPr/>
    <a:lstStyle/>
    <a:p>
      <a:pPr>
        <a:defRPr sz="2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881160377891772"/>
          <c:y val="7.434095408653689E-2"/>
          <c:w val="0.5726786935954532"/>
          <c:h val="0.861275866884637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1"/>
          <c:dPt>
            <c:idx val="0"/>
            <c:spPr>
              <a:gradFill flip="none" rotWithShape="1">
                <a:gsLst>
                  <a:gs pos="0">
                    <a:srgbClr val="F07F09">
                      <a:tint val="66000"/>
                      <a:satMod val="160000"/>
                    </a:srgbClr>
                  </a:gs>
                  <a:gs pos="50000">
                    <a:srgbClr val="F07F09">
                      <a:tint val="44500"/>
                      <a:satMod val="160000"/>
                    </a:srgbClr>
                  </a:gs>
                  <a:gs pos="100000">
                    <a:srgbClr val="F07F09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spPr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c:spPr>
          </c:dPt>
          <c:dPt>
            <c:idx val="2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Лист1!$A$2:$A$4</c:f>
              <c:strCache>
                <c:ptCount val="3"/>
                <c:pt idx="0">
                  <c:v>Бюджетные инвестиции</c:v>
                </c:pt>
                <c:pt idx="1">
                  <c:v>Проведение ремонтных работ</c:v>
                </c:pt>
                <c:pt idx="2">
                  <c:v>Укрепление материально-технической базы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114324.939</c:v>
                </c:pt>
                <c:pt idx="1">
                  <c:v>136330.79999999999</c:v>
                </c:pt>
                <c:pt idx="2">
                  <c:v>6611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800" baseline="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3957194327335962"/>
          <c:y val="0.14249279550147562"/>
          <c:w val="0.26042805672664082"/>
          <c:h val="0.71621665036599635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 marL="0" algn="ctr" defTabSz="914400" rtl="0" eaLnBrk="1" latinLnBrk="0" hangingPunct="1">
        <a:defRPr lang="ru-RU" sz="3600" b="1" kern="1200" cap="all" dirty="0" smtClean="0">
          <a:ln w="9000" cmpd="sng">
            <a:solidFill>
              <a:schemeClr val="tx1">
                <a:lumMod val="95000"/>
                <a:lumOff val="5000"/>
              </a:schemeClr>
            </a:solidFill>
            <a:prstDash val="solid"/>
          </a:ln>
          <a:solidFill>
            <a:srgbClr val="FA3F1A"/>
          </a:solidFill>
          <a:effectLst/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AngAx val="1"/>
    </c:view3D>
    <c:floor>
      <c:spPr>
        <a:solidFill>
          <a:schemeClr val="tx2">
            <a:lumMod val="50000"/>
            <a:lumOff val="50000"/>
          </a:schemeClr>
        </a:solidFill>
      </c:spPr>
    </c:floor>
    <c:sideWall>
      <c:spPr>
        <a:solidFill>
          <a:schemeClr val="tx1">
            <a:lumMod val="50000"/>
            <a:lumOff val="50000"/>
          </a:schemeClr>
        </a:solidFill>
      </c:spPr>
    </c:sideWall>
    <c:backWall>
      <c:spPr>
        <a:solidFill>
          <a:schemeClr val="bg1">
            <a:lumMod val="85000"/>
          </a:schemeClr>
        </a:solidFill>
      </c:spPr>
    </c:backWall>
    <c:plotArea>
      <c:layout>
        <c:manualLayout>
          <c:layoutTarget val="inner"/>
          <c:xMode val="edge"/>
          <c:yMode val="edge"/>
          <c:x val="4.3055555555555375E-2"/>
          <c:y val="3.8330886092377434E-2"/>
          <c:w val="0.86185072178477695"/>
          <c:h val="0.8243647485629618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0"/>
              <c:layout>
                <c:manualLayout>
                  <c:x val="1.2244610649707329E-2"/>
                  <c:y val="6.6046869697187847E-3"/>
                </c:manualLayout>
              </c:layout>
              <c:showVal val="1"/>
            </c:dLbl>
            <c:dLbl>
              <c:idx val="1"/>
              <c:layout>
                <c:manualLayout>
                  <c:x val="2.6388888888888878E-2"/>
                  <c:y val="7.4836223450128853E-4"/>
                </c:manualLayout>
              </c:layout>
              <c:showVal val="1"/>
            </c:dLbl>
            <c:dLbl>
              <c:idx val="2"/>
              <c:layout>
                <c:manualLayout>
                  <c:x val="1.1111111111111125E-2"/>
                  <c:y val="2.4112873960740639E-4"/>
                </c:manualLayout>
              </c:layout>
              <c:tx>
                <c:rich>
                  <a:bodyPr/>
                  <a:lstStyle/>
                  <a:p>
                    <a:r>
                      <a:rPr sz="2000" b="1" dirty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dirty="0"/>
                      <a:t>65 </a:t>
                    </a:r>
                    <a:r>
                      <a:rPr sz="2000" dirty="0"/>
                      <a:t>910,886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2183104.2999999998</c:v>
                </c:pt>
                <c:pt idx="1">
                  <c:v>1346517.8</c:v>
                </c:pt>
                <c:pt idx="2">
                  <c:v>165910.88599999968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1.7544700291994703E-2"/>
                  <c:y val="2.8391853117520982E-3"/>
                </c:manualLayout>
              </c:layout>
              <c:showVal val="1"/>
            </c:dLbl>
            <c:dLbl>
              <c:idx val="1"/>
              <c:layout>
                <c:manualLayout>
                  <c:x val="2.2222112860892401E-2"/>
                  <c:y val="-5.3615792481631714E-3"/>
                </c:manualLayout>
              </c:layout>
              <c:showVal val="1"/>
            </c:dLbl>
            <c:dLbl>
              <c:idx val="2"/>
              <c:layout>
                <c:manualLayout>
                  <c:x val="1.9444404396118935E-2"/>
                  <c:y val="-5.6150123484359745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2191362.2000000002</c:v>
                </c:pt>
                <c:pt idx="1">
                  <c:v>1270513.3</c:v>
                </c:pt>
                <c:pt idx="2">
                  <c:v>169976.72899999999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3.39987668884967E-2"/>
                  <c:y val="-5.1836251364498504E-3"/>
                </c:manualLayout>
              </c:layout>
              <c:showVal val="1"/>
            </c:dLbl>
            <c:dLbl>
              <c:idx val="1"/>
              <c:layout>
                <c:manualLayout>
                  <c:x val="1.8055555555555561E-2"/>
                  <c:y val="-1.0165054734203781E-2"/>
                </c:manualLayout>
              </c:layout>
              <c:showVal val="1"/>
            </c:dLbl>
            <c:dLbl>
              <c:idx val="2"/>
              <c:layout>
                <c:manualLayout>
                  <c:x val="2.6388925403538706E-2"/>
                  <c:y val="-2.3444398246977552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2300739.3992399997</c:v>
                </c:pt>
                <c:pt idx="1">
                  <c:v>1210802.7</c:v>
                </c:pt>
                <c:pt idx="2">
                  <c:v>171112.932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-6.17068841375557E-2"/>
                  <c:y val="-7.9475151068164572E-3"/>
                </c:manualLayout>
              </c:layout>
              <c:showVal val="1"/>
            </c:dLbl>
            <c:dLbl>
              <c:idx val="1"/>
              <c:layout>
                <c:manualLayout>
                  <c:x val="1.3888888888888975E-2"/>
                  <c:y val="-1.488093051819356E-2"/>
                </c:manualLayout>
              </c:layout>
              <c:showVal val="1"/>
            </c:dLbl>
            <c:dLbl>
              <c:idx val="2"/>
              <c:layout>
                <c:manualLayout>
                  <c:x val="1.8225816300309297E-2"/>
                  <c:y val="-7.567365456407303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2740027.5</c:v>
                </c:pt>
                <c:pt idx="1">
                  <c:v>1173168.9000000004</c:v>
                </c:pt>
                <c:pt idx="2">
                  <c:v>204260.06899999999</c:v>
                </c:pt>
              </c:numCache>
            </c:numRef>
          </c:val>
        </c:ser>
        <c:shape val="cylinder"/>
        <c:axId val="100092544"/>
        <c:axId val="100135296"/>
        <c:axId val="0"/>
      </c:bar3DChart>
      <c:catAx>
        <c:axId val="100092544"/>
        <c:scaling>
          <c:orientation val="minMax"/>
        </c:scaling>
        <c:axPos val="l"/>
        <c:minorGridlines/>
        <c:majorTickMark val="none"/>
        <c:tickLblPos val="nextTo"/>
        <c:txPr>
          <a:bodyPr rot="-5400000" vert="horz"/>
          <a:lstStyle/>
          <a:p>
            <a:pPr>
              <a:defRPr sz="900" b="1" i="0" baseline="0">
                <a:solidFill>
                  <a:srgbClr val="FF0000"/>
                </a:solidFill>
              </a:defRPr>
            </a:pPr>
            <a:endParaRPr lang="ru-RU"/>
          </a:p>
        </c:txPr>
        <c:crossAx val="100135296"/>
        <c:crosses val="autoZero"/>
        <c:auto val="1"/>
        <c:lblAlgn val="ctr"/>
        <c:lblOffset val="100"/>
      </c:catAx>
      <c:valAx>
        <c:axId val="100135296"/>
        <c:scaling>
          <c:orientation val="minMax"/>
        </c:scaling>
        <c:axPos val="b"/>
        <c:majorGridlines/>
        <c:numFmt formatCode="#,##0.0" sourceLinked="1"/>
        <c:majorTickMark val="none"/>
        <c:tickLblPos val="none"/>
        <c:crossAx val="100092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68405511811301"/>
          <c:y val="5.3654940534308408E-2"/>
          <c:w val="9.3704833770779386E-2"/>
          <c:h val="0.27220890031102346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 algn="ctr">
        <a:defRPr lang="ru-RU" sz="1800" b="0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plotArea>
      <c:layout>
        <c:manualLayout>
          <c:layoutTarget val="inner"/>
          <c:xMode val="edge"/>
          <c:yMode val="edge"/>
          <c:x val="2.6098017651453732E-2"/>
          <c:y val="1.5206229158617583E-2"/>
          <c:w val="0.73549982723632323"/>
          <c:h val="0.96921735064263159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dkEdge">
              <a:bevelT w="63500" h="25400"/>
              <a:bevelB/>
            </a:sp3d>
          </c:spPr>
          <c:dPt>
            <c:idx val="0"/>
            <c:bubble3D val="1"/>
            <c:explosion val="5"/>
            <c:spPr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dkEdge">
                <a:bevelT w="63500" h="25400"/>
                <a:bevelB/>
              </a:sp3d>
            </c:spPr>
          </c:dPt>
          <c:dPt>
            <c:idx val="1"/>
            <c:bubble3D val="1"/>
            <c:explosion val="11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dkEdge">
                <a:bevelT w="63500" h="25400"/>
                <a:bevelB/>
              </a:sp3d>
            </c:spPr>
          </c:dPt>
          <c:dPt>
            <c:idx val="2"/>
            <c:bubble3D val="1"/>
            <c:explosion val="5"/>
            <c:spPr>
              <a:gradFill flip="none" rotWithShape="1">
                <a:gsLst>
                  <a:gs pos="0">
                    <a:srgbClr val="FCF600">
                      <a:tint val="66000"/>
                      <a:satMod val="160000"/>
                    </a:srgbClr>
                  </a:gs>
                  <a:gs pos="50000">
                    <a:srgbClr val="FCF600">
                      <a:tint val="44500"/>
                      <a:satMod val="160000"/>
                    </a:srgbClr>
                  </a:gs>
                  <a:gs pos="100000">
                    <a:srgbClr val="FCF600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dkEdge">
                <a:bevelT w="63500" h="25400"/>
                <a:bevelB/>
              </a:sp3d>
            </c:spPr>
          </c:dPt>
          <c:xVal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xVal>
          <c:yVal>
            <c:numRef>
              <c:f>Лист1!$B$2:$B$4</c:f>
              <c:numCache>
                <c:formatCode>#,##0.0</c:formatCode>
                <c:ptCount val="3"/>
                <c:pt idx="0">
                  <c:v>2300739.3992399997</c:v>
                </c:pt>
                <c:pt idx="1">
                  <c:v>1210802.7</c:v>
                </c:pt>
                <c:pt idx="2">
                  <c:v>171112.932</c:v>
                </c:pt>
              </c:numCache>
            </c:numRef>
          </c:yVal>
          <c:bubbleSize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bubbleSize>
          <c:bubble3D val="1"/>
        </c:ser>
        <c:bubbleScale val="100"/>
        <c:sizeRepresents val="w"/>
        <c:axId val="157724032"/>
        <c:axId val="157725824"/>
      </c:bubbleChart>
      <c:valAx>
        <c:axId val="157724032"/>
        <c:scaling>
          <c:orientation val="minMax"/>
        </c:scaling>
        <c:axPos val="b"/>
        <c:numFmt formatCode="General" sourceLinked="1"/>
        <c:tickLblPos val="nextTo"/>
        <c:crossAx val="157725824"/>
        <c:crosses val="autoZero"/>
        <c:crossBetween val="midCat"/>
      </c:valAx>
      <c:valAx>
        <c:axId val="15772582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57724032"/>
        <c:crosses val="autoZero"/>
        <c:crossBetween val="midCat"/>
      </c:valAx>
      <c:spPr>
        <a:solidFill>
          <a:schemeClr val="accent4">
            <a:lumMod val="20000"/>
            <a:lumOff val="8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65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5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5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7917183513758714"/>
          <c:y val="0.16452359356423091"/>
          <c:w val="0.21921009796057353"/>
          <c:h val="0.79101803779679569"/>
        </c:manualLayout>
      </c:layout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  <c:txPr>
        <a:bodyPr/>
        <a:lstStyle/>
        <a:p>
          <a:pPr>
            <a:defRPr sz="16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5.7749667217725932E-2"/>
          <c:y val="5.3349975002777446E-2"/>
          <c:w val="0.61933411340361577"/>
          <c:h val="0.946650024997222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16"/>
          <c:dPt>
            <c:idx val="0"/>
            <c:explosion val="18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1"/>
            <c:spPr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21275515544152745"/>
                  <c:y val="-9.0777674008443526E-2"/>
                </c:manualLayout>
              </c:layout>
              <c:spPr/>
              <c:txPr>
                <a:bodyPr/>
                <a:lstStyle/>
                <a:p>
                  <a:pPr>
                    <a:defRPr sz="3200" b="1" i="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sz="3200" b="1" i="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3200" b="1" i="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2500" b="1" i="0" baseline="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Налоги на прибыль, доходы</c:v>
                </c:pt>
                <c:pt idx="1">
                  <c:v>Налоги на совокупный доход</c:v>
                </c:pt>
                <c:pt idx="2">
                  <c:v>Государственная пошлина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781571.5</c:v>
                </c:pt>
                <c:pt idx="1">
                  <c:v>410515.20000000001</c:v>
                </c:pt>
                <c:pt idx="2">
                  <c:v>18716</c:v>
                </c:pt>
              </c:numCache>
            </c:numRef>
          </c:val>
        </c:ser>
        <c:dLbls>
          <c:showPercent val="1"/>
        </c:dLbls>
      </c:pie3DChart>
      <c:spPr>
        <a:effectLst>
          <a:glow rad="228600">
            <a:schemeClr val="accent4">
              <a:satMod val="175000"/>
              <a:alpha val="40000"/>
            </a:schemeClr>
          </a:glow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w="114300" prst="artDeco"/>
        </a:sp3d>
      </c:spPr>
    </c:plotArea>
    <c:legend>
      <c:legendPos val="r"/>
      <c:legendEntry>
        <c:idx val="0"/>
        <c:txPr>
          <a:bodyPr/>
          <a:lstStyle/>
          <a:p>
            <a:pPr>
              <a:defRPr sz="15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500" b="1" i="0" baseline="0"/>
            </a:pPr>
            <a:endParaRPr lang="ru-RU"/>
          </a:p>
        </c:txPr>
      </c:legendEntry>
      <c:layout>
        <c:manualLayout>
          <c:xMode val="edge"/>
          <c:yMode val="edge"/>
          <c:x val="0.67518759258862038"/>
          <c:y val="0.21899780232751992"/>
          <c:w val="0.28902489426111638"/>
          <c:h val="0.59231786745917125"/>
        </c:manualLayout>
      </c:layout>
    </c:legend>
    <c:plotVisOnly val="1"/>
  </c:chart>
  <c:spPr>
    <a:solidFill>
      <a:schemeClr val="bg1">
        <a:lumMod val="85000"/>
      </a:schemeClr>
    </a:solidFill>
    <a:ln w="42500" cap="flat" cmpd="sng" algn="ctr">
      <a:solidFill>
        <a:schemeClr val="tx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8.0231951847620733E-2"/>
          <c:y val="1.454449619589179E-3"/>
          <c:w val="0.56310761154856703"/>
          <c:h val="0.895662758458912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explosion val="5"/>
            <c:spPr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4E8542">
                      <a:lumMod val="75000"/>
                      <a:shade val="30000"/>
                      <a:satMod val="115000"/>
                    </a:srgbClr>
                  </a:gs>
                  <a:gs pos="50000">
                    <a:srgbClr val="4E8542">
                      <a:lumMod val="75000"/>
                      <a:shade val="67500"/>
                      <a:satMod val="115000"/>
                    </a:srgbClr>
                  </a:gs>
                  <a:gs pos="100000">
                    <a:srgbClr val="4E8542">
                      <a:lumMod val="75000"/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explosion val="24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Лист1!$A$2:$A$7</c:f>
              <c:strCache>
                <c:ptCount val="6"/>
                <c:pt idx="0">
                  <c:v>ДОХОДЫ    ОТ    ОКАЗАНИЯ    ПЛАТНЫХ    УСЛУГ   И КОМПЕНСАЦИИ ЗАТРАТ ГОСУДАРСТВА</c:v>
                </c:pt>
                <c:pt idx="1">
                  <c:v>ДОХОДЫ ОТ ИСПОЛЬЗОВАНИЯ ИМУЩЕСТВА, НАХОДЯЩЕГОСЯ В ГОСУДАРСТВЕННОЙ И МУНИЦИПАЛЬНОЙ СОБСТВЕННОСТИ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ШТРАФЫ, САНКЦИИ, ВОЗМЕЩЕНИЕ УЩЕРБА</c:v>
                </c:pt>
                <c:pt idx="4">
                  <c:v>ПЛАТЕЖИ ПРИ ПОЛЬЗОВАНИИ ПРИРОДНЫМИ РЕСУРСАМИ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82639.7</c:v>
                </c:pt>
                <c:pt idx="1">
                  <c:v>41276.1</c:v>
                </c:pt>
                <c:pt idx="2">
                  <c:v>14613</c:v>
                </c:pt>
                <c:pt idx="3">
                  <c:v>2378.1999999999998</c:v>
                </c:pt>
                <c:pt idx="4">
                  <c:v>5980.7</c:v>
                </c:pt>
                <c:pt idx="5">
                  <c:v>1440</c:v>
                </c:pt>
              </c:numCache>
            </c:numRef>
          </c:val>
        </c:ser>
      </c:pie3DChart>
      <c:spPr>
        <a:noFill/>
        <a:ln w="25400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5040276813482367"/>
          <c:y val="0"/>
          <c:w val="0.34374230676672596"/>
          <c:h val="1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557331153599201E-2"/>
          <c:y val="1.1192909582197775E-2"/>
          <c:w val="0.52920794782957503"/>
          <c:h val="0.8382283987458590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FCF600">
                      <a:tint val="66000"/>
                      <a:satMod val="160000"/>
                    </a:srgbClr>
                  </a:gs>
                  <a:gs pos="50000">
                    <a:srgbClr val="FCF600">
                      <a:tint val="44500"/>
                      <a:satMod val="160000"/>
                    </a:srgbClr>
                  </a:gs>
                  <a:gs pos="100000">
                    <a:srgbClr val="FCF6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Лист1!$A$2:$A$5</c:f>
              <c:strCache>
                <c:ptCount val="4"/>
                <c:pt idx="0">
                  <c:v>Субвенции бюджетам субъектов Российской Федерации и муниципальных образований</c:v>
                </c:pt>
                <c:pt idx="1">
                  <c:v>Дотации</c:v>
                </c:pt>
                <c:pt idx="2">
                  <c:v>Субсидии бюджетам бюджетной системы Российской Федерации (межбюджетные субсидии)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2017235.3</c:v>
                </c:pt>
                <c:pt idx="1">
                  <c:v>177222.6</c:v>
                </c:pt>
                <c:pt idx="2">
                  <c:v>96728</c:v>
                </c:pt>
                <c:pt idx="3">
                  <c:v>9553.499239999981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408639108817965"/>
          <c:y val="0"/>
          <c:w val="0.32491214438382865"/>
          <c:h val="0.9641488668633536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autoTitleDeleted val="1"/>
    <c:view3D>
      <c:rotX val="0"/>
      <c:depthPercent val="100"/>
      <c:perspective val="0"/>
    </c:view3D>
    <c:sideWall>
      <c:spPr>
        <a:solidFill>
          <a:schemeClr val="bg1">
            <a:lumMod val="75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/>
      </c:spPr>
    </c:sideWall>
    <c:backWall>
      <c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4.4444444444444502E-2"/>
          <c:y val="3.8858716438460991E-2"/>
          <c:w val="0.92222222222222228"/>
          <c:h val="0.872798324791555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bg1"/>
              </a:solidFill>
            </a:ln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4071541.179</c:v>
                </c:pt>
                <c:pt idx="1">
                  <c:v>3717275.9919999987</c:v>
                </c:pt>
                <c:pt idx="2">
                  <c:v>3661071.3509999947</c:v>
                </c:pt>
                <c:pt idx="3">
                  <c:v>3723090.8619999997</c:v>
                </c:pt>
              </c:numCache>
            </c:numRef>
          </c:val>
        </c:ser>
        <c:gapWidth val="300"/>
        <c:shape val="cylinder"/>
        <c:axId val="162564736"/>
        <c:axId val="162581888"/>
        <c:axId val="0"/>
      </c:bar3DChart>
      <c:catAx>
        <c:axId val="16256473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2000" b="1" cap="all" spc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581888"/>
        <c:crosses val="autoZero"/>
        <c:auto val="1"/>
        <c:lblAlgn val="ctr"/>
        <c:lblOffset val="100"/>
        <c:tickMarkSkip val="1"/>
      </c:catAx>
      <c:valAx>
        <c:axId val="162581888"/>
        <c:scaling>
          <c:orientation val="minMax"/>
        </c:scaling>
        <c:axPos val="l"/>
        <c:majorGridlines/>
        <c:minorGridlines/>
        <c:numFmt formatCode="#,##0.0" sourceLinked="1"/>
        <c:tickLblPos val="none"/>
        <c:crossAx val="162564736"/>
        <c:crosses val="autoZero"/>
        <c:crossBetween val="between"/>
        <c:majorUnit val="400000"/>
      </c:valAx>
      <c:spPr>
        <a:noFill/>
      </c:spPr>
    </c:plotArea>
    <c:plotVisOnly val="1"/>
  </c:chart>
  <c:spPr>
    <a:solidFill>
      <a:prstClr val="white"/>
    </a:solidFill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0"/>
      <c:perspective val="30"/>
    </c:view3D>
    <c:plotArea>
      <c:layout>
        <c:manualLayout>
          <c:layoutTarget val="inner"/>
          <c:xMode val="edge"/>
          <c:yMode val="edge"/>
          <c:x val="9.7222222222222224E-2"/>
          <c:y val="7.6111073004869967E-2"/>
          <c:w val="0.54374551618548728"/>
          <c:h val="0.801667046951399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explosion val="13"/>
            <c:spPr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spPr>
              <a:solidFill>
                <a:srgbClr val="00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9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9492082239720041"/>
                  <c:y val="-0.14079890589982844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67,4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%" sourceLinked="0"/>
              <c:spPr/>
              <c:showPercent val="1"/>
            </c:dLbl>
            <c:dLbl>
              <c:idx val="1"/>
              <c:layout>
                <c:manualLayout>
                  <c:x val="1.2153324584426922E-3"/>
                  <c:y val="-3.0578392081492052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dirty="0" smtClean="0"/>
                      <a:t>8,5</a:t>
                    </a:r>
                    <a:r>
                      <a:rPr lang="en-US" sz="1800" dirty="0" smtClean="0"/>
                      <a:t>%</a:t>
                    </a:r>
                    <a:endParaRPr lang="en-US" sz="1800" dirty="0"/>
                  </a:p>
                </c:rich>
              </c:tx>
              <c:numFmt formatCode="0.0%" sourceLinked="0"/>
              <c:spPr/>
              <c:showPercent val="1"/>
            </c:dLbl>
            <c:dLbl>
              <c:idx val="2"/>
              <c:layout>
                <c:manualLayout>
                  <c:x val="-1.6991469816273052E-3"/>
                  <c:y val="1.3151844194311967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dirty="0" smtClean="0"/>
                      <a:t>8,8</a:t>
                    </a:r>
                    <a:r>
                      <a:rPr lang="en-US" sz="1800" dirty="0" smtClean="0"/>
                      <a:t>%</a:t>
                    </a:r>
                    <a:endParaRPr lang="en-US" sz="1800" dirty="0"/>
                  </a:p>
                </c:rich>
              </c:tx>
              <c:numFmt formatCode="0.0%" sourceLinked="0"/>
              <c:spPr/>
              <c:showPercent val="1"/>
            </c:dLbl>
            <c:dLbl>
              <c:idx val="3"/>
              <c:layout>
                <c:manualLayout>
                  <c:x val="3.6318897637795735E-4"/>
                  <c:y val="2.831558126871386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dirty="0" smtClean="0"/>
                      <a:t>5,8</a:t>
                    </a:r>
                    <a:r>
                      <a:rPr lang="en-US" sz="1800" dirty="0" smtClean="0"/>
                      <a:t>%</a:t>
                    </a:r>
                    <a:endParaRPr lang="en-US" sz="1800" dirty="0"/>
                  </a:p>
                </c:rich>
              </c:tx>
              <c:numFmt formatCode="0.0%" sourceLinked="0"/>
              <c:spPr/>
              <c:showPercent val="1"/>
            </c:dLbl>
            <c:dLbl>
              <c:idx val="4"/>
              <c:layout>
                <c:manualLayout>
                  <c:x val="7.8478783902012524E-3"/>
                  <c:y val="2.8246465101759995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dirty="0" smtClean="0"/>
                      <a:t>4,9</a:t>
                    </a:r>
                    <a:r>
                      <a:rPr lang="en-US" sz="1800" dirty="0" smtClean="0"/>
                      <a:t>%</a:t>
                    </a:r>
                    <a:endParaRPr lang="en-US" sz="1800" dirty="0"/>
                  </a:p>
                </c:rich>
              </c:tx>
              <c:numFmt formatCode="0.0%" sourceLinked="0"/>
              <c:spPr/>
              <c:showPercent val="1"/>
            </c:dLbl>
            <c:dLbl>
              <c:idx val="5"/>
              <c:layout>
                <c:manualLayout>
                  <c:x val="4.8507217847769124E-3"/>
                  <c:y val="-1.311684866674038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%" sourceLinked="0"/>
              <c:spPr/>
              <c:showPercent val="1"/>
            </c:dLbl>
            <c:dLbl>
              <c:idx val="6"/>
              <c:layout>
                <c:manualLayout>
                  <c:x val="4.1014216972878423E-2"/>
                  <c:y val="7.5042659548109824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dirty="0" smtClean="0"/>
                      <a:t>            2</a:t>
                    </a:r>
                    <a:r>
                      <a:rPr lang="ru-RU" sz="1800" dirty="0" smtClean="0"/>
                      <a:t>,3%</a:t>
                    </a:r>
                    <a:endParaRPr lang="en-US" sz="1800" dirty="0"/>
                  </a:p>
                </c:rich>
              </c:tx>
              <c:showVal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5.7486111111111474E-2"/>
                  <c:y val="5.0837477970315743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dirty="0" smtClean="0"/>
                      <a:t>    1,6</a:t>
                    </a:r>
                    <a:r>
                      <a:rPr lang="en-US" sz="1800" dirty="0" smtClean="0"/>
                      <a:t>%</a:t>
                    </a:r>
                    <a:endParaRPr lang="en-US" sz="1800" dirty="0"/>
                  </a:p>
                </c:rich>
              </c:tx>
              <c:numFmt formatCode="0.0%" sourceLinked="0"/>
              <c:spPr/>
              <c:showVal val="1"/>
            </c:dLbl>
            <c:numFmt formatCode="0.0%" sourceLinked="0"/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Общегосударственные вопросы</c:v>
                </c:pt>
                <c:pt idx="3">
                  <c:v>Межбюджетные трансферты</c:v>
                </c:pt>
                <c:pt idx="4">
                  <c:v>Культура, кинематография</c:v>
                </c:pt>
                <c:pt idx="5">
                  <c:v>Жилищно-коммунальное хозяйство</c:v>
                </c:pt>
                <c:pt idx="6">
                  <c:v>Национальная экономика</c:v>
                </c:pt>
                <c:pt idx="7">
                  <c:v>Средства массовой информации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2532178.9709999957</c:v>
                </c:pt>
                <c:pt idx="1">
                  <c:v>297759.71999999997</c:v>
                </c:pt>
                <c:pt idx="2">
                  <c:v>373976.91800000001</c:v>
                </c:pt>
                <c:pt idx="3">
                  <c:v>186987.2</c:v>
                </c:pt>
                <c:pt idx="4">
                  <c:v>158006.39999999962</c:v>
                </c:pt>
                <c:pt idx="5">
                  <c:v>14064.04</c:v>
                </c:pt>
                <c:pt idx="6">
                  <c:v>70668.800000000003</c:v>
                </c:pt>
                <c:pt idx="7">
                  <c:v>3457</c:v>
                </c:pt>
                <c:pt idx="8">
                  <c:v>24668.827000000001</c:v>
                </c:pt>
                <c:pt idx="9">
                  <c:v>55508.116000000002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Общегосударственные вопросы</c:v>
                </c:pt>
                <c:pt idx="3">
                  <c:v>Межбюджетные трансферты</c:v>
                </c:pt>
                <c:pt idx="4">
                  <c:v>Культура, кинематография</c:v>
                </c:pt>
                <c:pt idx="5">
                  <c:v>Жилищно-коммунальное хозяйство</c:v>
                </c:pt>
                <c:pt idx="6">
                  <c:v>Национальная экономика</c:v>
                </c:pt>
                <c:pt idx="7">
                  <c:v>Средства массовой информации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0515343394575682"/>
          <c:y val="7.2225169623322066E-2"/>
          <c:w val="0.35873545494313058"/>
          <c:h val="0.81554977273904394"/>
        </c:manualLayout>
      </c:layout>
      <c:txPr>
        <a:bodyPr/>
        <a:lstStyle/>
        <a:p>
          <a:pPr marL="0">
            <a:spcBef>
              <a:spcPts val="0"/>
            </a:spcBef>
            <a:spcAft>
              <a:spcPts val="0"/>
            </a:spcAft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83970991915352799"/>
          <c:y val="3.1804298611629804E-2"/>
        </c:manualLayout>
      </c:layout>
    </c:title>
    <c:plotArea>
      <c:layout>
        <c:manualLayout>
          <c:layoutTarget val="inner"/>
          <c:xMode val="edge"/>
          <c:yMode val="edge"/>
          <c:x val="2.7257072446495952E-2"/>
          <c:y val="0.11692928465057478"/>
          <c:w val="0.7736420700730251"/>
          <c:h val="0.7542689372430981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b="1" smtClean="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en-US" smtClean="0"/>
                      <a:t>350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1034</a:t>
                    </a:r>
                    <a:r>
                      <a:rPr lang="en-US" smtClean="0"/>
                      <a:t>0,0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755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trendline>
            <c:spPr>
              <a:ln w="42500" cap="flat" cmpd="sng" algn="ctr">
                <a:solidFill>
                  <a:schemeClr val="accent2"/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  <c:trendlineType val="linear"/>
          </c:trendline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8350</c:v>
                </c:pt>
                <c:pt idx="1">
                  <c:v>9185</c:v>
                </c:pt>
                <c:pt idx="2">
                  <c:v>9555</c:v>
                </c:pt>
                <c:pt idx="3">
                  <c:v>9940</c:v>
                </c:pt>
                <c:pt idx="4">
                  <c:v>10340</c:v>
                </c:pt>
                <c:pt idx="5">
                  <c:v>10755</c:v>
                </c:pt>
              </c:numCache>
            </c:numRef>
          </c:val>
        </c:ser>
        <c:axId val="163808000"/>
        <c:axId val="163809536"/>
      </c:barChart>
      <c:catAx>
        <c:axId val="163808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809536"/>
        <c:crosses val="autoZero"/>
        <c:auto val="1"/>
        <c:lblAlgn val="ctr"/>
        <c:lblOffset val="100"/>
      </c:catAx>
      <c:valAx>
        <c:axId val="163809536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63808000"/>
        <c:crosses val="autoZero"/>
        <c:crossBetween val="between"/>
      </c:valAx>
    </c:plotArea>
    <c:plotVisOnly val="1"/>
  </c:chart>
  <c:spPr>
    <a:solidFill>
      <a:schemeClr val="accent4">
        <a:lumMod val="20000"/>
        <a:lumOff val="80000"/>
      </a:schemeClr>
    </a:solidFill>
    <a:ln w="425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7FBF1B-8F29-4EED-8856-9229737AD1A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954F32-06B7-4FD9-A971-F3F630FCAC20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 sz="1600" b="1" baseline="0" dirty="0" smtClean="0">
            <a:solidFill>
              <a:schemeClr val="tx1"/>
            </a:solidFill>
          </a:endParaRPr>
        </a:p>
        <a:p>
          <a:r>
            <a:rPr lang="ru-RU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80 204,5</a:t>
          </a:r>
        </a:p>
        <a:p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</a:t>
          </a:r>
          <a:endParaRPr lang="ru-RU" sz="16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621146-6757-4852-9276-B7CED7D10937}" type="parTrans" cxnId="{8C1D06FA-27DB-4F47-A554-C7B1980EF5F6}">
      <dgm:prSet/>
      <dgm:spPr/>
      <dgm:t>
        <a:bodyPr/>
        <a:lstStyle/>
        <a:p>
          <a:endParaRPr lang="ru-RU"/>
        </a:p>
      </dgm:t>
    </dgm:pt>
    <dgm:pt modelId="{3B6DBBA3-E6A0-40DA-BD72-3D91FE57D871}" type="sibTrans" cxnId="{8C1D06FA-27DB-4F47-A554-C7B1980EF5F6}">
      <dgm:prSet/>
      <dgm:spPr/>
      <dgm:t>
        <a:bodyPr/>
        <a:lstStyle/>
        <a:p>
          <a:endParaRPr lang="ru-RU"/>
        </a:p>
      </dgm:t>
    </dgm:pt>
    <dgm:pt modelId="{6A8455EA-891C-41AD-B470-F997F93ECDD8}">
      <dgm:prSet phldrT="[Текст]"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baseline="0" dirty="0" smtClean="0"/>
            <a:t>ДОХОДЫ ОТ ИСПОЛЬЗОВАНИЯ ИМУЩЕСТВА, НАХОДЯЩЕГОСЯ В ГОСУДАРСТВЕННОЙ И МУНИЦИПАЛЬНОЙ СОБСТВЕННОСТИ</a:t>
          </a:r>
          <a:endParaRPr lang="ru-RU" sz="1800" baseline="0" dirty="0"/>
        </a:p>
      </dgm:t>
    </dgm:pt>
    <dgm:pt modelId="{BAA7B623-972C-4A44-9BE5-8E86E04EDE62}" type="parTrans" cxnId="{694B9A49-0545-49E0-AA57-651453D7286B}">
      <dgm:prSet/>
      <dgm:spPr/>
      <dgm:t>
        <a:bodyPr/>
        <a:lstStyle/>
        <a:p>
          <a:endParaRPr lang="ru-RU"/>
        </a:p>
      </dgm:t>
    </dgm:pt>
    <dgm:pt modelId="{7D89643F-FE33-45F5-B874-CE6CC060FC1D}" type="sibTrans" cxnId="{694B9A49-0545-49E0-AA57-651453D7286B}">
      <dgm:prSet/>
      <dgm:spPr/>
      <dgm:t>
        <a:bodyPr/>
        <a:lstStyle/>
        <a:p>
          <a:endParaRPr lang="ru-RU"/>
        </a:p>
      </dgm:t>
    </dgm:pt>
    <dgm:pt modelId="{C7146EF2-E280-4B2F-97CF-764736BD8EF5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 sz="1600" b="1" baseline="0" dirty="0" smtClean="0">
            <a:solidFill>
              <a:schemeClr val="tx1"/>
            </a:solidFill>
          </a:endParaRPr>
        </a:p>
        <a:p>
          <a:r>
            <a:rPr lang="ru-RU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37 422,1</a:t>
          </a:r>
        </a:p>
        <a:p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</a:t>
          </a:r>
          <a:endParaRPr lang="ru-RU" sz="1600" baseline="0" dirty="0">
            <a:solidFill>
              <a:schemeClr val="tx1"/>
            </a:solidFill>
          </a:endParaRPr>
        </a:p>
      </dgm:t>
    </dgm:pt>
    <dgm:pt modelId="{2B722DC4-2D89-4A99-888E-468AF6DC8E58}" type="parTrans" cxnId="{D8A8E053-CBE6-43DD-AC9A-20F43243F475}">
      <dgm:prSet/>
      <dgm:spPr/>
      <dgm:t>
        <a:bodyPr/>
        <a:lstStyle/>
        <a:p>
          <a:endParaRPr lang="ru-RU"/>
        </a:p>
      </dgm:t>
    </dgm:pt>
    <dgm:pt modelId="{E0C470C5-7F6D-4C99-A691-60277FDA9146}" type="sibTrans" cxnId="{D8A8E053-CBE6-43DD-AC9A-20F43243F475}">
      <dgm:prSet/>
      <dgm:spPr/>
      <dgm:t>
        <a:bodyPr/>
        <a:lstStyle/>
        <a:p>
          <a:endParaRPr lang="ru-RU"/>
        </a:p>
      </dgm:t>
    </dgm:pt>
    <dgm:pt modelId="{72423337-0FA8-4FCB-B1B7-FCC396B1B4A9}">
      <dgm:prSet phldrT="[Текст]"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baseline="0" dirty="0" smtClean="0"/>
            <a:t>ДОХОДЫ ОТ ПРОДАЖИ МАТЕРИАЛЬНЫХ И НЕМАТЕРИАЛЬНЫХ АКТИВОВ </a:t>
          </a:r>
          <a:endParaRPr lang="ru-RU" sz="1800" baseline="0" dirty="0"/>
        </a:p>
      </dgm:t>
    </dgm:pt>
    <dgm:pt modelId="{2F922BA4-3ECD-4459-AD72-01615FFC1C26}" type="parTrans" cxnId="{CC63037D-4CCA-4211-8CD2-4193D55BF06D}">
      <dgm:prSet/>
      <dgm:spPr/>
      <dgm:t>
        <a:bodyPr/>
        <a:lstStyle/>
        <a:p>
          <a:endParaRPr lang="ru-RU"/>
        </a:p>
      </dgm:t>
    </dgm:pt>
    <dgm:pt modelId="{3AE6F264-1B96-4F5D-B265-3634B1A4B787}" type="sibTrans" cxnId="{CC63037D-4CCA-4211-8CD2-4193D55BF06D}">
      <dgm:prSet/>
      <dgm:spPr/>
      <dgm:t>
        <a:bodyPr/>
        <a:lstStyle/>
        <a:p>
          <a:endParaRPr lang="ru-RU"/>
        </a:p>
      </dgm:t>
    </dgm:pt>
    <dgm:pt modelId="{CE1C9507-C0D3-47D0-9A62-D42D419C0429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 sz="1600" b="1" baseline="0" dirty="0" smtClean="0">
            <a:solidFill>
              <a:schemeClr val="tx1"/>
            </a:solidFill>
          </a:endParaRPr>
        </a:p>
        <a:p>
          <a:r>
            <a:rPr lang="ru-RU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41 914,6</a:t>
          </a:r>
        </a:p>
        <a:p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</a:t>
          </a:r>
          <a:r>
            <a:rPr lang="ru-RU" sz="1000" b="1" baseline="0" dirty="0" smtClean="0">
              <a:solidFill>
                <a:schemeClr val="tx1"/>
              </a:solidFill>
            </a:rPr>
            <a:t>. </a:t>
          </a:r>
          <a:endParaRPr lang="ru-RU" sz="1000" baseline="0" dirty="0">
            <a:solidFill>
              <a:schemeClr val="tx1"/>
            </a:solidFill>
          </a:endParaRPr>
        </a:p>
      </dgm:t>
    </dgm:pt>
    <dgm:pt modelId="{0934BAA1-C4B4-4DFA-8951-F8897C351AB9}" type="sibTrans" cxnId="{0F51D1D4-5EE4-4678-8BED-CE7D5983CD57}">
      <dgm:prSet/>
      <dgm:spPr/>
      <dgm:t>
        <a:bodyPr/>
        <a:lstStyle/>
        <a:p>
          <a:endParaRPr lang="ru-RU"/>
        </a:p>
      </dgm:t>
    </dgm:pt>
    <dgm:pt modelId="{997D9268-A973-4516-8634-3052BB21183F}" type="parTrans" cxnId="{0F51D1D4-5EE4-4678-8BED-CE7D5983CD57}">
      <dgm:prSet/>
      <dgm:spPr/>
      <dgm:t>
        <a:bodyPr/>
        <a:lstStyle/>
        <a:p>
          <a:endParaRPr lang="ru-RU"/>
        </a:p>
      </dgm:t>
    </dgm:pt>
    <dgm:pt modelId="{793E09C8-188F-49F2-9ED2-3206327CD548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ru-RU" sz="2500" dirty="0"/>
        </a:p>
      </dgm:t>
    </dgm:pt>
    <dgm:pt modelId="{882DA212-94FC-43DE-83DC-E5ACC09E7124}" type="parTrans" cxnId="{44EAA334-27D1-4089-A340-78A3C80F5AC1}">
      <dgm:prSet/>
      <dgm:spPr/>
      <dgm:t>
        <a:bodyPr/>
        <a:lstStyle/>
        <a:p>
          <a:endParaRPr lang="ru-RU"/>
        </a:p>
      </dgm:t>
    </dgm:pt>
    <dgm:pt modelId="{1E49B0D1-898A-41CE-B186-71572711C2A2}" type="sibTrans" cxnId="{44EAA334-27D1-4089-A340-78A3C80F5AC1}">
      <dgm:prSet/>
      <dgm:spPr/>
      <dgm:t>
        <a:bodyPr/>
        <a:lstStyle/>
        <a:p>
          <a:endParaRPr lang="ru-RU"/>
        </a:p>
      </dgm:t>
    </dgm:pt>
    <dgm:pt modelId="{F35AB3B5-8E15-4A07-9A34-850F2A7B0AD1}">
      <dgm:prSet custT="1"/>
      <dgm:spPr/>
      <dgm:t>
        <a:bodyPr/>
        <a:lstStyle/>
        <a:p>
          <a:r>
            <a:rPr lang="ru-RU" sz="1800" b="1" baseline="0" dirty="0" smtClean="0"/>
            <a:t>ДОХОДЫ ОТ ОКАЗАНИЯ ПЛАТНЫХ УСЛУГ (РАБОТ) И КОМПЕНСАЦИИ ЗАТРАТ ГОСУДАРСТВА </a:t>
          </a:r>
          <a:endParaRPr lang="ru-RU" sz="1800" baseline="0" dirty="0"/>
        </a:p>
      </dgm:t>
    </dgm:pt>
    <dgm:pt modelId="{803E7E70-C213-4BF2-BE9B-8AEE78CD6408}" type="parTrans" cxnId="{C4222116-B90F-40FD-98CA-1A87489F145C}">
      <dgm:prSet/>
      <dgm:spPr/>
      <dgm:t>
        <a:bodyPr/>
        <a:lstStyle/>
        <a:p>
          <a:endParaRPr lang="ru-RU"/>
        </a:p>
      </dgm:t>
    </dgm:pt>
    <dgm:pt modelId="{896A2EED-23DC-4360-B585-E45F044C965F}" type="sibTrans" cxnId="{C4222116-B90F-40FD-98CA-1A87489F145C}">
      <dgm:prSet/>
      <dgm:spPr/>
      <dgm:t>
        <a:bodyPr/>
        <a:lstStyle/>
        <a:p>
          <a:endParaRPr lang="ru-RU"/>
        </a:p>
      </dgm:t>
    </dgm:pt>
    <dgm:pt modelId="{7813DDBD-FF85-4ABA-9760-ED7DC99F03F8}" type="pres">
      <dgm:prSet presAssocID="{307FBF1B-8F29-4EED-8856-9229737AD1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CF656-82F9-4744-AEB1-89B175D11612}" type="pres">
      <dgm:prSet presAssocID="{71954F32-06B7-4FD9-A971-F3F630FCAC20}" presName="composite" presStyleCnt="0"/>
      <dgm:spPr/>
    </dgm:pt>
    <dgm:pt modelId="{F808B552-6A83-40FF-A0DA-659EB4F3FF6B}" type="pres">
      <dgm:prSet presAssocID="{71954F32-06B7-4FD9-A971-F3F630FCAC20}" presName="parentText" presStyleLbl="alignNode1" presStyleIdx="0" presStyleCnt="3" custScaleX="191484" custLinFactNeighborX="0" custLinFactNeighborY="54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69829-9C4E-46BD-896F-8F2B19E8A6CB}" type="pres">
      <dgm:prSet presAssocID="{71954F32-06B7-4FD9-A971-F3F630FCAC20}" presName="descendantText" presStyleLbl="alignAcc1" presStyleIdx="0" presStyleCnt="3" custAng="0" custScaleX="87915" custScaleY="127843" custLinFactNeighborX="-31" custLinFactNeighborY="8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02B25-E440-4F88-A6F7-EF5160A605A8}" type="pres">
      <dgm:prSet presAssocID="{3B6DBBA3-E6A0-40DA-BD72-3D91FE57D871}" presName="sp" presStyleCnt="0"/>
      <dgm:spPr/>
    </dgm:pt>
    <dgm:pt modelId="{A1189AA2-CCA5-4586-8F6D-DDCCEB4C62EB}" type="pres">
      <dgm:prSet presAssocID="{CE1C9507-C0D3-47D0-9A62-D42D419C0429}" presName="composite" presStyleCnt="0"/>
      <dgm:spPr/>
    </dgm:pt>
    <dgm:pt modelId="{D69A9126-4492-4F78-96AE-C2B2E9FD3DDB}" type="pres">
      <dgm:prSet presAssocID="{CE1C9507-C0D3-47D0-9A62-D42D419C0429}" presName="parentText" presStyleLbl="alignNode1" presStyleIdx="1" presStyleCnt="3" custScaleX="174606" custLinFactNeighborX="0" custLinFactNeighborY="-27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4F661-675A-491A-9847-29C56A4DECD0}" type="pres">
      <dgm:prSet presAssocID="{CE1C9507-C0D3-47D0-9A62-D42D419C0429}" presName="descendantText" presStyleLbl="alignAcc1" presStyleIdx="1" presStyleCnt="3" custScaleX="89796" custLinFactNeighborX="-143" custLinFactNeighborY="2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D78F1-BA0A-432B-AB47-C49C328537A0}" type="pres">
      <dgm:prSet presAssocID="{0934BAA1-C4B4-4DFA-8951-F8897C351AB9}" presName="sp" presStyleCnt="0"/>
      <dgm:spPr/>
    </dgm:pt>
    <dgm:pt modelId="{4AFF8326-2FEB-4628-987C-E656420584CC}" type="pres">
      <dgm:prSet presAssocID="{C7146EF2-E280-4B2F-97CF-764736BD8EF5}" presName="composite" presStyleCnt="0"/>
      <dgm:spPr/>
    </dgm:pt>
    <dgm:pt modelId="{08E45D75-2DAB-48B4-A036-10D05E1D0D41}" type="pres">
      <dgm:prSet presAssocID="{C7146EF2-E280-4B2F-97CF-764736BD8EF5}" presName="parentText" presStyleLbl="alignNode1" presStyleIdx="2" presStyleCnt="3" custScaleX="1650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2045D-69CB-46BD-98FE-0479197DFFC9}" type="pres">
      <dgm:prSet presAssocID="{C7146EF2-E280-4B2F-97CF-764736BD8EF5}" presName="descendantText" presStyleLbl="alignAcc1" presStyleIdx="2" presStyleCnt="3" custScaleX="91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63037D-4CCA-4211-8CD2-4193D55BF06D}" srcId="{C7146EF2-E280-4B2F-97CF-764736BD8EF5}" destId="{72423337-0FA8-4FCB-B1B7-FCC396B1B4A9}" srcOrd="0" destOrd="0" parTransId="{2F922BA4-3ECD-4459-AD72-01615FFC1C26}" sibTransId="{3AE6F264-1B96-4F5D-B265-3634B1A4B787}"/>
    <dgm:cxn modelId="{73707658-6B17-4F22-BE6B-B3ED10D9D829}" type="presOf" srcId="{F35AB3B5-8E15-4A07-9A34-850F2A7B0AD1}" destId="{23B69829-9C4E-46BD-896F-8F2B19E8A6CB}" srcOrd="0" destOrd="1" presId="urn:microsoft.com/office/officeart/2005/8/layout/chevron2"/>
    <dgm:cxn modelId="{D8A8E053-CBE6-43DD-AC9A-20F43243F475}" srcId="{307FBF1B-8F29-4EED-8856-9229737AD1A1}" destId="{C7146EF2-E280-4B2F-97CF-764736BD8EF5}" srcOrd="2" destOrd="0" parTransId="{2B722DC4-2D89-4A99-888E-468AF6DC8E58}" sibTransId="{E0C470C5-7F6D-4C99-A691-60277FDA9146}"/>
    <dgm:cxn modelId="{90921354-3373-48EA-AFEC-20953F777B9B}" type="presOf" srcId="{793E09C8-188F-49F2-9ED2-3206327CD548}" destId="{23B69829-9C4E-46BD-896F-8F2B19E8A6CB}" srcOrd="0" destOrd="0" presId="urn:microsoft.com/office/officeart/2005/8/layout/chevron2"/>
    <dgm:cxn modelId="{8B80112B-7C2C-4A02-A045-EFD70762B65A}" type="presOf" srcId="{72423337-0FA8-4FCB-B1B7-FCC396B1B4A9}" destId="{E762045D-69CB-46BD-98FE-0479197DFFC9}" srcOrd="0" destOrd="0" presId="urn:microsoft.com/office/officeart/2005/8/layout/chevron2"/>
    <dgm:cxn modelId="{8C1D06FA-27DB-4F47-A554-C7B1980EF5F6}" srcId="{307FBF1B-8F29-4EED-8856-9229737AD1A1}" destId="{71954F32-06B7-4FD9-A971-F3F630FCAC20}" srcOrd="0" destOrd="0" parTransId="{EC621146-6757-4852-9276-B7CED7D10937}" sibTransId="{3B6DBBA3-E6A0-40DA-BD72-3D91FE57D871}"/>
    <dgm:cxn modelId="{249076C3-9D8E-4A27-8964-7BCFC7F6A34A}" type="presOf" srcId="{C7146EF2-E280-4B2F-97CF-764736BD8EF5}" destId="{08E45D75-2DAB-48B4-A036-10D05E1D0D41}" srcOrd="0" destOrd="0" presId="urn:microsoft.com/office/officeart/2005/8/layout/chevron2"/>
    <dgm:cxn modelId="{A0E68C93-7E80-4A52-B259-77123AD1D591}" type="presOf" srcId="{CE1C9507-C0D3-47D0-9A62-D42D419C0429}" destId="{D69A9126-4492-4F78-96AE-C2B2E9FD3DDB}" srcOrd="0" destOrd="0" presId="urn:microsoft.com/office/officeart/2005/8/layout/chevron2"/>
    <dgm:cxn modelId="{BEE0FABF-9B24-46E1-A55B-0C58A3FA20C5}" type="presOf" srcId="{71954F32-06B7-4FD9-A971-F3F630FCAC20}" destId="{F808B552-6A83-40FF-A0DA-659EB4F3FF6B}" srcOrd="0" destOrd="0" presId="urn:microsoft.com/office/officeart/2005/8/layout/chevron2"/>
    <dgm:cxn modelId="{C4222116-B90F-40FD-98CA-1A87489F145C}" srcId="{71954F32-06B7-4FD9-A971-F3F630FCAC20}" destId="{F35AB3B5-8E15-4A07-9A34-850F2A7B0AD1}" srcOrd="1" destOrd="0" parTransId="{803E7E70-C213-4BF2-BE9B-8AEE78CD6408}" sibTransId="{896A2EED-23DC-4360-B585-E45F044C965F}"/>
    <dgm:cxn modelId="{97B3D77C-366F-4EE7-B3AF-75F18609C9ED}" type="presOf" srcId="{307FBF1B-8F29-4EED-8856-9229737AD1A1}" destId="{7813DDBD-FF85-4ABA-9760-ED7DC99F03F8}" srcOrd="0" destOrd="0" presId="urn:microsoft.com/office/officeart/2005/8/layout/chevron2"/>
    <dgm:cxn modelId="{0F51D1D4-5EE4-4678-8BED-CE7D5983CD57}" srcId="{307FBF1B-8F29-4EED-8856-9229737AD1A1}" destId="{CE1C9507-C0D3-47D0-9A62-D42D419C0429}" srcOrd="1" destOrd="0" parTransId="{997D9268-A973-4516-8634-3052BB21183F}" sibTransId="{0934BAA1-C4B4-4DFA-8951-F8897C351AB9}"/>
    <dgm:cxn modelId="{1CC1F595-72A0-4659-8835-E9164E19CE2F}" type="presOf" srcId="{6A8455EA-891C-41AD-B470-F997F93ECDD8}" destId="{ACE4F661-675A-491A-9847-29C56A4DECD0}" srcOrd="0" destOrd="0" presId="urn:microsoft.com/office/officeart/2005/8/layout/chevron2"/>
    <dgm:cxn modelId="{694B9A49-0545-49E0-AA57-651453D7286B}" srcId="{CE1C9507-C0D3-47D0-9A62-D42D419C0429}" destId="{6A8455EA-891C-41AD-B470-F997F93ECDD8}" srcOrd="0" destOrd="0" parTransId="{BAA7B623-972C-4A44-9BE5-8E86E04EDE62}" sibTransId="{7D89643F-FE33-45F5-B874-CE6CC060FC1D}"/>
    <dgm:cxn modelId="{44EAA334-27D1-4089-A340-78A3C80F5AC1}" srcId="{71954F32-06B7-4FD9-A971-F3F630FCAC20}" destId="{793E09C8-188F-49F2-9ED2-3206327CD548}" srcOrd="0" destOrd="0" parTransId="{882DA212-94FC-43DE-83DC-E5ACC09E7124}" sibTransId="{1E49B0D1-898A-41CE-B186-71572711C2A2}"/>
    <dgm:cxn modelId="{221C5A5E-E53B-4721-BA75-16B2B948FFE4}" type="presParOf" srcId="{7813DDBD-FF85-4ABA-9760-ED7DC99F03F8}" destId="{9AECF656-82F9-4744-AEB1-89B175D11612}" srcOrd="0" destOrd="0" presId="urn:microsoft.com/office/officeart/2005/8/layout/chevron2"/>
    <dgm:cxn modelId="{3311B27A-F55D-4976-AAEC-FDE94D34F35F}" type="presParOf" srcId="{9AECF656-82F9-4744-AEB1-89B175D11612}" destId="{F808B552-6A83-40FF-A0DA-659EB4F3FF6B}" srcOrd="0" destOrd="0" presId="urn:microsoft.com/office/officeart/2005/8/layout/chevron2"/>
    <dgm:cxn modelId="{290F8B6B-330D-49F1-BCE9-B23B015F6A3C}" type="presParOf" srcId="{9AECF656-82F9-4744-AEB1-89B175D11612}" destId="{23B69829-9C4E-46BD-896F-8F2B19E8A6CB}" srcOrd="1" destOrd="0" presId="urn:microsoft.com/office/officeart/2005/8/layout/chevron2"/>
    <dgm:cxn modelId="{90A9813F-3581-46DF-B0BA-DEFF6FB9DF21}" type="presParOf" srcId="{7813DDBD-FF85-4ABA-9760-ED7DC99F03F8}" destId="{3AA02B25-E440-4F88-A6F7-EF5160A605A8}" srcOrd="1" destOrd="0" presId="urn:microsoft.com/office/officeart/2005/8/layout/chevron2"/>
    <dgm:cxn modelId="{0CC157B6-2F87-41AE-8D27-BE9E362C8354}" type="presParOf" srcId="{7813DDBD-FF85-4ABA-9760-ED7DC99F03F8}" destId="{A1189AA2-CCA5-4586-8F6D-DDCCEB4C62EB}" srcOrd="2" destOrd="0" presId="urn:microsoft.com/office/officeart/2005/8/layout/chevron2"/>
    <dgm:cxn modelId="{33A11041-4A41-4DD6-8061-C63455B2AA07}" type="presParOf" srcId="{A1189AA2-CCA5-4586-8F6D-DDCCEB4C62EB}" destId="{D69A9126-4492-4F78-96AE-C2B2E9FD3DDB}" srcOrd="0" destOrd="0" presId="urn:microsoft.com/office/officeart/2005/8/layout/chevron2"/>
    <dgm:cxn modelId="{94E31D78-7BC4-497A-BA5A-1C1F6988A840}" type="presParOf" srcId="{A1189AA2-CCA5-4586-8F6D-DDCCEB4C62EB}" destId="{ACE4F661-675A-491A-9847-29C56A4DECD0}" srcOrd="1" destOrd="0" presId="urn:microsoft.com/office/officeart/2005/8/layout/chevron2"/>
    <dgm:cxn modelId="{B14EBE02-E0B8-465B-9B98-4D78FE3790F1}" type="presParOf" srcId="{7813DDBD-FF85-4ABA-9760-ED7DC99F03F8}" destId="{5AAD78F1-BA0A-432B-AB47-C49C328537A0}" srcOrd="3" destOrd="0" presId="urn:microsoft.com/office/officeart/2005/8/layout/chevron2"/>
    <dgm:cxn modelId="{0D4560DC-AB1F-46A8-B88C-E3516429AB1B}" type="presParOf" srcId="{7813DDBD-FF85-4ABA-9760-ED7DC99F03F8}" destId="{4AFF8326-2FEB-4628-987C-E656420584CC}" srcOrd="4" destOrd="0" presId="urn:microsoft.com/office/officeart/2005/8/layout/chevron2"/>
    <dgm:cxn modelId="{D274A654-3753-4097-9E0A-ABAA7A8B46E7}" type="presParOf" srcId="{4AFF8326-2FEB-4628-987C-E656420584CC}" destId="{08E45D75-2DAB-48B4-A036-10D05E1D0D41}" srcOrd="0" destOrd="0" presId="urn:microsoft.com/office/officeart/2005/8/layout/chevron2"/>
    <dgm:cxn modelId="{6D231BFD-D118-49E6-A36A-8DA0C38CD356}" type="presParOf" srcId="{4AFF8326-2FEB-4628-987C-E656420584CC}" destId="{E762045D-69CB-46BD-98FE-0479197DFF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7FBF1B-8F29-4EED-8856-9229737AD1A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954F32-06B7-4FD9-A971-F3F630FCAC20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600" b="1" baseline="0" dirty="0" smtClean="0">
              <a:solidFill>
                <a:schemeClr val="tx1"/>
              </a:solidFill>
            </a:rPr>
            <a:t>3 783,4 </a:t>
          </a:r>
          <a:r>
            <a:rPr lang="ru-RU" sz="1000" b="1" baseline="0" dirty="0" smtClean="0">
              <a:solidFill>
                <a:schemeClr val="tx1"/>
              </a:solidFill>
            </a:rPr>
            <a:t>тыс. рублей </a:t>
          </a:r>
          <a:endParaRPr lang="ru-RU" sz="1000" baseline="0" dirty="0">
            <a:solidFill>
              <a:schemeClr val="tx1"/>
            </a:solidFill>
          </a:endParaRPr>
        </a:p>
      </dgm:t>
    </dgm:pt>
    <dgm:pt modelId="{EC621146-6757-4852-9276-B7CED7D10937}" type="parTrans" cxnId="{8C1D06FA-27DB-4F47-A554-C7B1980EF5F6}">
      <dgm:prSet/>
      <dgm:spPr/>
      <dgm:t>
        <a:bodyPr/>
        <a:lstStyle/>
        <a:p>
          <a:endParaRPr lang="ru-RU"/>
        </a:p>
      </dgm:t>
    </dgm:pt>
    <dgm:pt modelId="{3B6DBBA3-E6A0-40DA-BD72-3D91FE57D871}" type="sibTrans" cxnId="{8C1D06FA-27DB-4F47-A554-C7B1980EF5F6}">
      <dgm:prSet/>
      <dgm:spPr/>
      <dgm:t>
        <a:bodyPr/>
        <a:lstStyle/>
        <a:p>
          <a:endParaRPr lang="ru-RU"/>
        </a:p>
      </dgm:t>
    </dgm:pt>
    <dgm:pt modelId="{031EB8BE-EDF9-4C44-92B6-80095BFB880F}">
      <dgm:prSet phldrT="[Текст]"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baseline="0" dirty="0" smtClean="0"/>
            <a:t>ШТРАФЫ, САНКЦИИ, ВОЗМЕЩЕНИЕ УЩЕРБА</a:t>
          </a:r>
          <a:endParaRPr lang="ru-RU" sz="1800" baseline="0" dirty="0"/>
        </a:p>
      </dgm:t>
    </dgm:pt>
    <dgm:pt modelId="{99A94EC3-213D-48F4-8B5C-161D48A75D64}" type="parTrans" cxnId="{23947B8B-6984-4EC2-BA8E-C9AEA58E69EE}">
      <dgm:prSet/>
      <dgm:spPr/>
      <dgm:t>
        <a:bodyPr/>
        <a:lstStyle/>
        <a:p>
          <a:endParaRPr lang="ru-RU"/>
        </a:p>
      </dgm:t>
    </dgm:pt>
    <dgm:pt modelId="{F55ABE76-C296-4753-BA1B-A1E61D935AD5}" type="sibTrans" cxnId="{23947B8B-6984-4EC2-BA8E-C9AEA58E69EE}">
      <dgm:prSet/>
      <dgm:spPr/>
      <dgm:t>
        <a:bodyPr/>
        <a:lstStyle/>
        <a:p>
          <a:endParaRPr lang="ru-RU"/>
        </a:p>
      </dgm:t>
    </dgm:pt>
    <dgm:pt modelId="{CE1C9507-C0D3-47D0-9A62-D42D419C0429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600" b="1" baseline="0" dirty="0" smtClean="0">
              <a:solidFill>
                <a:schemeClr val="tx1"/>
              </a:solidFill>
            </a:rPr>
            <a:t>5 938,3 </a:t>
          </a:r>
          <a:r>
            <a:rPr lang="ru-RU" sz="1000" b="1" baseline="0" dirty="0" smtClean="0">
              <a:solidFill>
                <a:schemeClr val="tx1"/>
              </a:solidFill>
            </a:rPr>
            <a:t>тыс. рублей </a:t>
          </a:r>
          <a:endParaRPr lang="ru-RU" sz="1000" baseline="0" dirty="0">
            <a:solidFill>
              <a:schemeClr val="tx1"/>
            </a:solidFill>
          </a:endParaRPr>
        </a:p>
      </dgm:t>
    </dgm:pt>
    <dgm:pt modelId="{997D9268-A973-4516-8634-3052BB21183F}" type="parTrans" cxnId="{0F51D1D4-5EE4-4678-8BED-CE7D5983CD57}">
      <dgm:prSet/>
      <dgm:spPr/>
      <dgm:t>
        <a:bodyPr/>
        <a:lstStyle/>
        <a:p>
          <a:endParaRPr lang="ru-RU"/>
        </a:p>
      </dgm:t>
    </dgm:pt>
    <dgm:pt modelId="{0934BAA1-C4B4-4DFA-8951-F8897C351AB9}" type="sibTrans" cxnId="{0F51D1D4-5EE4-4678-8BED-CE7D5983CD57}">
      <dgm:prSet/>
      <dgm:spPr/>
      <dgm:t>
        <a:bodyPr/>
        <a:lstStyle/>
        <a:p>
          <a:endParaRPr lang="ru-RU"/>
        </a:p>
      </dgm:t>
    </dgm:pt>
    <dgm:pt modelId="{6A8455EA-891C-41AD-B470-F997F93ECDD8}">
      <dgm:prSet phldrT="[Текст]"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baseline="0" dirty="0" smtClean="0"/>
            <a:t>ПЛАТЕЖИ ПРИ ПОЛЬЗОВАНИИ ПРИРОДНЫМИ РЕСУРСАМИ </a:t>
          </a:r>
          <a:endParaRPr lang="ru-RU" sz="1800" baseline="0" dirty="0"/>
        </a:p>
      </dgm:t>
    </dgm:pt>
    <dgm:pt modelId="{BAA7B623-972C-4A44-9BE5-8E86E04EDE62}" type="parTrans" cxnId="{694B9A49-0545-49E0-AA57-651453D7286B}">
      <dgm:prSet/>
      <dgm:spPr/>
      <dgm:t>
        <a:bodyPr/>
        <a:lstStyle/>
        <a:p>
          <a:endParaRPr lang="ru-RU"/>
        </a:p>
      </dgm:t>
    </dgm:pt>
    <dgm:pt modelId="{7D89643F-FE33-45F5-B874-CE6CC060FC1D}" type="sibTrans" cxnId="{694B9A49-0545-49E0-AA57-651453D7286B}">
      <dgm:prSet/>
      <dgm:spPr/>
      <dgm:t>
        <a:bodyPr/>
        <a:lstStyle/>
        <a:p>
          <a:endParaRPr lang="ru-RU"/>
        </a:p>
      </dgm:t>
    </dgm:pt>
    <dgm:pt modelId="{C7146EF2-E280-4B2F-97CF-764736BD8EF5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600" b="1" baseline="0" dirty="0" smtClean="0">
              <a:solidFill>
                <a:schemeClr val="tx1"/>
              </a:solidFill>
            </a:rPr>
            <a:t>1 850,0 </a:t>
          </a:r>
          <a:r>
            <a:rPr lang="ru-RU" sz="1000" b="1" baseline="0" dirty="0" smtClean="0">
              <a:solidFill>
                <a:schemeClr val="tx1"/>
              </a:solidFill>
            </a:rPr>
            <a:t>тыс. рублей </a:t>
          </a:r>
          <a:endParaRPr lang="ru-RU" sz="1000" baseline="0" dirty="0">
            <a:solidFill>
              <a:schemeClr val="tx1"/>
            </a:solidFill>
          </a:endParaRPr>
        </a:p>
      </dgm:t>
    </dgm:pt>
    <dgm:pt modelId="{2B722DC4-2D89-4A99-888E-468AF6DC8E58}" type="parTrans" cxnId="{D8A8E053-CBE6-43DD-AC9A-20F43243F475}">
      <dgm:prSet/>
      <dgm:spPr/>
      <dgm:t>
        <a:bodyPr/>
        <a:lstStyle/>
        <a:p>
          <a:endParaRPr lang="ru-RU"/>
        </a:p>
      </dgm:t>
    </dgm:pt>
    <dgm:pt modelId="{E0C470C5-7F6D-4C99-A691-60277FDA9146}" type="sibTrans" cxnId="{D8A8E053-CBE6-43DD-AC9A-20F43243F475}">
      <dgm:prSet/>
      <dgm:spPr/>
      <dgm:t>
        <a:bodyPr/>
        <a:lstStyle/>
        <a:p>
          <a:endParaRPr lang="ru-RU"/>
        </a:p>
      </dgm:t>
    </dgm:pt>
    <dgm:pt modelId="{72423337-0FA8-4FCB-B1B7-FCC396B1B4A9}">
      <dgm:prSet phldrT="[Текст]"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baseline="0" dirty="0" smtClean="0"/>
            <a:t>ПРОЧИЕ НЕНАЛОГОВЫЕ ДОХОДЫ </a:t>
          </a:r>
          <a:endParaRPr lang="ru-RU" sz="1800" baseline="0" dirty="0"/>
        </a:p>
      </dgm:t>
    </dgm:pt>
    <dgm:pt modelId="{2F922BA4-3ECD-4459-AD72-01615FFC1C26}" type="parTrans" cxnId="{CC63037D-4CCA-4211-8CD2-4193D55BF06D}">
      <dgm:prSet/>
      <dgm:spPr/>
      <dgm:t>
        <a:bodyPr/>
        <a:lstStyle/>
        <a:p>
          <a:endParaRPr lang="ru-RU"/>
        </a:p>
      </dgm:t>
    </dgm:pt>
    <dgm:pt modelId="{3AE6F264-1B96-4F5D-B265-3634B1A4B787}" type="sibTrans" cxnId="{CC63037D-4CCA-4211-8CD2-4193D55BF06D}">
      <dgm:prSet/>
      <dgm:spPr/>
      <dgm:t>
        <a:bodyPr/>
        <a:lstStyle/>
        <a:p>
          <a:endParaRPr lang="ru-RU"/>
        </a:p>
      </dgm:t>
    </dgm:pt>
    <dgm:pt modelId="{7813DDBD-FF85-4ABA-9760-ED7DC99F03F8}" type="pres">
      <dgm:prSet presAssocID="{307FBF1B-8F29-4EED-8856-9229737AD1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CF656-82F9-4744-AEB1-89B175D11612}" type="pres">
      <dgm:prSet presAssocID="{71954F32-06B7-4FD9-A971-F3F630FCAC20}" presName="composite" presStyleCnt="0"/>
      <dgm:spPr/>
    </dgm:pt>
    <dgm:pt modelId="{F808B552-6A83-40FF-A0DA-659EB4F3FF6B}" type="pres">
      <dgm:prSet presAssocID="{71954F32-06B7-4FD9-A971-F3F630FCAC20}" presName="parentText" presStyleLbl="alignNode1" presStyleIdx="0" presStyleCnt="3" custLinFactNeighborX="0" custLinFactNeighborY="54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69829-9C4E-46BD-896F-8F2B19E8A6CB}" type="pres">
      <dgm:prSet presAssocID="{71954F32-06B7-4FD9-A971-F3F630FCAC20}" presName="descendantText" presStyleLbl="alignAcc1" presStyleIdx="0" presStyleCnt="3" custLinFactNeighborX="246" custLinFactNeighborY="8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02B25-E440-4F88-A6F7-EF5160A605A8}" type="pres">
      <dgm:prSet presAssocID="{3B6DBBA3-E6A0-40DA-BD72-3D91FE57D871}" presName="sp" presStyleCnt="0"/>
      <dgm:spPr/>
    </dgm:pt>
    <dgm:pt modelId="{A1189AA2-CCA5-4586-8F6D-DDCCEB4C62EB}" type="pres">
      <dgm:prSet presAssocID="{CE1C9507-C0D3-47D0-9A62-D42D419C0429}" presName="composite" presStyleCnt="0"/>
      <dgm:spPr/>
    </dgm:pt>
    <dgm:pt modelId="{D69A9126-4492-4F78-96AE-C2B2E9FD3DDB}" type="pres">
      <dgm:prSet presAssocID="{CE1C9507-C0D3-47D0-9A62-D42D419C0429}" presName="parentText" presStyleLbl="alignNode1" presStyleIdx="1" presStyleCnt="3" custLinFactNeighborX="0" custLinFactNeighborY="-27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4F661-675A-491A-9847-29C56A4DECD0}" type="pres">
      <dgm:prSet presAssocID="{CE1C9507-C0D3-47D0-9A62-D42D419C0429}" presName="descendantText" presStyleLbl="alignAcc1" presStyleIdx="1" presStyleCnt="3" custLinFactNeighborX="-143" custLinFactNeighborY="2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D78F1-BA0A-432B-AB47-C49C328537A0}" type="pres">
      <dgm:prSet presAssocID="{0934BAA1-C4B4-4DFA-8951-F8897C351AB9}" presName="sp" presStyleCnt="0"/>
      <dgm:spPr/>
    </dgm:pt>
    <dgm:pt modelId="{4AFF8326-2FEB-4628-987C-E656420584CC}" type="pres">
      <dgm:prSet presAssocID="{C7146EF2-E280-4B2F-97CF-764736BD8EF5}" presName="composite" presStyleCnt="0"/>
      <dgm:spPr/>
    </dgm:pt>
    <dgm:pt modelId="{08E45D75-2DAB-48B4-A036-10D05E1D0D41}" type="pres">
      <dgm:prSet presAssocID="{C7146EF2-E280-4B2F-97CF-764736BD8EF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2045D-69CB-46BD-98FE-0479197DFFC9}" type="pres">
      <dgm:prSet presAssocID="{C7146EF2-E280-4B2F-97CF-764736BD8EF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63037D-4CCA-4211-8CD2-4193D55BF06D}" srcId="{C7146EF2-E280-4B2F-97CF-764736BD8EF5}" destId="{72423337-0FA8-4FCB-B1B7-FCC396B1B4A9}" srcOrd="0" destOrd="0" parTransId="{2F922BA4-3ECD-4459-AD72-01615FFC1C26}" sibTransId="{3AE6F264-1B96-4F5D-B265-3634B1A4B787}"/>
    <dgm:cxn modelId="{23947B8B-6984-4EC2-BA8E-C9AEA58E69EE}" srcId="{71954F32-06B7-4FD9-A971-F3F630FCAC20}" destId="{031EB8BE-EDF9-4C44-92B6-80095BFB880F}" srcOrd="0" destOrd="0" parTransId="{99A94EC3-213D-48F4-8B5C-161D48A75D64}" sibTransId="{F55ABE76-C296-4753-BA1B-A1E61D935AD5}"/>
    <dgm:cxn modelId="{2CD11E85-B59F-45DA-8982-5D9DEB7D871C}" type="presOf" srcId="{6A8455EA-891C-41AD-B470-F997F93ECDD8}" destId="{ACE4F661-675A-491A-9847-29C56A4DECD0}" srcOrd="0" destOrd="0" presId="urn:microsoft.com/office/officeart/2005/8/layout/chevron2"/>
    <dgm:cxn modelId="{D8A8E053-CBE6-43DD-AC9A-20F43243F475}" srcId="{307FBF1B-8F29-4EED-8856-9229737AD1A1}" destId="{C7146EF2-E280-4B2F-97CF-764736BD8EF5}" srcOrd="2" destOrd="0" parTransId="{2B722DC4-2D89-4A99-888E-468AF6DC8E58}" sibTransId="{E0C470C5-7F6D-4C99-A691-60277FDA9146}"/>
    <dgm:cxn modelId="{323C2365-4209-428E-8B38-A41892B875F4}" type="presOf" srcId="{71954F32-06B7-4FD9-A971-F3F630FCAC20}" destId="{F808B552-6A83-40FF-A0DA-659EB4F3FF6B}" srcOrd="0" destOrd="0" presId="urn:microsoft.com/office/officeart/2005/8/layout/chevron2"/>
    <dgm:cxn modelId="{589E6D2C-63F6-4FF8-A3FC-2325313C4B39}" type="presOf" srcId="{C7146EF2-E280-4B2F-97CF-764736BD8EF5}" destId="{08E45D75-2DAB-48B4-A036-10D05E1D0D41}" srcOrd="0" destOrd="0" presId="urn:microsoft.com/office/officeart/2005/8/layout/chevron2"/>
    <dgm:cxn modelId="{3EB5A4BF-46E3-4DD7-A5E1-F861CA560355}" type="presOf" srcId="{031EB8BE-EDF9-4C44-92B6-80095BFB880F}" destId="{23B69829-9C4E-46BD-896F-8F2B19E8A6CB}" srcOrd="0" destOrd="0" presId="urn:microsoft.com/office/officeart/2005/8/layout/chevron2"/>
    <dgm:cxn modelId="{8C1D06FA-27DB-4F47-A554-C7B1980EF5F6}" srcId="{307FBF1B-8F29-4EED-8856-9229737AD1A1}" destId="{71954F32-06B7-4FD9-A971-F3F630FCAC20}" srcOrd="0" destOrd="0" parTransId="{EC621146-6757-4852-9276-B7CED7D10937}" sibTransId="{3B6DBBA3-E6A0-40DA-BD72-3D91FE57D871}"/>
    <dgm:cxn modelId="{E85C9D99-D3BD-4FA0-81A0-534F736E05DD}" type="presOf" srcId="{72423337-0FA8-4FCB-B1B7-FCC396B1B4A9}" destId="{E762045D-69CB-46BD-98FE-0479197DFFC9}" srcOrd="0" destOrd="0" presId="urn:microsoft.com/office/officeart/2005/8/layout/chevron2"/>
    <dgm:cxn modelId="{17D8D630-C425-4450-ABFC-6E588C64EA7A}" type="presOf" srcId="{CE1C9507-C0D3-47D0-9A62-D42D419C0429}" destId="{D69A9126-4492-4F78-96AE-C2B2E9FD3DDB}" srcOrd="0" destOrd="0" presId="urn:microsoft.com/office/officeart/2005/8/layout/chevron2"/>
    <dgm:cxn modelId="{0F51D1D4-5EE4-4678-8BED-CE7D5983CD57}" srcId="{307FBF1B-8F29-4EED-8856-9229737AD1A1}" destId="{CE1C9507-C0D3-47D0-9A62-D42D419C0429}" srcOrd="1" destOrd="0" parTransId="{997D9268-A973-4516-8634-3052BB21183F}" sibTransId="{0934BAA1-C4B4-4DFA-8951-F8897C351AB9}"/>
    <dgm:cxn modelId="{694B9A49-0545-49E0-AA57-651453D7286B}" srcId="{CE1C9507-C0D3-47D0-9A62-D42D419C0429}" destId="{6A8455EA-891C-41AD-B470-F997F93ECDD8}" srcOrd="0" destOrd="0" parTransId="{BAA7B623-972C-4A44-9BE5-8E86E04EDE62}" sibTransId="{7D89643F-FE33-45F5-B874-CE6CC060FC1D}"/>
    <dgm:cxn modelId="{A116CA5A-9025-411D-B5B1-DDFE2507AD21}" type="presOf" srcId="{307FBF1B-8F29-4EED-8856-9229737AD1A1}" destId="{7813DDBD-FF85-4ABA-9760-ED7DC99F03F8}" srcOrd="0" destOrd="0" presId="urn:microsoft.com/office/officeart/2005/8/layout/chevron2"/>
    <dgm:cxn modelId="{6637A07C-C140-4FD1-81C0-4B14CB8A61BF}" type="presParOf" srcId="{7813DDBD-FF85-4ABA-9760-ED7DC99F03F8}" destId="{9AECF656-82F9-4744-AEB1-89B175D11612}" srcOrd="0" destOrd="0" presId="urn:microsoft.com/office/officeart/2005/8/layout/chevron2"/>
    <dgm:cxn modelId="{7A2D9854-5ECA-406A-9E0D-F47B4A0DFC53}" type="presParOf" srcId="{9AECF656-82F9-4744-AEB1-89B175D11612}" destId="{F808B552-6A83-40FF-A0DA-659EB4F3FF6B}" srcOrd="0" destOrd="0" presId="urn:microsoft.com/office/officeart/2005/8/layout/chevron2"/>
    <dgm:cxn modelId="{1A8895B6-9412-4357-9D1E-1CA93A0A4984}" type="presParOf" srcId="{9AECF656-82F9-4744-AEB1-89B175D11612}" destId="{23B69829-9C4E-46BD-896F-8F2B19E8A6CB}" srcOrd="1" destOrd="0" presId="urn:microsoft.com/office/officeart/2005/8/layout/chevron2"/>
    <dgm:cxn modelId="{3FD96A96-5048-4862-B81A-1D2ED917D617}" type="presParOf" srcId="{7813DDBD-FF85-4ABA-9760-ED7DC99F03F8}" destId="{3AA02B25-E440-4F88-A6F7-EF5160A605A8}" srcOrd="1" destOrd="0" presId="urn:microsoft.com/office/officeart/2005/8/layout/chevron2"/>
    <dgm:cxn modelId="{74660D18-7D06-4A78-951F-5FDB630DD51D}" type="presParOf" srcId="{7813DDBD-FF85-4ABA-9760-ED7DC99F03F8}" destId="{A1189AA2-CCA5-4586-8F6D-DDCCEB4C62EB}" srcOrd="2" destOrd="0" presId="urn:microsoft.com/office/officeart/2005/8/layout/chevron2"/>
    <dgm:cxn modelId="{74194B2C-F304-4628-A633-052045FAC31E}" type="presParOf" srcId="{A1189AA2-CCA5-4586-8F6D-DDCCEB4C62EB}" destId="{D69A9126-4492-4F78-96AE-C2B2E9FD3DDB}" srcOrd="0" destOrd="0" presId="urn:microsoft.com/office/officeart/2005/8/layout/chevron2"/>
    <dgm:cxn modelId="{2B252DF4-1C14-43C2-BE4B-9D1F6F0AD153}" type="presParOf" srcId="{A1189AA2-CCA5-4586-8F6D-DDCCEB4C62EB}" destId="{ACE4F661-675A-491A-9847-29C56A4DECD0}" srcOrd="1" destOrd="0" presId="urn:microsoft.com/office/officeart/2005/8/layout/chevron2"/>
    <dgm:cxn modelId="{EA7FAF13-85B5-4E46-B4B1-87BB0E1DB431}" type="presParOf" srcId="{7813DDBD-FF85-4ABA-9760-ED7DC99F03F8}" destId="{5AAD78F1-BA0A-432B-AB47-C49C328537A0}" srcOrd="3" destOrd="0" presId="urn:microsoft.com/office/officeart/2005/8/layout/chevron2"/>
    <dgm:cxn modelId="{C8ED6E67-0A3B-463A-8690-7C045B0214F3}" type="presParOf" srcId="{7813DDBD-FF85-4ABA-9760-ED7DC99F03F8}" destId="{4AFF8326-2FEB-4628-987C-E656420584CC}" srcOrd="4" destOrd="0" presId="urn:microsoft.com/office/officeart/2005/8/layout/chevron2"/>
    <dgm:cxn modelId="{AB889901-4827-4C66-9083-557FF41BDCD8}" type="presParOf" srcId="{4AFF8326-2FEB-4628-987C-E656420584CC}" destId="{08E45D75-2DAB-48B4-A036-10D05E1D0D41}" srcOrd="0" destOrd="0" presId="urn:microsoft.com/office/officeart/2005/8/layout/chevron2"/>
    <dgm:cxn modelId="{383E5584-5D48-4ED3-8BD9-D8AA4D7F8847}" type="presParOf" srcId="{4AFF8326-2FEB-4628-987C-E656420584CC}" destId="{E762045D-69CB-46BD-98FE-0479197DFF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1AD3B8-27B7-4366-A391-7159CE35A1B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5F86AD-8284-4BFC-A269-186E34915962}">
      <dgm:prSet phldrT="[Текст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500" b="1" cap="all" spc="0" baseline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Плата, взимаемая с родителей за присмотр и уход за детьми </a:t>
          </a:r>
        </a:p>
        <a:p>
          <a:r>
            <a:rPr lang="ru-RU" sz="3200" b="1" cap="all" baseline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rPr>
            <a:t>77 518,0</a:t>
          </a:r>
        </a:p>
        <a:p>
          <a:r>
            <a:rPr lang="ru-RU" sz="1500" b="1" cap="all" baseline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500" baseline="0" dirty="0">
            <a:solidFill>
              <a:schemeClr val="tx1"/>
            </a:solidFill>
          </a:endParaRPr>
        </a:p>
      </dgm:t>
    </dgm:pt>
    <dgm:pt modelId="{A02C3401-FC94-4BFA-85B8-3F4E2BA45BA9}" type="parTrans" cxnId="{DF175913-1938-4282-8AAD-AA39C152EF71}">
      <dgm:prSet/>
      <dgm:spPr/>
      <dgm:t>
        <a:bodyPr/>
        <a:lstStyle/>
        <a:p>
          <a:endParaRPr lang="ru-RU"/>
        </a:p>
      </dgm:t>
    </dgm:pt>
    <dgm:pt modelId="{3B10933D-E2F9-4095-90E4-EF8CB18CD526}" type="sibTrans" cxnId="{DF175913-1938-4282-8AAD-AA39C152EF71}">
      <dgm:prSet/>
      <dgm:spPr/>
      <dgm:t>
        <a:bodyPr/>
        <a:lstStyle/>
        <a:p>
          <a:endParaRPr lang="ru-RU"/>
        </a:p>
      </dgm:t>
    </dgm:pt>
    <dgm:pt modelId="{F414E1AF-22D4-4EA3-8099-C29A147B3C27}">
      <dgm:prSet phldrT="[Текст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sz="1800" b="1" cap="all" baseline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оказания платных услуг</a:t>
          </a:r>
        </a:p>
        <a:p>
          <a:r>
            <a:rPr lang="ru-RU" sz="3200" b="1" cap="all" baseline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rPr>
            <a:t>2 686,5</a:t>
          </a:r>
          <a:r>
            <a:rPr lang="ru-RU" sz="1800" b="1" cap="all" baseline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</a:t>
          </a:r>
          <a:r>
            <a:rPr lang="ru-RU" sz="1800" b="1" cap="all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й</a:t>
          </a:r>
          <a:endParaRPr lang="ru-RU" sz="1800" dirty="0"/>
        </a:p>
      </dgm:t>
    </dgm:pt>
    <dgm:pt modelId="{2346F836-FAA8-4AAD-87B4-1AEB8232D024}" type="parTrans" cxnId="{45EF6146-AB1A-46E7-A94C-E2261D2F0E59}">
      <dgm:prSet/>
      <dgm:spPr/>
      <dgm:t>
        <a:bodyPr/>
        <a:lstStyle/>
        <a:p>
          <a:endParaRPr lang="ru-RU"/>
        </a:p>
      </dgm:t>
    </dgm:pt>
    <dgm:pt modelId="{F4F02FE6-732B-4420-BDD9-36D809A8E4AE}" type="sibTrans" cxnId="{45EF6146-AB1A-46E7-A94C-E2261D2F0E59}">
      <dgm:prSet/>
      <dgm:spPr/>
      <dgm:t>
        <a:bodyPr/>
        <a:lstStyle/>
        <a:p>
          <a:endParaRPr lang="ru-RU"/>
        </a:p>
      </dgm:t>
    </dgm:pt>
    <dgm:pt modelId="{3DBA05D4-4234-47AB-BFC7-397FF21E7976}" type="pres">
      <dgm:prSet presAssocID="{E71AD3B8-27B7-4366-A391-7159CE35A1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E4374E-0834-42E2-BC2D-544A13921247}" type="pres">
      <dgm:prSet presAssocID="{015F86AD-8284-4BFC-A269-186E34915962}" presName="arrow" presStyleLbl="node1" presStyleIdx="0" presStyleCnt="2" custRadScaleRad="103648" custRadScaleInc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81B19-2157-46E4-85BA-F5026C94EBCB}" type="pres">
      <dgm:prSet presAssocID="{F414E1AF-22D4-4EA3-8099-C29A147B3C27}" presName="arrow" presStyleLbl="node1" presStyleIdx="1" presStyleCnt="2" custRadScaleRad="104172" custRadScaleInc="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175913-1938-4282-8AAD-AA39C152EF71}" srcId="{E71AD3B8-27B7-4366-A391-7159CE35A1B1}" destId="{015F86AD-8284-4BFC-A269-186E34915962}" srcOrd="0" destOrd="0" parTransId="{A02C3401-FC94-4BFA-85B8-3F4E2BA45BA9}" sibTransId="{3B10933D-E2F9-4095-90E4-EF8CB18CD526}"/>
    <dgm:cxn modelId="{485CAC5C-0362-469E-9986-B421E242BD6F}" type="presOf" srcId="{F414E1AF-22D4-4EA3-8099-C29A147B3C27}" destId="{D1781B19-2157-46E4-85BA-F5026C94EBCB}" srcOrd="0" destOrd="0" presId="urn:microsoft.com/office/officeart/2005/8/layout/arrow5"/>
    <dgm:cxn modelId="{98AF1AF3-FE81-4FB9-A9DF-346FD174FCB5}" type="presOf" srcId="{015F86AD-8284-4BFC-A269-186E34915962}" destId="{1FE4374E-0834-42E2-BC2D-544A13921247}" srcOrd="0" destOrd="0" presId="urn:microsoft.com/office/officeart/2005/8/layout/arrow5"/>
    <dgm:cxn modelId="{45EF6146-AB1A-46E7-A94C-E2261D2F0E59}" srcId="{E71AD3B8-27B7-4366-A391-7159CE35A1B1}" destId="{F414E1AF-22D4-4EA3-8099-C29A147B3C27}" srcOrd="1" destOrd="0" parTransId="{2346F836-FAA8-4AAD-87B4-1AEB8232D024}" sibTransId="{F4F02FE6-732B-4420-BDD9-36D809A8E4AE}"/>
    <dgm:cxn modelId="{FB5B0EAF-772D-4385-AC8A-774AA67B34DC}" type="presOf" srcId="{E71AD3B8-27B7-4366-A391-7159CE35A1B1}" destId="{3DBA05D4-4234-47AB-BFC7-397FF21E7976}" srcOrd="0" destOrd="0" presId="urn:microsoft.com/office/officeart/2005/8/layout/arrow5"/>
    <dgm:cxn modelId="{4DA236AC-3F80-4492-91D2-A3FA639FA51E}" type="presParOf" srcId="{3DBA05D4-4234-47AB-BFC7-397FF21E7976}" destId="{1FE4374E-0834-42E2-BC2D-544A13921247}" srcOrd="0" destOrd="0" presId="urn:microsoft.com/office/officeart/2005/8/layout/arrow5"/>
    <dgm:cxn modelId="{39BE37A8-2360-428C-B43A-9180135D7559}" type="presParOf" srcId="{3DBA05D4-4234-47AB-BFC7-397FF21E7976}" destId="{D1781B19-2157-46E4-85BA-F5026C94EBC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44BE81-5D1C-4456-8C16-BF258BB2E07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CB67E8-2164-4F96-AFFC-8860D0AAE20A}">
      <dgm:prSet phldrT="[Текст]" custT="1"/>
      <dgm:spPr>
        <a:gradFill flip="none" rotWithShape="0">
          <a:gsLst>
            <a:gs pos="0">
              <a:srgbClr val="4FB808">
                <a:shade val="30000"/>
                <a:satMod val="115000"/>
              </a:srgbClr>
            </a:gs>
            <a:gs pos="50000">
              <a:srgbClr val="4FB808">
                <a:shade val="67500"/>
                <a:satMod val="115000"/>
              </a:srgbClr>
            </a:gs>
            <a:gs pos="100000">
              <a:srgbClr val="4FB808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ru-RU" sz="3200" b="1" cap="all" baseline="0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41 914,6 </a:t>
          </a:r>
          <a:r>
            <a:rPr lang="ru-RU" sz="1200" b="1" cap="all" baseline="0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baseline="0" dirty="0">
            <a:solidFill>
              <a:schemeClr val="tx1"/>
            </a:solidFill>
          </a:endParaRPr>
        </a:p>
      </dgm:t>
    </dgm:pt>
    <dgm:pt modelId="{48C5F0D7-42F5-4E39-B289-78939C8D9D9C}" type="parTrans" cxnId="{FD66C666-7592-49C8-A65A-3473DACBDC82}">
      <dgm:prSet/>
      <dgm:spPr/>
      <dgm:t>
        <a:bodyPr/>
        <a:lstStyle/>
        <a:p>
          <a:endParaRPr lang="ru-RU"/>
        </a:p>
      </dgm:t>
    </dgm:pt>
    <dgm:pt modelId="{9306DAE4-E910-4A64-AB5F-EA067E5F39D7}" type="sibTrans" cxnId="{FD66C666-7592-49C8-A65A-3473DACBDC82}">
      <dgm:prSet/>
      <dgm:spPr/>
      <dgm:t>
        <a:bodyPr/>
        <a:lstStyle/>
        <a:p>
          <a:endParaRPr lang="ru-RU"/>
        </a:p>
      </dgm:t>
    </dgm:pt>
    <dgm:pt modelId="{2E80127C-0414-4852-805C-451D8702512D}">
      <dgm:prSet phldrT="[Текст]" custT="1"/>
      <dgm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sz="1000" b="1" baseline="0" dirty="0" smtClean="0">
              <a:solidFill>
                <a:schemeClr val="tx1"/>
              </a:solidFill>
            </a:rPr>
            <a:t>Доходы, получаемые в виде арендной платы за земельные участки </a:t>
          </a:r>
        </a:p>
        <a:p>
          <a:r>
            <a:rPr lang="ru-RU" sz="28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32 948,4 </a:t>
          </a:r>
          <a:r>
            <a:rPr lang="ru-RU" sz="1000" b="1" baseline="0" dirty="0" smtClean="0">
              <a:solidFill>
                <a:schemeClr val="tx1"/>
              </a:solidFill>
            </a:rPr>
            <a:t>тыс. рублей </a:t>
          </a:r>
          <a:endParaRPr lang="ru-RU" sz="1000" baseline="0" dirty="0">
            <a:solidFill>
              <a:schemeClr val="tx1"/>
            </a:solidFill>
          </a:endParaRPr>
        </a:p>
      </dgm:t>
    </dgm:pt>
    <dgm:pt modelId="{FAC4C166-C0D4-4972-964B-BCB81DDD6AB5}" type="parTrans" cxnId="{73DB7629-96DD-4C2C-A894-63822D4EA4F4}">
      <dgm:prSet/>
      <dgm:spPr/>
      <dgm:t>
        <a:bodyPr/>
        <a:lstStyle/>
        <a:p>
          <a:endParaRPr lang="ru-RU"/>
        </a:p>
      </dgm:t>
    </dgm:pt>
    <dgm:pt modelId="{F8BA858D-4BBC-4915-B91C-2B2E9801AF4E}" type="sibTrans" cxnId="{73DB7629-96DD-4C2C-A894-63822D4EA4F4}">
      <dgm:prSet/>
      <dgm:spPr/>
      <dgm:t>
        <a:bodyPr/>
        <a:lstStyle/>
        <a:p>
          <a:endParaRPr lang="ru-RU"/>
        </a:p>
      </dgm:t>
    </dgm:pt>
    <dgm:pt modelId="{B2397DA7-CA8A-47EF-8F0D-9F28329FE8E8}">
      <dgm:prSet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pPr algn="ctr"/>
          <a:r>
            <a:rPr lang="ru-RU" sz="1000" b="1" baseline="0" dirty="0" smtClean="0">
              <a:solidFill>
                <a:schemeClr val="tx1"/>
              </a:solidFill>
            </a:rPr>
            <a:t>Доходы от сдачи в </a:t>
          </a:r>
          <a:r>
            <a:rPr lang="ru-RU" sz="1000" b="1" baseline="0" smtClean="0">
              <a:solidFill>
                <a:schemeClr val="tx1"/>
              </a:solidFill>
            </a:rPr>
            <a:t>аренду муниципального </a:t>
          </a:r>
          <a:r>
            <a:rPr lang="ru-RU" sz="1000" b="1" baseline="0" dirty="0" smtClean="0">
              <a:solidFill>
                <a:schemeClr val="tx1"/>
              </a:solidFill>
            </a:rPr>
            <a:t>имущества</a:t>
          </a:r>
        </a:p>
        <a:p>
          <a:pPr algn="ctr"/>
          <a:r>
            <a:rPr lang="ru-RU" sz="1000" b="1" baseline="0" dirty="0" smtClean="0">
              <a:solidFill>
                <a:schemeClr val="tx1"/>
              </a:solidFill>
            </a:rPr>
            <a:t> </a:t>
          </a:r>
          <a:r>
            <a:rPr lang="ru-RU" sz="28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4 300,0</a:t>
          </a:r>
          <a:r>
            <a:rPr lang="ru-RU" sz="2000" b="1" baseline="0" dirty="0" smtClean="0">
              <a:solidFill>
                <a:schemeClr val="tx1"/>
              </a:solidFill>
            </a:rPr>
            <a:t> </a:t>
          </a:r>
          <a:r>
            <a:rPr lang="ru-RU" sz="1000" b="1" baseline="0" dirty="0" smtClean="0">
              <a:solidFill>
                <a:schemeClr val="tx1"/>
              </a:solidFill>
            </a:rPr>
            <a:t>тыс. рублей</a:t>
          </a:r>
          <a:endParaRPr lang="ru-RU" sz="1000" baseline="0" dirty="0">
            <a:solidFill>
              <a:schemeClr val="tx1"/>
            </a:solidFill>
          </a:endParaRPr>
        </a:p>
      </dgm:t>
    </dgm:pt>
    <dgm:pt modelId="{EA00F333-C5D9-4C98-8A4A-4F525DAD8FD4}" type="parTrans" cxnId="{603A8AD5-F271-4E85-99F6-0AB804885EF0}">
      <dgm:prSet/>
      <dgm:spPr/>
      <dgm:t>
        <a:bodyPr/>
        <a:lstStyle/>
        <a:p>
          <a:endParaRPr lang="ru-RU"/>
        </a:p>
      </dgm:t>
    </dgm:pt>
    <dgm:pt modelId="{1AD34303-9C1A-45A7-BACC-E27D49584C42}" type="sibTrans" cxnId="{603A8AD5-F271-4E85-99F6-0AB804885EF0}">
      <dgm:prSet/>
      <dgm:spPr/>
      <dgm:t>
        <a:bodyPr/>
        <a:lstStyle/>
        <a:p>
          <a:endParaRPr lang="ru-RU"/>
        </a:p>
      </dgm:t>
    </dgm:pt>
    <dgm:pt modelId="{52C3CFD9-E823-4FA0-9AE1-5DE7FA203BE2}">
      <dgm:prSet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ru-RU" sz="1000" b="1" baseline="0" dirty="0" smtClean="0">
              <a:solidFill>
                <a:schemeClr val="tx1"/>
              </a:solidFill>
            </a:rPr>
            <a:t>Прочие поступления от использования имущества, находящегося в государственной и муниципальной собственности </a:t>
          </a:r>
        </a:p>
        <a:p>
          <a:r>
            <a:rPr lang="ru-RU" sz="28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4 561,2 </a:t>
          </a:r>
          <a:r>
            <a:rPr lang="ru-RU" sz="1000" b="1" baseline="0" dirty="0" smtClean="0">
              <a:solidFill>
                <a:schemeClr val="tx1"/>
              </a:solidFill>
            </a:rPr>
            <a:t>тыс. рублей</a:t>
          </a:r>
          <a:endParaRPr lang="ru-RU" sz="1000" baseline="0" dirty="0">
            <a:solidFill>
              <a:schemeClr val="tx1"/>
            </a:solidFill>
          </a:endParaRPr>
        </a:p>
      </dgm:t>
    </dgm:pt>
    <dgm:pt modelId="{B0FD9100-7914-4704-8CB8-A3B57DB5E896}" type="parTrans" cxnId="{83595C59-4E0F-4D9B-8492-7ED2212F68D0}">
      <dgm:prSet/>
      <dgm:spPr/>
      <dgm:t>
        <a:bodyPr/>
        <a:lstStyle/>
        <a:p>
          <a:endParaRPr lang="ru-RU"/>
        </a:p>
      </dgm:t>
    </dgm:pt>
    <dgm:pt modelId="{CDE923D4-AE3F-48FE-9B50-C4C72A227E06}" type="sibTrans" cxnId="{83595C59-4E0F-4D9B-8492-7ED2212F68D0}">
      <dgm:prSet/>
      <dgm:spPr/>
      <dgm:t>
        <a:bodyPr/>
        <a:lstStyle/>
        <a:p>
          <a:endParaRPr lang="ru-RU"/>
        </a:p>
      </dgm:t>
    </dgm:pt>
    <dgm:pt modelId="{2CCF6F89-A3CF-4070-9084-914CAC22ADB2}">
      <dgm:prSet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000" b="1" baseline="0" dirty="0" smtClean="0">
              <a:solidFill>
                <a:schemeClr val="tx1"/>
              </a:solidFill>
            </a:rPr>
            <a:t>Доходы от перечисления части прибыли, остающейся после уплаты налогов и иных обязательных платежей муниципальных унитарных предприятий, созданных муниципальными районами</a:t>
          </a:r>
        </a:p>
        <a:p>
          <a:r>
            <a:rPr lang="ru-RU" sz="1000" b="1" baseline="0" dirty="0" smtClean="0">
              <a:solidFill>
                <a:schemeClr val="tx1"/>
              </a:solidFill>
            </a:rPr>
            <a:t> </a:t>
          </a:r>
          <a:r>
            <a:rPr lang="ru-RU" sz="28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105,0 </a:t>
          </a:r>
          <a:r>
            <a:rPr lang="ru-RU" sz="1000" b="1" baseline="0" dirty="0" smtClean="0">
              <a:solidFill>
                <a:schemeClr val="tx1"/>
              </a:solidFill>
            </a:rPr>
            <a:t>тыс. рублей</a:t>
          </a:r>
          <a:endParaRPr lang="ru-RU" sz="1000" baseline="0" dirty="0">
            <a:solidFill>
              <a:schemeClr val="tx1"/>
            </a:solidFill>
          </a:endParaRPr>
        </a:p>
      </dgm:t>
    </dgm:pt>
    <dgm:pt modelId="{9376FA05-1C33-4984-9BF4-DB376D3286DC}" type="parTrans" cxnId="{809F95EF-7E78-4500-841B-526F8005599B}">
      <dgm:prSet/>
      <dgm:spPr/>
      <dgm:t>
        <a:bodyPr/>
        <a:lstStyle/>
        <a:p>
          <a:endParaRPr lang="ru-RU"/>
        </a:p>
      </dgm:t>
    </dgm:pt>
    <dgm:pt modelId="{03633966-6BFE-450A-B305-0CCA45180E1B}" type="sibTrans" cxnId="{809F95EF-7E78-4500-841B-526F8005599B}">
      <dgm:prSet/>
      <dgm:spPr/>
      <dgm:t>
        <a:bodyPr/>
        <a:lstStyle/>
        <a:p>
          <a:endParaRPr lang="ru-RU"/>
        </a:p>
      </dgm:t>
    </dgm:pt>
    <dgm:pt modelId="{2A4D657F-D52A-411D-B9F9-2ED1BFB72562}" type="pres">
      <dgm:prSet presAssocID="{FD44BE81-5D1C-4456-8C16-BF258BB2E07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9D491D-1EC6-4F50-B1B9-8A083C4620F0}" type="pres">
      <dgm:prSet presAssocID="{FCCB67E8-2164-4F96-AFFC-8860D0AAE20A}" presName="centerShape" presStyleLbl="node0" presStyleIdx="0" presStyleCnt="1" custScaleX="132219"/>
      <dgm:spPr/>
      <dgm:t>
        <a:bodyPr/>
        <a:lstStyle/>
        <a:p>
          <a:endParaRPr lang="ru-RU"/>
        </a:p>
      </dgm:t>
    </dgm:pt>
    <dgm:pt modelId="{CAD9CBBB-4B66-47F7-B306-54307D0F73DA}" type="pres">
      <dgm:prSet presAssocID="{2E80127C-0414-4852-805C-451D8702512D}" presName="node" presStyleLbl="node1" presStyleIdx="0" presStyleCnt="4" custScaleX="262360" custRadScaleRad="100069" custRadScaleInc="4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C7817-DD79-4A96-9B34-E1F7A1B85B77}" type="pres">
      <dgm:prSet presAssocID="{2E80127C-0414-4852-805C-451D8702512D}" presName="dummy" presStyleCnt="0"/>
      <dgm:spPr/>
    </dgm:pt>
    <dgm:pt modelId="{1AF544BE-5B46-4511-A0A8-31A259826FAE}" type="pres">
      <dgm:prSet presAssocID="{F8BA858D-4BBC-4915-B91C-2B2E9801AF4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EE8A91A-415E-40EB-BB63-5DD93F33F120}" type="pres">
      <dgm:prSet presAssocID="{2CCF6F89-A3CF-4070-9084-914CAC22ADB2}" presName="node" presStyleLbl="node1" presStyleIdx="1" presStyleCnt="4" custScaleX="160828" custScaleY="228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4463B-A6AD-4837-96A8-184BA695727C}" type="pres">
      <dgm:prSet presAssocID="{2CCF6F89-A3CF-4070-9084-914CAC22ADB2}" presName="dummy" presStyleCnt="0"/>
      <dgm:spPr/>
    </dgm:pt>
    <dgm:pt modelId="{DA4F347E-5EE4-4BAD-B0F9-E603F3DDC4C2}" type="pres">
      <dgm:prSet presAssocID="{03633966-6BFE-450A-B305-0CCA45180E1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72CE51E-1D33-4F88-A780-6547040C1EE7}" type="pres">
      <dgm:prSet presAssocID="{52C3CFD9-E823-4FA0-9AE1-5DE7FA203BE2}" presName="node" presStyleLbl="node1" presStyleIdx="2" presStyleCnt="4" custScaleX="287042" custScaleY="114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184D1-CE5E-4514-B766-787607D94A6D}" type="pres">
      <dgm:prSet presAssocID="{52C3CFD9-E823-4FA0-9AE1-5DE7FA203BE2}" presName="dummy" presStyleCnt="0"/>
      <dgm:spPr/>
    </dgm:pt>
    <dgm:pt modelId="{42AD1C79-8BED-4C34-BA7F-19F006638B1E}" type="pres">
      <dgm:prSet presAssocID="{CDE923D4-AE3F-48FE-9B50-C4C72A227E0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9FE80CB-1DF6-4B5A-B892-F791BBC9C788}" type="pres">
      <dgm:prSet presAssocID="{B2397DA7-CA8A-47EF-8F0D-9F28329FE8E8}" presName="node" presStyleLbl="node1" presStyleIdx="3" presStyleCnt="4" custScaleX="166230" custScaleY="234543" custRadScaleRad="97923" custRadScaleInc="16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EA9BE-1AFC-4FFB-8085-63C71B507DCB}" type="pres">
      <dgm:prSet presAssocID="{B2397DA7-CA8A-47EF-8F0D-9F28329FE8E8}" presName="dummy" presStyleCnt="0"/>
      <dgm:spPr/>
    </dgm:pt>
    <dgm:pt modelId="{E69D6105-B06A-4379-B24E-ADF72DDDCCB7}" type="pres">
      <dgm:prSet presAssocID="{1AD34303-9C1A-45A7-BACC-E27D49584C42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97DC1E13-25CD-45BE-825B-B791838AC977}" type="presOf" srcId="{2CCF6F89-A3CF-4070-9084-914CAC22ADB2}" destId="{1EE8A91A-415E-40EB-BB63-5DD93F33F120}" srcOrd="0" destOrd="0" presId="urn:microsoft.com/office/officeart/2005/8/layout/radial6"/>
    <dgm:cxn modelId="{39094868-0A33-4139-8499-5676372F2392}" type="presOf" srcId="{F8BA858D-4BBC-4915-B91C-2B2E9801AF4E}" destId="{1AF544BE-5B46-4511-A0A8-31A259826FAE}" srcOrd="0" destOrd="0" presId="urn:microsoft.com/office/officeart/2005/8/layout/radial6"/>
    <dgm:cxn modelId="{FD66C666-7592-49C8-A65A-3473DACBDC82}" srcId="{FD44BE81-5D1C-4456-8C16-BF258BB2E07F}" destId="{FCCB67E8-2164-4F96-AFFC-8860D0AAE20A}" srcOrd="0" destOrd="0" parTransId="{48C5F0D7-42F5-4E39-B289-78939C8D9D9C}" sibTransId="{9306DAE4-E910-4A64-AB5F-EA067E5F39D7}"/>
    <dgm:cxn modelId="{2F32B056-2F5F-42BF-BCE5-C0C2DF413ABE}" type="presOf" srcId="{FD44BE81-5D1C-4456-8C16-BF258BB2E07F}" destId="{2A4D657F-D52A-411D-B9F9-2ED1BFB72562}" srcOrd="0" destOrd="0" presId="urn:microsoft.com/office/officeart/2005/8/layout/radial6"/>
    <dgm:cxn modelId="{4C1278B8-AEC6-41CC-A983-F65682163879}" type="presOf" srcId="{FCCB67E8-2164-4F96-AFFC-8860D0AAE20A}" destId="{A49D491D-1EC6-4F50-B1B9-8A083C4620F0}" srcOrd="0" destOrd="0" presId="urn:microsoft.com/office/officeart/2005/8/layout/radial6"/>
    <dgm:cxn modelId="{BE48B566-F9B8-4A4D-8FF9-E6CC19639A35}" type="presOf" srcId="{1AD34303-9C1A-45A7-BACC-E27D49584C42}" destId="{E69D6105-B06A-4379-B24E-ADF72DDDCCB7}" srcOrd="0" destOrd="0" presId="urn:microsoft.com/office/officeart/2005/8/layout/radial6"/>
    <dgm:cxn modelId="{C52543CD-2DE3-4A8E-B810-83745148DB3F}" type="presOf" srcId="{2E80127C-0414-4852-805C-451D8702512D}" destId="{CAD9CBBB-4B66-47F7-B306-54307D0F73DA}" srcOrd="0" destOrd="0" presId="urn:microsoft.com/office/officeart/2005/8/layout/radial6"/>
    <dgm:cxn modelId="{214A7022-D71C-4FE1-A75E-562880EDA5F1}" type="presOf" srcId="{52C3CFD9-E823-4FA0-9AE1-5DE7FA203BE2}" destId="{572CE51E-1D33-4F88-A780-6547040C1EE7}" srcOrd="0" destOrd="0" presId="urn:microsoft.com/office/officeart/2005/8/layout/radial6"/>
    <dgm:cxn modelId="{0869F09E-6285-4901-8987-DF1C3E2171B3}" type="presOf" srcId="{CDE923D4-AE3F-48FE-9B50-C4C72A227E06}" destId="{42AD1C79-8BED-4C34-BA7F-19F006638B1E}" srcOrd="0" destOrd="0" presId="urn:microsoft.com/office/officeart/2005/8/layout/radial6"/>
    <dgm:cxn modelId="{603A8AD5-F271-4E85-99F6-0AB804885EF0}" srcId="{FCCB67E8-2164-4F96-AFFC-8860D0AAE20A}" destId="{B2397DA7-CA8A-47EF-8F0D-9F28329FE8E8}" srcOrd="3" destOrd="0" parTransId="{EA00F333-C5D9-4C98-8A4A-4F525DAD8FD4}" sibTransId="{1AD34303-9C1A-45A7-BACC-E27D49584C42}"/>
    <dgm:cxn modelId="{83595C59-4E0F-4D9B-8492-7ED2212F68D0}" srcId="{FCCB67E8-2164-4F96-AFFC-8860D0AAE20A}" destId="{52C3CFD9-E823-4FA0-9AE1-5DE7FA203BE2}" srcOrd="2" destOrd="0" parTransId="{B0FD9100-7914-4704-8CB8-A3B57DB5E896}" sibTransId="{CDE923D4-AE3F-48FE-9B50-C4C72A227E06}"/>
    <dgm:cxn modelId="{73DB7629-96DD-4C2C-A894-63822D4EA4F4}" srcId="{FCCB67E8-2164-4F96-AFFC-8860D0AAE20A}" destId="{2E80127C-0414-4852-805C-451D8702512D}" srcOrd="0" destOrd="0" parTransId="{FAC4C166-C0D4-4972-964B-BCB81DDD6AB5}" sibTransId="{F8BA858D-4BBC-4915-B91C-2B2E9801AF4E}"/>
    <dgm:cxn modelId="{8C467BB8-2CBE-4B6D-BCB5-B46E1F8526EB}" type="presOf" srcId="{03633966-6BFE-450A-B305-0CCA45180E1B}" destId="{DA4F347E-5EE4-4BAD-B0F9-E603F3DDC4C2}" srcOrd="0" destOrd="0" presId="urn:microsoft.com/office/officeart/2005/8/layout/radial6"/>
    <dgm:cxn modelId="{8F969405-7416-4A44-A5FE-4F0C1DE38788}" type="presOf" srcId="{B2397DA7-CA8A-47EF-8F0D-9F28329FE8E8}" destId="{09FE80CB-1DF6-4B5A-B892-F791BBC9C788}" srcOrd="0" destOrd="0" presId="urn:microsoft.com/office/officeart/2005/8/layout/radial6"/>
    <dgm:cxn modelId="{809F95EF-7E78-4500-841B-526F8005599B}" srcId="{FCCB67E8-2164-4F96-AFFC-8860D0AAE20A}" destId="{2CCF6F89-A3CF-4070-9084-914CAC22ADB2}" srcOrd="1" destOrd="0" parTransId="{9376FA05-1C33-4984-9BF4-DB376D3286DC}" sibTransId="{03633966-6BFE-450A-B305-0CCA45180E1B}"/>
    <dgm:cxn modelId="{F55EEDA3-75E3-4F31-A88E-CF1605FFD704}" type="presParOf" srcId="{2A4D657F-D52A-411D-B9F9-2ED1BFB72562}" destId="{A49D491D-1EC6-4F50-B1B9-8A083C4620F0}" srcOrd="0" destOrd="0" presId="urn:microsoft.com/office/officeart/2005/8/layout/radial6"/>
    <dgm:cxn modelId="{898F6BDE-99AF-4BAA-82A2-930264D69287}" type="presParOf" srcId="{2A4D657F-D52A-411D-B9F9-2ED1BFB72562}" destId="{CAD9CBBB-4B66-47F7-B306-54307D0F73DA}" srcOrd="1" destOrd="0" presId="urn:microsoft.com/office/officeart/2005/8/layout/radial6"/>
    <dgm:cxn modelId="{500E73BA-4692-4BAA-8758-20BF3A8C897D}" type="presParOf" srcId="{2A4D657F-D52A-411D-B9F9-2ED1BFB72562}" destId="{A0CC7817-DD79-4A96-9B34-E1F7A1B85B77}" srcOrd="2" destOrd="0" presId="urn:microsoft.com/office/officeart/2005/8/layout/radial6"/>
    <dgm:cxn modelId="{E378F254-A66B-4AD9-8EAA-43BA225626A4}" type="presParOf" srcId="{2A4D657F-D52A-411D-B9F9-2ED1BFB72562}" destId="{1AF544BE-5B46-4511-A0A8-31A259826FAE}" srcOrd="3" destOrd="0" presId="urn:microsoft.com/office/officeart/2005/8/layout/radial6"/>
    <dgm:cxn modelId="{0746B74B-F55B-4D8B-B448-A47A5B66A6A0}" type="presParOf" srcId="{2A4D657F-D52A-411D-B9F9-2ED1BFB72562}" destId="{1EE8A91A-415E-40EB-BB63-5DD93F33F120}" srcOrd="4" destOrd="0" presId="urn:microsoft.com/office/officeart/2005/8/layout/radial6"/>
    <dgm:cxn modelId="{4BC77F4F-A2CC-4152-93AC-13C658C04430}" type="presParOf" srcId="{2A4D657F-D52A-411D-B9F9-2ED1BFB72562}" destId="{60B4463B-A6AD-4837-96A8-184BA695727C}" srcOrd="5" destOrd="0" presId="urn:microsoft.com/office/officeart/2005/8/layout/radial6"/>
    <dgm:cxn modelId="{399B463E-AF9B-42CE-96C4-62F155179892}" type="presParOf" srcId="{2A4D657F-D52A-411D-B9F9-2ED1BFB72562}" destId="{DA4F347E-5EE4-4BAD-B0F9-E603F3DDC4C2}" srcOrd="6" destOrd="0" presId="urn:microsoft.com/office/officeart/2005/8/layout/radial6"/>
    <dgm:cxn modelId="{D2DF924D-3407-4B28-8870-F347B06DD4C2}" type="presParOf" srcId="{2A4D657F-D52A-411D-B9F9-2ED1BFB72562}" destId="{572CE51E-1D33-4F88-A780-6547040C1EE7}" srcOrd="7" destOrd="0" presId="urn:microsoft.com/office/officeart/2005/8/layout/radial6"/>
    <dgm:cxn modelId="{49C29BA8-D2C4-4EAC-88D1-4642D643035E}" type="presParOf" srcId="{2A4D657F-D52A-411D-B9F9-2ED1BFB72562}" destId="{9C5184D1-CE5E-4514-B766-787607D94A6D}" srcOrd="8" destOrd="0" presId="urn:microsoft.com/office/officeart/2005/8/layout/radial6"/>
    <dgm:cxn modelId="{7586D476-F543-404C-BD06-3C24D439D051}" type="presParOf" srcId="{2A4D657F-D52A-411D-B9F9-2ED1BFB72562}" destId="{42AD1C79-8BED-4C34-BA7F-19F006638B1E}" srcOrd="9" destOrd="0" presId="urn:microsoft.com/office/officeart/2005/8/layout/radial6"/>
    <dgm:cxn modelId="{1AB66ADB-D9F2-4BF9-BF7A-83C6FB83B851}" type="presParOf" srcId="{2A4D657F-D52A-411D-B9F9-2ED1BFB72562}" destId="{09FE80CB-1DF6-4B5A-B892-F791BBC9C788}" srcOrd="10" destOrd="0" presId="urn:microsoft.com/office/officeart/2005/8/layout/radial6"/>
    <dgm:cxn modelId="{D0A24D97-E5EB-4A5B-8221-EFAB68C15FEC}" type="presParOf" srcId="{2A4D657F-D52A-411D-B9F9-2ED1BFB72562}" destId="{00EEA9BE-1AFC-4FFB-8085-63C71B507DCB}" srcOrd="11" destOrd="0" presId="urn:microsoft.com/office/officeart/2005/8/layout/radial6"/>
    <dgm:cxn modelId="{030229BA-A364-443F-A919-7827A055DB7B}" type="presParOf" srcId="{2A4D657F-D52A-411D-B9F9-2ED1BFB72562}" destId="{E69D6105-B06A-4379-B24E-ADF72DDDCCB7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08B552-6A83-40FF-A0DA-659EB4F3FF6B}">
      <dsp:nvSpPr>
        <dsp:cNvPr id="0" name=""/>
        <dsp:cNvSpPr/>
      </dsp:nvSpPr>
      <dsp:spPr>
        <a:xfrm rot="5400000">
          <a:off x="223350" y="-28922"/>
          <a:ext cx="1268983" cy="170093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425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baseline="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80 204,5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</a:t>
          </a:r>
          <a:endParaRPr lang="ru-RU" sz="16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23350" y="-28922"/>
        <a:ext cx="1268983" cy="1700930"/>
      </dsp:txXfrm>
    </dsp:sp>
    <dsp:sp modelId="{23B69829-9C4E-46BD-896F-8F2B19E8A6CB}">
      <dsp:nvSpPr>
        <dsp:cNvPr id="0" name=""/>
        <dsp:cNvSpPr/>
      </dsp:nvSpPr>
      <dsp:spPr>
        <a:xfrm rot="5400000">
          <a:off x="4317388" y="-2516803"/>
          <a:ext cx="1055054" cy="62333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baseline="0" dirty="0" smtClean="0"/>
            <a:t>ДОХОДЫ ОТ ОКАЗАНИЯ ПЛАТНЫХ УСЛУГ (РАБОТ) И КОМПЕНСАЦИИ ЗАТРАТ ГОСУДАРСТВА </a:t>
          </a:r>
          <a:endParaRPr lang="ru-RU" sz="1800" kern="1200" baseline="0" dirty="0"/>
        </a:p>
      </dsp:txBody>
      <dsp:txXfrm rot="5400000">
        <a:off x="4317388" y="-2516803"/>
        <a:ext cx="1055054" cy="6233396"/>
      </dsp:txXfrm>
    </dsp:sp>
    <dsp:sp modelId="{D69A9126-4492-4F78-96AE-C2B2E9FD3DDB}">
      <dsp:nvSpPr>
        <dsp:cNvPr id="0" name=""/>
        <dsp:cNvSpPr/>
      </dsp:nvSpPr>
      <dsp:spPr>
        <a:xfrm rot="5400000">
          <a:off x="148387" y="1019345"/>
          <a:ext cx="1268983" cy="1551005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425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baseline="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41 914,6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</a:t>
          </a:r>
          <a:r>
            <a:rPr lang="ru-RU" sz="1000" b="1" kern="1200" baseline="0" dirty="0" smtClean="0">
              <a:solidFill>
                <a:schemeClr val="tx1"/>
              </a:solidFill>
            </a:rPr>
            <a:t>. </a:t>
          </a:r>
          <a:endParaRPr lang="ru-RU" sz="1000" kern="1200" baseline="0" dirty="0">
            <a:solidFill>
              <a:schemeClr val="tx1"/>
            </a:solidFill>
          </a:endParaRPr>
        </a:p>
      </dsp:txBody>
      <dsp:txXfrm rot="5400000">
        <a:off x="148387" y="1019345"/>
        <a:ext cx="1268983" cy="1551005"/>
      </dsp:txXfrm>
    </dsp:sp>
    <dsp:sp modelId="{ACE4F661-675A-491A-9847-29C56A4DECD0}">
      <dsp:nvSpPr>
        <dsp:cNvPr id="0" name=""/>
        <dsp:cNvSpPr/>
      </dsp:nvSpPr>
      <dsp:spPr>
        <a:xfrm rot="5400000">
          <a:off x="4392645" y="-1595823"/>
          <a:ext cx="824839" cy="6444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baseline="0" dirty="0" smtClean="0"/>
            <a:t>ДОХОДЫ ОТ ИСПОЛЬЗОВАНИЯ ИМУЩЕСТВА, НАХОДЯЩЕГОСЯ В ГОСУДАРСТВЕННОЙ И МУНИЦИПАЛЬНОЙ СОБСТВЕННОСТИ</a:t>
          </a:r>
          <a:endParaRPr lang="ru-RU" sz="1800" kern="1200" baseline="0" dirty="0"/>
        </a:p>
      </dsp:txBody>
      <dsp:txXfrm rot="5400000">
        <a:off x="4392645" y="-1595823"/>
        <a:ext cx="824839" cy="6444306"/>
      </dsp:txXfrm>
    </dsp:sp>
    <dsp:sp modelId="{08E45D75-2DAB-48B4-A036-10D05E1D0D41}">
      <dsp:nvSpPr>
        <dsp:cNvPr id="0" name=""/>
        <dsp:cNvSpPr/>
      </dsp:nvSpPr>
      <dsp:spPr>
        <a:xfrm rot="5400000">
          <a:off x="106061" y="2173537"/>
          <a:ext cx="1268983" cy="1466351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425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baseline="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37 422,1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</a:t>
          </a:r>
          <a:endParaRPr lang="ru-RU" sz="1600" kern="1200" baseline="0" dirty="0">
            <a:solidFill>
              <a:schemeClr val="tx1"/>
            </a:solidFill>
          </a:endParaRPr>
        </a:p>
      </dsp:txBody>
      <dsp:txXfrm rot="5400000">
        <a:off x="106061" y="2173537"/>
        <a:ext cx="1268983" cy="1466351"/>
      </dsp:txXfrm>
    </dsp:sp>
    <dsp:sp modelId="{E762045D-69CB-46BD-98FE-0479197DFFC9}">
      <dsp:nvSpPr>
        <dsp:cNvPr id="0" name=""/>
        <dsp:cNvSpPr/>
      </dsp:nvSpPr>
      <dsp:spPr>
        <a:xfrm rot="5400000">
          <a:off x="4360581" y="-599876"/>
          <a:ext cx="824839" cy="65690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baseline="0" dirty="0" smtClean="0"/>
            <a:t>ДОХОДЫ ОТ ПРОДАЖИ МАТЕРИАЛЬНЫХ И НЕМАТЕРИАЛЬНЫХ АКТИВОВ </a:t>
          </a:r>
          <a:endParaRPr lang="ru-RU" sz="1800" kern="1200" baseline="0" dirty="0"/>
        </a:p>
      </dsp:txBody>
      <dsp:txXfrm rot="5400000">
        <a:off x="4360581" y="-599876"/>
        <a:ext cx="824839" cy="65690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08B552-6A83-40FF-A0DA-659EB4F3FF6B}">
      <dsp:nvSpPr>
        <dsp:cNvPr id="0" name=""/>
        <dsp:cNvSpPr/>
      </dsp:nvSpPr>
      <dsp:spPr>
        <a:xfrm rot="5400000">
          <a:off x="-197023" y="269025"/>
          <a:ext cx="1313488" cy="919441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425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3 783,4 </a:t>
          </a:r>
          <a:r>
            <a:rPr lang="ru-RU" sz="1000" b="1" kern="1200" baseline="0" dirty="0" smtClean="0">
              <a:solidFill>
                <a:schemeClr val="tx1"/>
              </a:solidFill>
            </a:rPr>
            <a:t>тыс. рублей </a:t>
          </a:r>
          <a:endParaRPr lang="ru-RU" sz="1000" kern="1200" baseline="0" dirty="0">
            <a:solidFill>
              <a:schemeClr val="tx1"/>
            </a:solidFill>
          </a:endParaRPr>
        </a:p>
      </dsp:txBody>
      <dsp:txXfrm rot="5400000">
        <a:off x="-197023" y="269025"/>
        <a:ext cx="1313488" cy="919441"/>
      </dsp:txXfrm>
    </dsp:sp>
    <dsp:sp modelId="{23B69829-9C4E-46BD-896F-8F2B19E8A6CB}">
      <dsp:nvSpPr>
        <dsp:cNvPr id="0" name=""/>
        <dsp:cNvSpPr/>
      </dsp:nvSpPr>
      <dsp:spPr>
        <a:xfrm rot="5400000">
          <a:off x="4065285" y="-3075533"/>
          <a:ext cx="853767" cy="7145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baseline="0" dirty="0" smtClean="0"/>
            <a:t>ШТРАФЫ, САНКЦИИ, ВОЗМЕЩЕНИЕ УЩЕРБА</a:t>
          </a:r>
          <a:endParaRPr lang="ru-RU" sz="1800" kern="1200" baseline="0" dirty="0"/>
        </a:p>
      </dsp:txBody>
      <dsp:txXfrm rot="5400000">
        <a:off x="4065285" y="-3075533"/>
        <a:ext cx="853767" cy="7145454"/>
      </dsp:txXfrm>
    </dsp:sp>
    <dsp:sp modelId="{D69A9126-4492-4F78-96AE-C2B2E9FD3DDB}">
      <dsp:nvSpPr>
        <dsp:cNvPr id="0" name=""/>
        <dsp:cNvSpPr/>
      </dsp:nvSpPr>
      <dsp:spPr>
        <a:xfrm rot="5400000">
          <a:off x="-197023" y="1276465"/>
          <a:ext cx="1313488" cy="919441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425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5 938,3 </a:t>
          </a:r>
          <a:r>
            <a:rPr lang="ru-RU" sz="1000" b="1" kern="1200" baseline="0" dirty="0" smtClean="0">
              <a:solidFill>
                <a:schemeClr val="tx1"/>
              </a:solidFill>
            </a:rPr>
            <a:t>тыс. рублей </a:t>
          </a:r>
          <a:endParaRPr lang="ru-RU" sz="1000" kern="1200" baseline="0" dirty="0">
            <a:solidFill>
              <a:schemeClr val="tx1"/>
            </a:solidFill>
          </a:endParaRPr>
        </a:p>
      </dsp:txBody>
      <dsp:txXfrm rot="5400000">
        <a:off x="-197023" y="1276465"/>
        <a:ext cx="1313488" cy="919441"/>
      </dsp:txXfrm>
    </dsp:sp>
    <dsp:sp modelId="{ACE4F661-675A-491A-9847-29C56A4DECD0}">
      <dsp:nvSpPr>
        <dsp:cNvPr id="0" name=""/>
        <dsp:cNvSpPr/>
      </dsp:nvSpPr>
      <dsp:spPr>
        <a:xfrm rot="5400000">
          <a:off x="4055067" y="-2010969"/>
          <a:ext cx="853767" cy="7145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baseline="0" dirty="0" smtClean="0"/>
            <a:t>ПЛАТЕЖИ ПРИ ПОЛЬЗОВАНИИ ПРИРОДНЫМИ РЕСУРСАМИ </a:t>
          </a:r>
          <a:endParaRPr lang="ru-RU" sz="1800" kern="1200" baseline="0" dirty="0"/>
        </a:p>
      </dsp:txBody>
      <dsp:txXfrm rot="5400000">
        <a:off x="4055067" y="-2010969"/>
        <a:ext cx="853767" cy="7145454"/>
      </dsp:txXfrm>
    </dsp:sp>
    <dsp:sp modelId="{08E45D75-2DAB-48B4-A036-10D05E1D0D41}">
      <dsp:nvSpPr>
        <dsp:cNvPr id="0" name=""/>
        <dsp:cNvSpPr/>
      </dsp:nvSpPr>
      <dsp:spPr>
        <a:xfrm rot="5400000">
          <a:off x="-197023" y="2427325"/>
          <a:ext cx="1313488" cy="919441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425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1 850,0 </a:t>
          </a:r>
          <a:r>
            <a:rPr lang="ru-RU" sz="1000" b="1" kern="1200" baseline="0" dirty="0" smtClean="0">
              <a:solidFill>
                <a:schemeClr val="tx1"/>
              </a:solidFill>
            </a:rPr>
            <a:t>тыс. рублей </a:t>
          </a:r>
          <a:endParaRPr lang="ru-RU" sz="1000" kern="1200" baseline="0" dirty="0">
            <a:solidFill>
              <a:schemeClr val="tx1"/>
            </a:solidFill>
          </a:endParaRPr>
        </a:p>
      </dsp:txBody>
      <dsp:txXfrm rot="5400000">
        <a:off x="-197023" y="2427325"/>
        <a:ext cx="1313488" cy="919441"/>
      </dsp:txXfrm>
    </dsp:sp>
    <dsp:sp modelId="{E762045D-69CB-46BD-98FE-0479197DFFC9}">
      <dsp:nvSpPr>
        <dsp:cNvPr id="0" name=""/>
        <dsp:cNvSpPr/>
      </dsp:nvSpPr>
      <dsp:spPr>
        <a:xfrm rot="5400000">
          <a:off x="4065285" y="-915541"/>
          <a:ext cx="853767" cy="7145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baseline="0" dirty="0" smtClean="0"/>
            <a:t>ПРОЧИЕ НЕНАЛОГОВЫЕ ДОХОДЫ </a:t>
          </a:r>
          <a:endParaRPr lang="ru-RU" sz="1800" kern="1200" baseline="0" dirty="0"/>
        </a:p>
      </dsp:txBody>
      <dsp:txXfrm rot="5400000">
        <a:off x="4065285" y="-915541"/>
        <a:ext cx="853767" cy="71454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E4374E-0834-42E2-BC2D-544A13921247}">
      <dsp:nvSpPr>
        <dsp:cNvPr id="0" name=""/>
        <dsp:cNvSpPr/>
      </dsp:nvSpPr>
      <dsp:spPr>
        <a:xfrm rot="16200000">
          <a:off x="0" y="0"/>
          <a:ext cx="3309695" cy="3309695"/>
        </a:xfrm>
        <a:prstGeom prst="downArrow">
          <a:avLst>
            <a:gd name="adj1" fmla="val 50000"/>
            <a:gd name="adj2" fmla="val 35000"/>
          </a:avLst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0800000" scaled="1"/>
          <a:tileRect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cap="all" spc="0" baseline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Плата, взимаемая с родителей за присмотр и уход за детьми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all" baseline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rPr>
            <a:t>77 518,0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cap="all" baseline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500" kern="1200" baseline="0" dirty="0">
            <a:solidFill>
              <a:schemeClr val="tx1"/>
            </a:solidFill>
          </a:endParaRPr>
        </a:p>
      </dsp:txBody>
      <dsp:txXfrm rot="16200000">
        <a:off x="0" y="0"/>
        <a:ext cx="3309695" cy="3309695"/>
      </dsp:txXfrm>
    </dsp:sp>
    <dsp:sp modelId="{D1781B19-2157-46E4-85BA-F5026C94EBCB}">
      <dsp:nvSpPr>
        <dsp:cNvPr id="0" name=""/>
        <dsp:cNvSpPr/>
      </dsp:nvSpPr>
      <dsp:spPr>
        <a:xfrm rot="5400000">
          <a:off x="3963112" y="2672"/>
          <a:ext cx="3309695" cy="3309695"/>
        </a:xfrm>
        <a:prstGeom prst="downArrow">
          <a:avLst>
            <a:gd name="adj1" fmla="val 50000"/>
            <a:gd name="adj2" fmla="val 35000"/>
          </a:avLst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0" scaled="1"/>
          <a:tileRect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all" baseline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оказания платных услуг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all" baseline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rPr>
            <a:t>2 686,5</a:t>
          </a:r>
          <a:r>
            <a:rPr lang="ru-RU" sz="1800" b="1" kern="1200" cap="all" baseline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</a:t>
          </a:r>
          <a:r>
            <a:rPr lang="ru-RU" sz="1800" b="1" kern="1200" cap="all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й</a:t>
          </a:r>
          <a:endParaRPr lang="ru-RU" sz="1800" kern="1200" dirty="0"/>
        </a:p>
      </dsp:txBody>
      <dsp:txXfrm rot="5400000">
        <a:off x="3963112" y="2672"/>
        <a:ext cx="3309695" cy="33096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9D6105-B06A-4379-B24E-ADF72DDDCCB7}">
      <dsp:nvSpPr>
        <dsp:cNvPr id="0" name=""/>
        <dsp:cNvSpPr/>
      </dsp:nvSpPr>
      <dsp:spPr>
        <a:xfrm>
          <a:off x="2176617" y="499170"/>
          <a:ext cx="3600282" cy="3600282"/>
        </a:xfrm>
        <a:prstGeom prst="blockArc">
          <a:avLst>
            <a:gd name="adj1" fmla="val 11086841"/>
            <a:gd name="adj2" fmla="val 16213765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D1C79-8BED-4C34-BA7F-19F006638B1E}">
      <dsp:nvSpPr>
        <dsp:cNvPr id="0" name=""/>
        <dsp:cNvSpPr/>
      </dsp:nvSpPr>
      <dsp:spPr>
        <a:xfrm>
          <a:off x="2176584" y="499565"/>
          <a:ext cx="3600282" cy="3600282"/>
        </a:xfrm>
        <a:prstGeom prst="blockArc">
          <a:avLst>
            <a:gd name="adj1" fmla="val 5471599"/>
            <a:gd name="adj2" fmla="val 11087617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F347E-5EE4-4BAD-B0F9-E603F3DDC4C2}">
      <dsp:nvSpPr>
        <dsp:cNvPr id="0" name=""/>
        <dsp:cNvSpPr/>
      </dsp:nvSpPr>
      <dsp:spPr>
        <a:xfrm>
          <a:off x="2139964" y="499184"/>
          <a:ext cx="3600282" cy="3600282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544BE-5B46-4511-A0A8-31A259826FAE}">
      <dsp:nvSpPr>
        <dsp:cNvPr id="0" name=""/>
        <dsp:cNvSpPr/>
      </dsp:nvSpPr>
      <dsp:spPr>
        <a:xfrm>
          <a:off x="2139964" y="498641"/>
          <a:ext cx="3600282" cy="3600282"/>
        </a:xfrm>
        <a:prstGeom prst="blockArc">
          <a:avLst>
            <a:gd name="adj1" fmla="val 16285433"/>
            <a:gd name="adj2" fmla="val 1062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D491D-1EC6-4F50-B1B9-8A083C4620F0}">
      <dsp:nvSpPr>
        <dsp:cNvPr id="0" name=""/>
        <dsp:cNvSpPr/>
      </dsp:nvSpPr>
      <dsp:spPr>
        <a:xfrm>
          <a:off x="2844315" y="1470556"/>
          <a:ext cx="2191579" cy="1657537"/>
        </a:xfrm>
        <a:prstGeom prst="ellipse">
          <a:avLst/>
        </a:prstGeom>
        <a:gradFill flip="none" rotWithShape="0">
          <a:gsLst>
            <a:gs pos="0">
              <a:srgbClr val="4FB808">
                <a:shade val="30000"/>
                <a:satMod val="115000"/>
              </a:srgbClr>
            </a:gs>
            <a:gs pos="50000">
              <a:srgbClr val="4FB808">
                <a:shade val="67500"/>
                <a:satMod val="115000"/>
              </a:srgbClr>
            </a:gs>
            <a:gs pos="100000">
              <a:srgbClr val="4FB808">
                <a:shade val="100000"/>
                <a:satMod val="115000"/>
              </a:srgbClr>
            </a:gs>
          </a:gsLst>
          <a:lin ang="8100000" scaled="1"/>
          <a:tileRect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all" baseline="0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41 914,6 </a:t>
          </a:r>
          <a:r>
            <a:rPr lang="ru-RU" sz="1200" b="1" kern="1200" cap="all" baseline="0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kern="1200" baseline="0" dirty="0">
            <a:solidFill>
              <a:schemeClr val="tx1"/>
            </a:solidFill>
          </a:endParaRPr>
        </a:p>
      </dsp:txBody>
      <dsp:txXfrm>
        <a:off x="2844315" y="1470556"/>
        <a:ext cx="2191579" cy="1657537"/>
      </dsp:txXfrm>
    </dsp:sp>
    <dsp:sp modelId="{CAD9CBBB-4B66-47F7-B306-54307D0F73DA}">
      <dsp:nvSpPr>
        <dsp:cNvPr id="0" name=""/>
        <dsp:cNvSpPr/>
      </dsp:nvSpPr>
      <dsp:spPr>
        <a:xfrm>
          <a:off x="2461748" y="-39183"/>
          <a:ext cx="3044101" cy="1160276"/>
        </a:xfrm>
        <a:prstGeom prst="ellipse">
          <a:avLst/>
        </a:prstGeom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5400000" scaled="1"/>
          <a:tileRect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solidFill>
                <a:schemeClr val="tx1"/>
              </a:solidFill>
            </a:rPr>
            <a:t>Доходы, получаемые в виде арендной платы за земельные участки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32 948,4 </a:t>
          </a:r>
          <a:r>
            <a:rPr lang="ru-RU" sz="1000" b="1" kern="1200" baseline="0" dirty="0" smtClean="0">
              <a:solidFill>
                <a:schemeClr val="tx1"/>
              </a:solidFill>
            </a:rPr>
            <a:t>тыс. рублей </a:t>
          </a:r>
          <a:endParaRPr lang="ru-RU" sz="1000" kern="1200" baseline="0" dirty="0">
            <a:solidFill>
              <a:schemeClr val="tx1"/>
            </a:solidFill>
          </a:endParaRPr>
        </a:p>
      </dsp:txBody>
      <dsp:txXfrm>
        <a:off x="2461748" y="-39183"/>
        <a:ext cx="3044101" cy="1160276"/>
      </dsp:txXfrm>
    </dsp:sp>
    <dsp:sp modelId="{1EE8A91A-415E-40EB-BB63-5DD93F33F120}">
      <dsp:nvSpPr>
        <dsp:cNvPr id="0" name=""/>
        <dsp:cNvSpPr/>
      </dsp:nvSpPr>
      <dsp:spPr>
        <a:xfrm>
          <a:off x="4765452" y="972410"/>
          <a:ext cx="1866049" cy="2653830"/>
        </a:xfrm>
        <a:prstGeom prst="ellipse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0800000" scaled="1"/>
          <a:tileRect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solidFill>
                <a:schemeClr val="tx1"/>
              </a:solidFill>
            </a:rPr>
            <a:t>Доходы от перечисления части прибыли, остающейся после уплаты налогов и иных обязательных платежей муниципальных унитарных предприятий, созданных муниципальными районами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solidFill>
                <a:schemeClr val="tx1"/>
              </a:solidFill>
            </a:rPr>
            <a:t> </a:t>
          </a:r>
          <a:r>
            <a:rPr lang="ru-RU" sz="28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105,0 </a:t>
          </a:r>
          <a:r>
            <a:rPr lang="ru-RU" sz="1000" b="1" kern="1200" baseline="0" dirty="0" smtClean="0">
              <a:solidFill>
                <a:schemeClr val="tx1"/>
              </a:solidFill>
            </a:rPr>
            <a:t>тыс. рублей</a:t>
          </a:r>
          <a:endParaRPr lang="ru-RU" sz="1000" kern="1200" baseline="0" dirty="0">
            <a:solidFill>
              <a:schemeClr val="tx1"/>
            </a:solidFill>
          </a:endParaRPr>
        </a:p>
      </dsp:txBody>
      <dsp:txXfrm>
        <a:off x="4765452" y="972410"/>
        <a:ext cx="1866049" cy="2653830"/>
      </dsp:txXfrm>
    </dsp:sp>
    <dsp:sp modelId="{572CE51E-1D33-4F88-A780-6547040C1EE7}">
      <dsp:nvSpPr>
        <dsp:cNvPr id="0" name=""/>
        <dsp:cNvSpPr/>
      </dsp:nvSpPr>
      <dsp:spPr>
        <a:xfrm>
          <a:off x="2274865" y="3395689"/>
          <a:ext cx="3330480" cy="1324014"/>
        </a:xfrm>
        <a:prstGeom prst="ellipse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solidFill>
                <a:schemeClr val="tx1"/>
              </a:solidFill>
            </a:rPr>
            <a:t>Прочие поступления от использования имущества, находящегося в государственной и муниципальной собственности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4 561,2 </a:t>
          </a:r>
          <a:r>
            <a:rPr lang="ru-RU" sz="1000" b="1" kern="1200" baseline="0" dirty="0" smtClean="0">
              <a:solidFill>
                <a:schemeClr val="tx1"/>
              </a:solidFill>
            </a:rPr>
            <a:t>тыс. рублей</a:t>
          </a:r>
          <a:endParaRPr lang="ru-RU" sz="1000" kern="1200" baseline="0" dirty="0">
            <a:solidFill>
              <a:schemeClr val="tx1"/>
            </a:solidFill>
          </a:endParaRPr>
        </a:p>
      </dsp:txBody>
      <dsp:txXfrm>
        <a:off x="2274865" y="3395689"/>
        <a:ext cx="3330480" cy="1324014"/>
      </dsp:txXfrm>
    </dsp:sp>
    <dsp:sp modelId="{09FE80CB-1DF6-4B5A-B892-F791BBC9C788}">
      <dsp:nvSpPr>
        <dsp:cNvPr id="0" name=""/>
        <dsp:cNvSpPr/>
      </dsp:nvSpPr>
      <dsp:spPr>
        <a:xfrm>
          <a:off x="1260140" y="792091"/>
          <a:ext cx="1928727" cy="2721346"/>
        </a:xfrm>
        <a:prstGeom prst="ellipse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0" scaled="1"/>
          <a:tileRect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solidFill>
                <a:schemeClr val="tx1"/>
              </a:solidFill>
            </a:rPr>
            <a:t>Доходы от сдачи в </a:t>
          </a:r>
          <a:r>
            <a:rPr lang="ru-RU" sz="1000" b="1" kern="1200" baseline="0" smtClean="0">
              <a:solidFill>
                <a:schemeClr val="tx1"/>
              </a:solidFill>
            </a:rPr>
            <a:t>аренду муниципального </a:t>
          </a:r>
          <a:r>
            <a:rPr lang="ru-RU" sz="1000" b="1" kern="1200" baseline="0" dirty="0" smtClean="0">
              <a:solidFill>
                <a:schemeClr val="tx1"/>
              </a:solidFill>
            </a:rPr>
            <a:t>имущества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solidFill>
                <a:schemeClr val="tx1"/>
              </a:solidFill>
            </a:rPr>
            <a:t> </a:t>
          </a:r>
          <a:r>
            <a:rPr lang="ru-RU" sz="28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4 300,0</a:t>
          </a:r>
          <a:r>
            <a:rPr lang="ru-RU" sz="2000" b="1" kern="1200" baseline="0" dirty="0" smtClean="0">
              <a:solidFill>
                <a:schemeClr val="tx1"/>
              </a:solidFill>
            </a:rPr>
            <a:t> </a:t>
          </a:r>
          <a:r>
            <a:rPr lang="ru-RU" sz="1000" b="1" kern="1200" baseline="0" dirty="0" smtClean="0">
              <a:solidFill>
                <a:schemeClr val="tx1"/>
              </a:solidFill>
            </a:rPr>
            <a:t>тыс. рублей</a:t>
          </a:r>
          <a:endParaRPr lang="ru-RU" sz="1000" kern="1200" baseline="0" dirty="0">
            <a:solidFill>
              <a:schemeClr val="tx1"/>
            </a:solidFill>
          </a:endParaRPr>
        </a:p>
      </dsp:txBody>
      <dsp:txXfrm>
        <a:off x="1260140" y="792091"/>
        <a:ext cx="1928727" cy="2721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0.10513</cdr:x>
      <cdr:y>0.11016</cdr:y>
    </cdr:from>
    <cdr:to>
      <cdr:x>0.75753</cdr:x>
      <cdr:y>0.24787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881844" y="576064"/>
          <a:ext cx="5472608" cy="7200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0.19955</cdr:x>
      <cdr:y>0.12393</cdr:y>
    </cdr:from>
    <cdr:to>
      <cdr:x>0.20814</cdr:x>
      <cdr:y>0.1377</cdr:y>
    </cdr:to>
    <cdr:sp macro="" textlink="">
      <cdr:nvSpPr>
        <cdr:cNvPr id="4" name="Блок-схема: узел 3"/>
        <cdr:cNvSpPr/>
      </cdr:nvSpPr>
      <cdr:spPr>
        <a:xfrm xmlns:a="http://schemas.openxmlformats.org/drawingml/2006/main">
          <a:off x="1673932" y="648072"/>
          <a:ext cx="72008" cy="72008"/>
        </a:xfrm>
        <a:prstGeom xmlns:a="http://schemas.openxmlformats.org/drawingml/2006/main" prst="flowChartConnector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0.62806</cdr:x>
      <cdr:y>0.80158</cdr:y>
    </cdr:from>
    <cdr:to>
      <cdr:x>0.75076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80520" y="41044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0.2394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8183880" cy="1051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b">
          <a:normAutofit/>
        </a:bodyPr>
        <a:lstStyle xmlns:a="http://schemas.openxmlformats.org/drawingml/2006/main">
          <a:lvl1pPr algn="l" rtl="0" eaLnBrk="1" latinLnBrk="0" hangingPunct="1">
            <a:spcBef>
              <a:spcPct val="0"/>
            </a:spcBef>
            <a:buNone/>
            <a:defRPr kumimoji="0" sz="3600" b="1" kern="120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Verdana"/>
            </a:defRPr>
          </a:lvl1pPr>
          <a:extLst/>
        </a:lstStyle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0.50787</cdr:x>
      <cdr:y>0.7189</cdr:y>
    </cdr:from>
    <cdr:to>
      <cdr:x>0.6575</cdr:x>
      <cdr:y>0.82636</cdr:y>
    </cdr:to>
    <cdr:sp macro="" textlink="">
      <cdr:nvSpPr>
        <cdr:cNvPr id="3" name="TextBox 43"/>
        <cdr:cNvSpPr txBox="1"/>
      </cdr:nvSpPr>
      <cdr:spPr>
        <a:xfrm xmlns:a="http://schemas.openxmlformats.org/drawingml/2006/main">
          <a:off x="4644008" y="3500439"/>
          <a:ext cx="136815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b="1" cap="all" dirty="0" smtClean="0">
              <a:ln w="9000" cmpd="sng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85,3%</a:t>
          </a:r>
          <a:endParaRPr lang="ru-RU" sz="2800" b="1" cap="all" dirty="0">
            <a:ln w="9000" cmpd="sng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</a:ln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0.31888</cdr:x>
      <cdr:y>0.17606</cdr:y>
    </cdr:from>
    <cdr:to>
      <cdr:x>0.48425</cdr:x>
      <cdr:y>0.28352</cdr:y>
    </cdr:to>
    <cdr:sp macro="" textlink="">
      <cdr:nvSpPr>
        <cdr:cNvPr id="4" name="TextBox 43"/>
        <cdr:cNvSpPr txBox="1"/>
      </cdr:nvSpPr>
      <cdr:spPr>
        <a:xfrm xmlns:a="http://schemas.openxmlformats.org/drawingml/2006/main">
          <a:off x="2915816" y="857264"/>
          <a:ext cx="1512168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800" b="1" cap="all" dirty="0" smtClean="0">
              <a:ln w="9000" cmpd="sng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14,7%</a:t>
          </a:r>
          <a:endParaRPr lang="ru-RU" sz="2800" b="1" cap="all" dirty="0">
            <a:ln w="9000" cmpd="sng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</a:ln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0.29137</cdr:x>
      <cdr:y>0.337</cdr:y>
    </cdr:from>
    <cdr:to>
      <cdr:x>0.46462</cdr:x>
      <cdr:y>0.4252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>
          <a:off x="2664296" y="1925976"/>
          <a:ext cx="1584176" cy="5040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0.46462</cdr:x>
      <cdr:y>0.4</cdr:y>
    </cdr:from>
    <cdr:to>
      <cdr:x>0.61424</cdr:x>
      <cdr:y>0.4252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flipV="1">
          <a:off x="4248472" y="2286016"/>
          <a:ext cx="1368152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0.11025</cdr:x>
      <cdr:y>0.337</cdr:y>
    </cdr:from>
    <cdr:to>
      <cdr:x>0.29137</cdr:x>
      <cdr:y>0.5134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V="1">
          <a:off x="1008112" y="1925976"/>
          <a:ext cx="1656184" cy="100811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0.11025</cdr:x>
      <cdr:y>0.11021</cdr:y>
    </cdr:from>
    <cdr:to>
      <cdr:x>0.27562</cdr:x>
      <cdr:y>0.211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 flipV="1">
          <a:off x="1008112" y="629832"/>
          <a:ext cx="1512168" cy="57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0.27562</cdr:x>
      <cdr:y>0.11021</cdr:y>
    </cdr:from>
    <cdr:to>
      <cdr:x>0.47249</cdr:x>
      <cdr:y>0.17321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>
          <a:off x="2520280" y="629832"/>
          <a:ext cx="1800200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0.47249</cdr:x>
      <cdr:y>0.14801</cdr:y>
    </cdr:from>
    <cdr:to>
      <cdr:x>0.62999</cdr:x>
      <cdr:y>0.17321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flipV="1">
          <a:off x="4320480" y="845856"/>
          <a:ext cx="1440160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06FA0-FADE-4D53-908D-DF3348AAA75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06FA0-FADE-4D53-908D-DF3348AAA75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06FA0-FADE-4D53-908D-DF3348AAA75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06FA0-FADE-4D53-908D-DF3348AAA75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06FA0-FADE-4D53-908D-DF3348AAA75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06FA0-FADE-4D53-908D-DF3348AAA75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06FA0-FADE-4D53-908D-DF3348AAA75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06FA0-FADE-4D53-908D-DF3348AAA75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06FA0-FADE-4D53-908D-DF3348AAA75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06FA0-FADE-4D53-908D-DF3348AAA75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06FA0-FADE-4D53-908D-DF3348AAA75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C06FA0-FADE-4D53-908D-DF3348AAA75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85728"/>
            <a:ext cx="720080" cy="9587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714488"/>
            <a:ext cx="9144000" cy="341632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бюджета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образования Тосненский район ленинградской области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 2022 год и на плановый период 2023-2024 годов</a:t>
            </a:r>
            <a:endParaRPr lang="ru-RU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6024"/>
            <a:ext cx="9144000" cy="432000"/>
          </a:xfrm>
          <a:prstGeom prst="rect">
            <a:avLst/>
          </a:prstGeom>
          <a:solidFill>
            <a:srgbClr val="008A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215082"/>
            <a:ext cx="9144000" cy="21431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786454"/>
            <a:ext cx="9144000" cy="432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404665"/>
            <a:ext cx="7056784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Структура неналоговых доходов 2022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196752"/>
          <a:ext cx="867645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86182" y="836713"/>
            <a:ext cx="15037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407194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24,5%</a:t>
            </a:r>
            <a:endParaRPr lang="ru-RU" sz="2400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119675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3,5%</a:t>
            </a:r>
            <a:endParaRPr lang="ru-RU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321468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46,9%</a:t>
            </a:r>
            <a:endParaRPr lang="ru-RU" sz="2400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220486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21,9%</a:t>
            </a:r>
            <a:endParaRPr lang="ru-RU" sz="2400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126876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2,2%</a:t>
            </a:r>
            <a:endParaRPr lang="ru-RU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1412776"/>
            <a:ext cx="108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1,0%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  <p:bldP spid="8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404664"/>
            <a:ext cx="7992888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Прогнозируемые поступления неналоговых доходов в бюджет муниципального образования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Тосненский район Ленинградской области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 2022 год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467544" y="1844824"/>
          <a:ext cx="8064896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Блок-схема: процесс 11"/>
          <p:cNvSpPr/>
          <p:nvPr/>
        </p:nvSpPr>
        <p:spPr>
          <a:xfrm>
            <a:off x="467544" y="5445224"/>
            <a:ext cx="4032448" cy="936104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159 541,2 </a:t>
            </a:r>
            <a:r>
              <a:rPr lang="ru-RU" dirty="0" smtClean="0">
                <a:solidFill>
                  <a:schemeClr val="tx1"/>
                </a:solidFill>
              </a:rPr>
              <a:t>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8370" name="Picture 2" descr="Налоговые доходы государств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5013176"/>
            <a:ext cx="2160240" cy="1445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404664"/>
            <a:ext cx="7992888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Прогнозируемые поступления неналоговых доходов в бюджет муниципального образования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Тосненский район Ленинградской области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 2022 год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467544" y="1844824"/>
          <a:ext cx="8064896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Блок-схема: процесс 11"/>
          <p:cNvSpPr/>
          <p:nvPr/>
        </p:nvSpPr>
        <p:spPr>
          <a:xfrm>
            <a:off x="467544" y="5661248"/>
            <a:ext cx="3528392" cy="72008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11 571,7 </a:t>
            </a:r>
            <a:r>
              <a:rPr lang="ru-RU" dirty="0" smtClean="0">
                <a:solidFill>
                  <a:schemeClr val="tx1"/>
                </a:solidFill>
              </a:rPr>
              <a:t>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0178" name="Picture 2" descr="В Мурманской области выросли платежи за пользование природными ресурсами  (Июль 2020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5013176"/>
            <a:ext cx="3096344" cy="16254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476672"/>
            <a:ext cx="7992888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 ГОСУДАРСТВА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80 204,5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Презентация\3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797152"/>
            <a:ext cx="4000500" cy="1800200"/>
          </a:xfrm>
          <a:prstGeom prst="rect">
            <a:avLst/>
          </a:prstGeom>
          <a:noFill/>
        </p:spPr>
      </p:pic>
      <p:graphicFrame>
        <p:nvGraphicFramePr>
          <p:cNvPr id="12" name="Схема 11"/>
          <p:cNvGraphicFramePr/>
          <p:nvPr/>
        </p:nvGraphicFramePr>
        <p:xfrm>
          <a:off x="899592" y="1700808"/>
          <a:ext cx="727280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848872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-540568" y="1628800"/>
          <a:ext cx="78488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C:\Users\user\Desktop\Презентация\Без названия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1484784"/>
            <a:ext cx="2466975" cy="184785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476673"/>
            <a:ext cx="7848872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</a:t>
            </a:r>
          </a:p>
        </p:txBody>
      </p:sp>
      <p:pic>
        <p:nvPicPr>
          <p:cNvPr id="5122" name="Picture 2" descr="C:\Users\user\Desktop\Презентация\Без назван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437112"/>
            <a:ext cx="3024336" cy="188709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sp>
        <p:nvSpPr>
          <p:cNvPr id="11" name="Блок-схема: узел 10"/>
          <p:cNvSpPr/>
          <p:nvPr/>
        </p:nvSpPr>
        <p:spPr>
          <a:xfrm>
            <a:off x="1259632" y="1412776"/>
            <a:ext cx="2952328" cy="2376264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Доходы от продажи земельных участков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25 372,0 </a:t>
            </a:r>
            <a:r>
              <a:rPr lang="ru-RU" sz="1200" b="1" dirty="0" smtClean="0">
                <a:solidFill>
                  <a:schemeClr val="tx1"/>
                </a:solidFill>
              </a:rPr>
              <a:t>тыс. рублей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3861048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37 422,1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4932040" y="1412776"/>
            <a:ext cx="2952328" cy="2376264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Доходы от реализации имущества,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находящегося в собственности</a:t>
            </a: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муниципально</a:t>
            </a:r>
            <a:r>
              <a:rPr lang="ru-RU" sz="1600" b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го района </a:t>
            </a:r>
          </a:p>
          <a:p>
            <a:pPr algn="ctr"/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12 050,1 </a:t>
            </a:r>
            <a:r>
              <a:rPr lang="ru-RU" sz="1200" b="1" dirty="0" smtClean="0">
                <a:solidFill>
                  <a:schemeClr val="tx1"/>
                </a:solidFill>
              </a:rPr>
              <a:t>тыс. 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3707904" y="3501008"/>
            <a:ext cx="288032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932040" y="3429000"/>
            <a:ext cx="432048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3131840" y="908720"/>
            <a:ext cx="122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0,4%</a:t>
            </a:r>
          </a:p>
        </p:txBody>
      </p:sp>
      <p:pic>
        <p:nvPicPr>
          <p:cNvPr id="5" name="Рисунок 4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404665"/>
            <a:ext cx="756084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Безвозмездные поступления на 2022 год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51520" y="1355588"/>
          <a:ext cx="8715436" cy="5502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411760" y="515719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87,7%</a:t>
            </a:r>
            <a:endParaRPr lang="ru-RU" sz="3200" b="1" cap="all" dirty="0">
              <a:ln w="90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AutoShape 9" descr="http://ru.stockfresh.com/thumbs/opicobello/4404782_%D0%B4%D0%B0%D1%80%D1%82%D1%81-%D1%86%D0%B2%D0%B5%D1%82%D0%B0%D0%BC%D0%B8-%D0%B7%D0%B5%D0%BB%D0%B5%D0%BD%D1%8B%D0%B9-%D1%81%D0%B8%D0%BD%D0%B8%D0%B9-%D0%BA%D1%80%D0%B0%D1%81%D0%BD%D1%8B%D0%B9-%D1%81%D1%82%D1%80%D0%B5%D0%BB%D0%BA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9" name="AutoShape 11" descr="http://ru.stockfresh.com/thumbs/opicobello/4404782_%D0%B4%D0%B0%D1%80%D1%82%D1%81-%D1%86%D0%B2%D0%B5%D1%82%D0%B0%D0%BC%D0%B8-%D0%B7%D0%B5%D0%BB%D0%B5%D0%BD%D1%8B%D0%B9-%D1%81%D0%B8%D0%BD%D0%B8%D0%B9-%D0%BA%D1%80%D0%B0%D1%81%D0%BD%D1%8B%D0%B9-%D1%81%D1%82%D1%80%D0%B5%D0%BB%D0%BA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763688" y="3284984"/>
            <a:ext cx="3024336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A3F1A"/>
                </a:solidFill>
                <a:latin typeface="Times New Roman" pitchFamily="18" charset="0"/>
                <a:cs typeface="Times New Roman" pitchFamily="18" charset="0"/>
              </a:rPr>
              <a:t>2 300 739,4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3608" y="148478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7,7%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51720" y="90872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4,2%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" grpId="0" animBg="1"/>
      <p:bldGraphic spid="8" grpId="0">
        <p:bldAsOne/>
      </p:bldGraphic>
      <p:bldP spid="44" grpId="0"/>
      <p:bldP spid="29" grpId="1" animBg="1"/>
      <p:bldP spid="18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3568" y="476672"/>
            <a:ext cx="799288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Безвозмездные поступления на 2022 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1052737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Субвенции бюджетам бюджетной системы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                    2 017 235,3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3861049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субсидии бюджетам бюджетной системы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Российской федерации (межбюджетные субсидии)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96 728,0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2420889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дотации бюджетам бюджетной системы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    177 222,6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5229200"/>
            <a:ext cx="835292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9 553,5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55576" y="1988840"/>
            <a:ext cx="3240360" cy="45719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CF6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55576" y="3356992"/>
            <a:ext cx="21602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flipV="1">
            <a:off x="827584" y="4725144"/>
            <a:ext cx="172819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827584" y="5805264"/>
            <a:ext cx="122413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500066" cy="6658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0" y="404664"/>
            <a:ext cx="7992888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межбюджетные трансферты по переданным полномочиям от городских и сельских поселений,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расположенных на территории Тосненского района Ленинградской области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3140968"/>
            <a:ext cx="83529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исполнение бюджетов поселений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3 519,8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420887"/>
            <a:ext cx="83529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осуществление внешнего муниципального финансового   контроля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2 375,5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3645024"/>
            <a:ext cx="84249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архивных фондов поселений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523,9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19672" y="1628800"/>
            <a:ext cx="5184576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8 505,5 </a:t>
            </a:r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Презентация\3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340768"/>
            <a:ext cx="1440160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</p:pic>
      <p:sp>
        <p:nvSpPr>
          <p:cNvPr id="28" name="Прямоугольник 27"/>
          <p:cNvSpPr/>
          <p:nvPr/>
        </p:nvSpPr>
        <p:spPr>
          <a:xfrm>
            <a:off x="467544" y="4221088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 организация транспортного обслуживания населения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111,6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7544" y="5085184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 организация ритуальных услуг и содержание мест захоронения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1 974,7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0" grpId="0"/>
      <p:bldP spid="25" grpId="0" animBg="1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332657"/>
            <a:ext cx="6984776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Динамика расходов бюджета муниципального образования Тосненский район Ленинградской области на 2021-2024  годы (тыс. рублей)</a:t>
            </a:r>
            <a:endParaRPr lang="ru-RU" sz="2000" b="1" cap="all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6516216" y="306896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3 723 090,9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427984" y="386104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3 661 071,4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11760" y="335699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3 717 276,0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71600" y="2420888"/>
            <a:ext cx="23762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4 071 541,2</a:t>
            </a:r>
          </a:p>
        </p:txBody>
      </p:sp>
      <p:pic>
        <p:nvPicPr>
          <p:cNvPr id="1027" name="Picture 3" descr="C:\Users\user\Desktop\Презентация\989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85184"/>
            <a:ext cx="936103" cy="12961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8" grpId="0">
        <p:bldAsOne/>
      </p:bldGraphic>
      <p:bldP spid="74" grpId="0"/>
      <p:bldP spid="70" grpId="0"/>
      <p:bldP spid="69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835696" y="404664"/>
            <a:ext cx="5400600" cy="80021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3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на:</a:t>
            </a:r>
            <a:endParaRPr lang="ru-RU" sz="2300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67544" y="1426474"/>
            <a:ext cx="820891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положениях послания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7544" y="3573016"/>
            <a:ext cx="8208912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основных направлениях бюджетной политики и налоговой политики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67544" y="4365104"/>
            <a:ext cx="820891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085184"/>
            <a:ext cx="820891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(проектах изменений  муниципальных программ)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2226" grpId="0" animBg="1"/>
      <p:bldP spid="41" grpId="0" animBg="1"/>
      <p:bldP spid="42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0" y="1340768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404665"/>
            <a:ext cx="784887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Тосненский район Ленинградской области на 2022  год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единительная линия 33"/>
          <p:cNvCxnSpPr/>
          <p:nvPr/>
        </p:nvCxnSpPr>
        <p:spPr>
          <a:xfrm>
            <a:off x="179512" y="2132856"/>
            <a:ext cx="0" cy="504056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71538" y="260649"/>
            <a:ext cx="7215238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Формирование расходов по разделам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3 717 275,992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512" y="213285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ru-RU" sz="11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0" y="1196752"/>
            <a:ext cx="9144000" cy="936104"/>
            <a:chOff x="1475656" y="2348880"/>
            <a:chExt cx="6137057" cy="53257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148064" y="2348880"/>
              <a:ext cx="2464649" cy="532571"/>
              <a:chOff x="5076056" y="2996952"/>
              <a:chExt cx="2464649" cy="532571"/>
            </a:xfrm>
          </p:grpSpPr>
          <p:pic>
            <p:nvPicPr>
              <p:cNvPr id="7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776" r="14038"/>
              <a:stretch>
                <a:fillRect/>
              </a:stretch>
            </p:blipFill>
            <p:spPr bwMode="auto">
              <a:xfrm>
                <a:off x="5076056" y="2996952"/>
                <a:ext cx="1872208" cy="532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2481"/>
              <a:stretch>
                <a:fillRect/>
              </a:stretch>
            </p:blipFill>
            <p:spPr bwMode="auto">
              <a:xfrm>
                <a:off x="6876256" y="2996952"/>
                <a:ext cx="664449" cy="532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Группа 19"/>
            <p:cNvGrpSpPr/>
            <p:nvPr/>
          </p:nvGrpSpPr>
          <p:grpSpPr>
            <a:xfrm>
              <a:off x="1475656" y="2348880"/>
              <a:ext cx="3707905" cy="532571"/>
              <a:chOff x="2339752" y="1628800"/>
              <a:chExt cx="3707905" cy="532571"/>
            </a:xfrm>
          </p:grpSpPr>
          <p:pic>
            <p:nvPicPr>
              <p:cNvPr id="14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15" r="91037"/>
              <a:stretch>
                <a:fillRect/>
              </a:stretch>
            </p:blipFill>
            <p:spPr bwMode="auto">
              <a:xfrm>
                <a:off x="2339752" y="1628800"/>
                <a:ext cx="720080" cy="53257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" name="Группа 18"/>
              <p:cNvGrpSpPr/>
              <p:nvPr/>
            </p:nvGrpSpPr>
            <p:grpSpPr>
              <a:xfrm>
                <a:off x="2987824" y="1628800"/>
                <a:ext cx="3059833" cy="532571"/>
                <a:chOff x="2987824" y="1628800"/>
                <a:chExt cx="3059833" cy="532571"/>
              </a:xfrm>
            </p:grpSpPr>
            <p:pic>
              <p:nvPicPr>
                <p:cNvPr id="16" name="Picture 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15482" r="63331"/>
                <a:stretch>
                  <a:fillRect/>
                </a:stretch>
              </p:blipFill>
              <p:spPr bwMode="auto">
                <a:xfrm>
                  <a:off x="2987824" y="1628800"/>
                  <a:ext cx="1872208" cy="5325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43188" r="42558"/>
                <a:stretch>
                  <a:fillRect/>
                </a:stretch>
              </p:blipFill>
              <p:spPr bwMode="auto">
                <a:xfrm>
                  <a:off x="4788024" y="1628800"/>
                  <a:ext cx="1259633" cy="5325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22" name="TextBox 21"/>
          <p:cNvSpPr txBox="1"/>
          <p:nvPr/>
        </p:nvSpPr>
        <p:spPr>
          <a:xfrm>
            <a:off x="1115616" y="213285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ru-RU" sz="11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1720" y="213285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ru-RU" sz="11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87824" y="213285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endParaRPr lang="ru-RU" sz="11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1920" y="213285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endParaRPr lang="ru-RU" sz="11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8024" y="213285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endParaRPr lang="ru-RU" sz="11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52120" y="213285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1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213285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11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24328" y="213285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11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8424" y="213285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11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2564904"/>
            <a:ext cx="91440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«Общегосударственные вопросы»;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«Национальная безопасность и правоохранительная деятельность»;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«Национальная экономика»;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«Жилищно-коммунальное хозяйство»;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«Образование»;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«Культура, кинематография»;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«Социальная политика»;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«Физическая культура и спорт»;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«Средства массовой информации»;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«Межбюджетные трансферты общего характера бюджетам бюджетной системы Российской Федерации».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115616" y="2132856"/>
            <a:ext cx="0" cy="504056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051720" y="2132856"/>
            <a:ext cx="0" cy="504056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4293096"/>
            <a:ext cx="0" cy="180020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0" y="6088559"/>
            <a:ext cx="2051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373 </a:t>
            </a: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976,9 </a:t>
            </a:r>
            <a:r>
              <a:rPr lang="ru-RU" sz="1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5536" y="5301208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668,8 </a:t>
            </a:r>
            <a:r>
              <a:rPr lang="ru-RU" sz="1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115616" y="4293096"/>
            <a:ext cx="0" cy="100811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051720" y="4293096"/>
            <a:ext cx="0" cy="36004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187624" y="4581128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70 668,8 </a:t>
            </a:r>
            <a:r>
              <a:rPr lang="ru-RU" sz="1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2987824" y="2132856"/>
            <a:ext cx="0" cy="504056"/>
          </a:xfrm>
          <a:prstGeom prst="line">
            <a:avLst/>
          </a:prstGeom>
          <a:ln w="19050">
            <a:solidFill>
              <a:srgbClr val="B89F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987824" y="4293096"/>
            <a:ext cx="0" cy="360040"/>
          </a:xfrm>
          <a:prstGeom prst="line">
            <a:avLst/>
          </a:prstGeom>
          <a:ln w="19050">
            <a:solidFill>
              <a:srgbClr val="B89F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915816" y="4221088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064,0 </a:t>
            </a:r>
            <a:r>
              <a:rPr lang="ru-RU" sz="1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4499992" y="2132856"/>
            <a:ext cx="0" cy="50405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499992" y="4005064"/>
            <a:ext cx="0" cy="115212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555776" y="5229200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2 532 </a:t>
            </a: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179,0 </a:t>
            </a:r>
            <a:r>
              <a:rPr lang="ru-RU" sz="1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5292080" y="2132856"/>
            <a:ext cx="0" cy="50405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292080" y="4005064"/>
            <a:ext cx="0" cy="2016224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851920" y="6021288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158 006,4 </a:t>
            </a:r>
            <a:r>
              <a:rPr lang="ru-RU" sz="1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5724128" y="2132856"/>
            <a:ext cx="0" cy="504056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724128" y="4005064"/>
            <a:ext cx="0" cy="108012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292080" y="5085184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297 </a:t>
            </a: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759,7 </a:t>
            </a:r>
            <a:r>
              <a:rPr lang="ru-RU" sz="1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6588224" y="2132856"/>
            <a:ext cx="0" cy="504056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6588224" y="4005064"/>
            <a:ext cx="0" cy="108012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588224" y="5733256"/>
            <a:ext cx="0" cy="432048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796136" y="6093296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 </a:t>
            </a: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508,1 </a:t>
            </a:r>
            <a:r>
              <a:rPr lang="ru-RU" sz="1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8028384" y="2132856"/>
            <a:ext cx="0" cy="72008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8028384" y="4005064"/>
            <a:ext cx="0" cy="432048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732240" y="4365104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3 457,0 </a:t>
            </a:r>
            <a:r>
              <a:rPr lang="ru-RU" sz="1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8964488" y="2132856"/>
            <a:ext cx="0" cy="331236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164288" y="5373216"/>
            <a:ext cx="1979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186 987,2 </a:t>
            </a:r>
            <a:r>
              <a:rPr lang="ru-RU" sz="1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44" grpId="0"/>
      <p:bldP spid="47" grpId="0"/>
      <p:bldP spid="56" grpId="0"/>
      <p:bldP spid="59" grpId="0"/>
      <p:bldP spid="64" grpId="0"/>
      <p:bldP spid="68" grpId="0"/>
      <p:bldP spid="71" grpId="0"/>
      <p:bldP spid="75" grpId="0"/>
      <p:bldP spid="82" grpId="0"/>
      <p:bldP spid="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30352"/>
            <a:ext cx="7200800" cy="954432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 marL="0" algn="ctr">
              <a:buNone/>
            </a:pPr>
            <a:r>
              <a:rPr lang="ru-RU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Уровень расчетной величины должностных окладов работников  муниципальных учреждений за календарный месяц 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67544" y="1556792"/>
          <a:ext cx="813690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8064896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Планируемые расходы бюджета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Тосненский район ленинградской области на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год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3 717 276,0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556792"/>
          <a:ext cx="9144000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99992" y="206084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3 172 585,8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06084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544 690,2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645024"/>
            <a:ext cx="1346210" cy="12241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9" grpId="0">
        <p:bldAsOne/>
      </p:bldGraphic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Презентация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340768"/>
            <a:ext cx="1296144" cy="13681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404664"/>
            <a:ext cx="707236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Динамика программных и непрограммных расходов по годам (тыс. рублей)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23528" y="980728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504056" cy="6480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47864" y="90872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Создание условий для развития сельского хозяйства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1772816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Развитие и поддержка малого и среднего предпринимательства</a:t>
            </a:r>
            <a:endParaRPr lang="ru-RU" dirty="0"/>
          </a:p>
        </p:txBody>
      </p:sp>
      <p:sp>
        <p:nvSpPr>
          <p:cNvPr id="7172" name="AutoShape 4" descr="Презентация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Презентация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Презентация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0" name="AutoShape 12" descr="Власти выделили на поддержку малых фермерских хозяйств в Кузбассе 185 млн  руб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2" name="AutoShape 14" descr="Власти выделили на поддержку малых фермерских хозяйств в Кузбассе 185 млн  руб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03848" y="2636912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Поддержка социально ориентированных некоммерческих организаций</a:t>
            </a:r>
          </a:p>
        </p:txBody>
      </p:sp>
      <p:pic>
        <p:nvPicPr>
          <p:cNvPr id="7190" name="Picture 22" descr="Затраты на продвижение интернет-магаз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2520280" cy="273630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sp>
        <p:nvSpPr>
          <p:cNvPr id="23" name="Прямоугольник 22"/>
          <p:cNvSpPr/>
          <p:nvPr/>
        </p:nvSpPr>
        <p:spPr>
          <a:xfrm>
            <a:off x="323528" y="4005065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Тосненский район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  <a:endParaRPr lang="ru-RU" sz="2800" b="1" dirty="0"/>
          </a:p>
        </p:txBody>
      </p:sp>
      <p:pic>
        <p:nvPicPr>
          <p:cNvPr id="7192" name="Picture 24" descr="Тосненский район (Ленинградская область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149080"/>
            <a:ext cx="3816424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332657"/>
            <a:ext cx="8136904" cy="15081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Создание условий для развития сельского хозяйства Тосненского района Ленинградской области 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14 273,8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ctrTitle"/>
          </p:nvPr>
        </p:nvSpPr>
        <p:spPr>
          <a:xfrm>
            <a:off x="0" y="1844824"/>
            <a:ext cx="8460432" cy="432048"/>
          </a:xfrm>
        </p:spPr>
        <p:txBody>
          <a:bodyPr>
            <a:noAutofit/>
          </a:bodyPr>
          <a:lstStyle/>
          <a:p>
            <a:pPr lvl="0" algn="ctr"/>
            <a:r>
              <a:rPr lang="ru-RU" sz="20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Развитие молочного животноводства</a:t>
            </a:r>
            <a:endParaRPr lang="ru-RU" sz="2000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одзаголовок 35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352928" cy="10081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Дальнейшее совершенствование селекционно-племенной работы в отраслях животноводства и, как следствие, рост объемов сельскохозяйственного производства, повышение качества продукции животноводства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одзаголовок 35"/>
          <p:cNvSpPr txBox="1">
            <a:spLocks/>
          </p:cNvSpPr>
          <p:nvPr/>
        </p:nvSpPr>
        <p:spPr>
          <a:xfrm>
            <a:off x="142844" y="4000504"/>
            <a:ext cx="900115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Заголовок 34"/>
          <p:cNvSpPr txBox="1">
            <a:spLocks/>
          </p:cNvSpPr>
          <p:nvPr/>
        </p:nvSpPr>
        <p:spPr>
          <a:xfrm>
            <a:off x="0" y="3789040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Поддержка малых форм хозяйствования</a:t>
            </a:r>
          </a:p>
        </p:txBody>
      </p:sp>
      <p:sp>
        <p:nvSpPr>
          <p:cNvPr id="41" name="Подзаголовок 35"/>
          <p:cNvSpPr txBox="1">
            <a:spLocks/>
          </p:cNvSpPr>
          <p:nvPr/>
        </p:nvSpPr>
        <p:spPr>
          <a:xfrm>
            <a:off x="0" y="4509120"/>
            <a:ext cx="8748464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овышение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заинтересованности населения в организации сельскохозяйственного производства, повышение уровня самообеспеченности населения Тосненского района за счет прироста сельскохозяйственной продукции, произведенной К(Ф)Х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Подзаголовок 35"/>
          <p:cNvSpPr txBox="1">
            <a:spLocks/>
          </p:cNvSpPr>
          <p:nvPr/>
        </p:nvSpPr>
        <p:spPr>
          <a:xfrm>
            <a:off x="0" y="5733256"/>
            <a:ext cx="900112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1 299,6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Подзаголовок 35"/>
          <p:cNvSpPr txBox="1">
            <a:spLocks/>
          </p:cNvSpPr>
          <p:nvPr/>
        </p:nvSpPr>
        <p:spPr>
          <a:xfrm>
            <a:off x="0" y="3501008"/>
            <a:ext cx="91440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11 418,7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 descr="C:\Users\user\Desktop\Презентация\32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589240"/>
            <a:ext cx="864096" cy="864096"/>
          </a:xfrm>
          <a:prstGeom prst="rect">
            <a:avLst/>
          </a:prstGeom>
          <a:noFill/>
        </p:spPr>
      </p:pic>
      <p:pic>
        <p:nvPicPr>
          <p:cNvPr id="3075" name="Picture 3" descr="C:\Users\user\Desktop\images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56992"/>
            <a:ext cx="1152128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  <p:bldP spid="36" grpId="1" build="p"/>
      <p:bldP spid="40" grpId="0"/>
      <p:bldP spid="41" grpId="0"/>
      <p:bldP spid="42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5" name="Заголовок 34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5292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Предупреждение возникновения и распространения африканской чумы свиней на свиноводческих предприятиях</a:t>
            </a:r>
            <a:endParaRPr lang="ru-RU" sz="2400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одзаголовок 35"/>
          <p:cNvSpPr>
            <a:spLocks noGrp="1"/>
          </p:cNvSpPr>
          <p:nvPr>
            <p:ph type="subTitle" idx="1"/>
          </p:nvPr>
        </p:nvSpPr>
        <p:spPr>
          <a:xfrm>
            <a:off x="2915816" y="1556792"/>
            <a:ext cx="5904656" cy="338437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свиноводческих предприятий от проникновения вируса Африканской чумы свиней и как следствие, сохранение отрасли свиноводства, мясопереработки,  рабочих мест и предотвращение экономических потерь от введения ограничительных мероприятий на оборот животноводческой продукцию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одзаголовок 35"/>
          <p:cNvSpPr txBox="1">
            <a:spLocks/>
          </p:cNvSpPr>
          <p:nvPr/>
        </p:nvSpPr>
        <p:spPr>
          <a:xfrm>
            <a:off x="539552" y="2996952"/>
            <a:ext cx="295232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874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:\Users\user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1872208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364502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8A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Обеспечение реализации муниципальной 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221088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формирование благоприятного имиджа агропромышленного комплекса, повышение престижа сельскохозяйственных профессий</a:t>
            </a:r>
            <a:endParaRPr lang="ru-RU" b="1" dirty="0" smtClean="0">
              <a:ln>
                <a:solidFill>
                  <a:srgbClr val="7030A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3" y="5260270"/>
            <a:ext cx="2952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681,5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Растение, сельское хозяйство, 10., сельское хозяйство, твердый, росток,  eps, знак, значок, вектор, шаблон, graphics, белый, | CanSt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437112"/>
            <a:ext cx="2098204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build="p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23528" y="5786454"/>
            <a:ext cx="8424936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Субсидии на организацию предпринимательской деятельности субъектам малого предпринимательства, действующим менее одного года </a:t>
            </a:r>
            <a:r>
              <a:rPr lang="ru-RU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1 214,4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</a:t>
            </a:r>
          </a:p>
        </p:txBody>
      </p:sp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332656"/>
            <a:ext cx="8208912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Развитие и поддержка малого и среднего предпринимательства на территории муниципального образования Тосненский район Ленинградской области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071943"/>
            <a:ext cx="8424936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Субсидии организациям, образующим инфраструктуру поддержки субъектов малого и среднего предпринимательства </a:t>
            </a:r>
            <a:r>
              <a:rPr lang="ru-RU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970,0</a:t>
            </a:r>
            <a:r>
              <a:rPr lang="ru-RU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1340768"/>
            <a:ext cx="39766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2 722,7 </a:t>
            </a:r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1916832"/>
            <a:ext cx="727280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благоприятных условий для устойчивого развития малого и среднего предпринимательства в муниципальном образовании Тосненский район Ленинградской области на основе эффективных механизмов его поддержки</a:t>
            </a:r>
            <a:endParaRPr lang="ru-RU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34"/>
          <p:cNvSpPr txBox="1">
            <a:spLocks/>
          </p:cNvSpPr>
          <p:nvPr/>
        </p:nvSpPr>
        <p:spPr>
          <a:xfrm>
            <a:off x="323528" y="3140968"/>
            <a:ext cx="8424936" cy="930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Финансовая поддержка организаций, образующих инфраструктуру поддержки субъектов малого и среднего предпринимательства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34"/>
          <p:cNvSpPr txBox="1">
            <a:spLocks/>
          </p:cNvSpPr>
          <p:nvPr/>
        </p:nvSpPr>
        <p:spPr>
          <a:xfrm>
            <a:off x="395536" y="5000636"/>
            <a:ext cx="835292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i="1" dirty="0" smtClean="0">
                <a:solidFill>
                  <a:srgbClr val="008A3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Повышение доступности финансовых ресурсов для субъектов малого и среднего предпринимательства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2" name="Picture 2" descr="C:\Users\user\Desktop\Презентация\78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936104" cy="16561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9" grpId="0" animBg="1"/>
      <p:bldP spid="14" grpId="0"/>
      <p:bldP spid="16" grpId="0" animBg="1"/>
      <p:bldP spid="13" grpId="0" build="p"/>
      <p:bldP spid="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980728"/>
            <a:ext cx="874846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Техническая и информационная поддержка официального сайта информационной поддержки субъектов малого и среднего предпринимательства муниципального образования Тосненский район Ленинградской области в сети Интернет  </a:t>
            </a:r>
          </a:p>
          <a:p>
            <a:pPr algn="ctr"/>
            <a:r>
              <a:rPr lang="ru-RU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50,0 </a:t>
            </a:r>
            <a:r>
              <a:rPr lang="ru-RU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/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34"/>
          <p:cNvSpPr txBox="1">
            <a:spLocks/>
          </p:cNvSpPr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i="1" dirty="0" smtClean="0">
                <a:solidFill>
                  <a:srgbClr val="008A3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Информационная поддержка субъектов малого и среднего предпринимательства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34"/>
          <p:cNvSpPr txBox="1">
            <a:spLocks/>
          </p:cNvSpPr>
          <p:nvPr/>
        </p:nvSpPr>
        <p:spPr>
          <a:xfrm>
            <a:off x="395536" y="3645024"/>
            <a:ext cx="835292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i="1" dirty="0" smtClean="0">
                <a:solidFill>
                  <a:srgbClr val="008A3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Популяризация предпринимательской деятельности, формирование положительного образа предпринимателя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293096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Освещение в СМИ Тосненского района положительного опыта организации и ведения предпринимательской деятельности на территории Тосненского муниципального района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98,6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</a:t>
            </a:r>
          </a:p>
        </p:txBody>
      </p:sp>
      <p:pic>
        <p:nvPicPr>
          <p:cNvPr id="10" name="Picture 20" descr="Фонд «Муниципальный Центр поддержки предпринимательства» (Тосн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373216"/>
            <a:ext cx="5328592" cy="93610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195736" y="2276872"/>
            <a:ext cx="64807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мониторинга деятельности субъектов малого и среднего предпринимательства на территории Тосненского муниципального района </a:t>
            </a:r>
          </a:p>
          <a:p>
            <a:pPr algn="ctr"/>
            <a:r>
              <a:rPr lang="ru-RU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389,7 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88840"/>
            <a:ext cx="1800200" cy="136815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uild="p" animBg="1"/>
      <p:bldP spid="15" grpId="0" uiExpand="1" build="p" animBg="1"/>
      <p:bldP spid="1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5"/>
            <a:ext cx="8136904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Основные параметры проекта бюджета муниципального образования Тосненский район Ленинградской области на 2022 год и на плановый период 2023-2024 годов (тыс. руб.)</a:t>
            </a:r>
          </a:p>
        </p:txBody>
      </p:sp>
      <p:pic>
        <p:nvPicPr>
          <p:cNvPr id="5" name="Рисунок 4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323528" y="1628800"/>
          <a:ext cx="8388424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3608" y="3429000"/>
            <a:ext cx="1944216" cy="523220"/>
          </a:xfrm>
          <a:prstGeom prst="rect">
            <a:avLst/>
          </a:prstGeom>
          <a:gradFill flip="none" rotWithShape="1">
            <a:gsLst>
              <a:gs pos="0">
                <a:srgbClr val="FCF600">
                  <a:tint val="66000"/>
                  <a:satMod val="160000"/>
                </a:srgbClr>
              </a:gs>
              <a:gs pos="50000">
                <a:srgbClr val="FCF600">
                  <a:tint val="44500"/>
                  <a:satMod val="160000"/>
                </a:srgbClr>
              </a:gs>
              <a:gs pos="100000">
                <a:srgbClr val="FCF6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3 682 655,0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5856" y="4365104"/>
            <a:ext cx="1872208" cy="523220"/>
          </a:xfrm>
          <a:prstGeom prst="rect">
            <a:avLst/>
          </a:prstGeom>
          <a:gradFill flip="none" rotWithShape="1">
            <a:gsLst>
              <a:gs pos="0">
                <a:srgbClr val="FCF600">
                  <a:tint val="66000"/>
                  <a:satMod val="160000"/>
                </a:srgbClr>
              </a:gs>
              <a:gs pos="50000">
                <a:srgbClr val="FCF600">
                  <a:tint val="44500"/>
                  <a:satMod val="160000"/>
                </a:srgbClr>
              </a:gs>
              <a:gs pos="100000">
                <a:srgbClr val="FCF6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3 631 852,2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5856" y="3429000"/>
            <a:ext cx="1872208" cy="523220"/>
          </a:xfrm>
          <a:prstGeom prst="rect">
            <a:avLst/>
          </a:prstGeom>
          <a:gradFill flip="none" rotWithShape="1">
            <a:gsLst>
              <a:gs pos="0">
                <a:srgbClr val="FCF600">
                  <a:tint val="66000"/>
                  <a:satMod val="160000"/>
                </a:srgbClr>
              </a:gs>
              <a:gs pos="50000">
                <a:srgbClr val="FCF600">
                  <a:tint val="44500"/>
                  <a:satMod val="160000"/>
                </a:srgbClr>
              </a:gs>
              <a:gs pos="100000">
                <a:srgbClr val="FCF6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3 661 071,4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0152" y="3789040"/>
            <a:ext cx="2016224" cy="523220"/>
          </a:xfrm>
          <a:prstGeom prst="rect">
            <a:avLst/>
          </a:prstGeom>
          <a:gradFill flip="none" rotWithShape="1">
            <a:gsLst>
              <a:gs pos="0">
                <a:srgbClr val="FCF600">
                  <a:tint val="66000"/>
                  <a:satMod val="160000"/>
                </a:srgbClr>
              </a:gs>
              <a:gs pos="50000">
                <a:srgbClr val="FCF600">
                  <a:tint val="44500"/>
                  <a:satMod val="160000"/>
                </a:srgbClr>
              </a:gs>
              <a:gs pos="100000">
                <a:srgbClr val="FCF6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3 695 533,0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420888"/>
            <a:ext cx="1944216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3 717 276,0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2852936"/>
            <a:ext cx="1944216" cy="523220"/>
          </a:xfrm>
          <a:prstGeom prst="rect">
            <a:avLst/>
          </a:prstGeom>
          <a:gradFill flip="none" rotWithShape="1">
            <a:gsLst>
              <a:gs pos="0">
                <a:srgbClr val="FCF600">
                  <a:tint val="66000"/>
                  <a:satMod val="160000"/>
                </a:srgbClr>
              </a:gs>
              <a:gs pos="50000">
                <a:srgbClr val="FCF600">
                  <a:tint val="44500"/>
                  <a:satMod val="160000"/>
                </a:srgbClr>
              </a:gs>
              <a:gs pos="100000">
                <a:srgbClr val="FCF6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3 723 090,9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3491882" y="1844825"/>
            <a:ext cx="1872208" cy="717699"/>
            <a:chOff x="4830236" y="2714008"/>
            <a:chExt cx="1613972" cy="591283"/>
          </a:xfrm>
        </p:grpSpPr>
        <p:sp>
          <p:nvSpPr>
            <p:cNvPr id="30" name="TextBox 29"/>
            <p:cNvSpPr txBox="1"/>
            <p:nvPr/>
          </p:nvSpPr>
          <p:spPr>
            <a:xfrm>
              <a:off x="4954387" y="2714008"/>
              <a:ext cx="1417813" cy="36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Дефицит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30236" y="2924944"/>
              <a:ext cx="1613972" cy="380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- 29 219,1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619672" y="1700811"/>
            <a:ext cx="1872208" cy="686287"/>
            <a:chOff x="4894037" y="3272609"/>
            <a:chExt cx="1550172" cy="264405"/>
          </a:xfrm>
        </p:grpSpPr>
        <p:sp>
          <p:nvSpPr>
            <p:cNvPr id="34" name="TextBox 33"/>
            <p:cNvSpPr txBox="1"/>
            <p:nvPr/>
          </p:nvSpPr>
          <p:spPr>
            <a:xfrm>
              <a:off x="4894037" y="3272609"/>
              <a:ext cx="1478164" cy="154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Дефицит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39009" y="3359149"/>
              <a:ext cx="1505200" cy="177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-34 621,0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580111" y="2132855"/>
            <a:ext cx="2232249" cy="1103778"/>
            <a:chOff x="4407140" y="3076845"/>
            <a:chExt cx="2037069" cy="1669342"/>
          </a:xfrm>
        </p:grpSpPr>
        <p:sp>
          <p:nvSpPr>
            <p:cNvPr id="41" name="TextBox 40"/>
            <p:cNvSpPr txBox="1"/>
            <p:nvPr/>
          </p:nvSpPr>
          <p:spPr>
            <a:xfrm>
              <a:off x="4407140" y="3489396"/>
              <a:ext cx="2037069" cy="125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- 27 557,9</a:t>
              </a:r>
            </a:p>
            <a:p>
              <a:endParaRPr lang="ru-RU" sz="24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454513" y="3076845"/>
              <a:ext cx="1917687" cy="605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Дефицит </a:t>
              </a:r>
            </a:p>
          </p:txBody>
        </p:sp>
      </p:grpSp>
      <p:sp>
        <p:nvSpPr>
          <p:cNvPr id="22" name="Блок-схема: узел 21"/>
          <p:cNvSpPr/>
          <p:nvPr/>
        </p:nvSpPr>
        <p:spPr>
          <a:xfrm>
            <a:off x="3851920" y="2492896"/>
            <a:ext cx="45719" cy="7200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 flipH="1" flipV="1">
            <a:off x="5796135" y="2780928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AsOne/>
      </p:bldGraphic>
      <p:bldP spid="10" grpId="0" animBg="1"/>
      <p:bldP spid="13" grpId="0" animBg="1"/>
      <p:bldP spid="17" grpId="0" animBg="1"/>
      <p:bldP spid="20" grpId="0" animBg="1"/>
      <p:bldP spid="9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60232" y="908721"/>
            <a:ext cx="20882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2 048,0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332656"/>
            <a:ext cx="6336704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Поддержка социально ориентированных некоммерческих организаций на территории муниципального образования Тосненский район ленинградской области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63688" y="2060849"/>
            <a:ext cx="691276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на территории Тосненского района Ленинградской области условий, благоприятствующих развитию и эффективному функционированию социально ориентированных некоммерческих организаций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59632" y="4941168"/>
            <a:ext cx="24482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A3F1A"/>
                </a:solidFill>
                <a:effectLst/>
                <a:latin typeface="Times New Roman" pitchFamily="18" charset="0"/>
                <a:cs typeface="Times New Roman" pitchFamily="18" charset="0"/>
              </a:rPr>
              <a:t>1 000,0</a:t>
            </a:r>
          </a:p>
          <a:p>
            <a:pPr algn="ctr"/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8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34"/>
          <p:cNvSpPr txBox="1">
            <a:spLocks/>
          </p:cNvSpPr>
          <p:nvPr/>
        </p:nvSpPr>
        <p:spPr>
          <a:xfrm>
            <a:off x="3059832" y="3429000"/>
            <a:ext cx="5544616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финансовая поддержка социально значимых проектов социально ориентированных некоммерческих организаций, реализуемых на территории Тосненского района ленинградской области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Некоммерческие организации – важное звено в развитии общества и государства  | Газета «Вести» онлай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12976"/>
            <a:ext cx="2160240" cy="172819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21" grpId="0" animBg="1"/>
      <p:bldP spid="26" grpId="0" build="allAtOnce"/>
      <p:bldP spid="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39552" y="620688"/>
            <a:ext cx="37444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A3F1A"/>
                </a:solidFill>
                <a:effectLst/>
                <a:latin typeface="Times New Roman" pitchFamily="18" charset="0"/>
                <a:cs typeface="Times New Roman" pitchFamily="18" charset="0"/>
              </a:rPr>
              <a:t>1 048,0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34"/>
          <p:cNvSpPr txBox="1">
            <a:spLocks/>
          </p:cNvSpPr>
          <p:nvPr/>
        </p:nvSpPr>
        <p:spPr>
          <a:xfrm>
            <a:off x="4283968" y="3140968"/>
            <a:ext cx="4392488" cy="29523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финансовая поддержка советов ветеранов войны, труда, Вооруженных Сил, правоохранительных органов, жителей блокадного Ленинграда и бывших малолетних узников фашистских лагерей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В Тосно появилось граффити героя вой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3456384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44" name="Picture 4" descr="Это забыть невозможно — ТОСНЕНСКИЙ ВЕСТ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44824"/>
            <a:ext cx="3456384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4818" name="Picture 2" descr="Это забыть невозможно — ТОСНЕНСКИЙ ВЕСТН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764704"/>
            <a:ext cx="3744416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11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4983480"/>
            <a:ext cx="2530624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916832"/>
            <a:ext cx="3096344" cy="2520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Развитие системы образования муниципального образования Тосненский район Ленинградской области</a:t>
            </a:r>
            <a:endParaRPr lang="ru-RU" sz="1800" dirty="0"/>
          </a:p>
        </p:txBody>
      </p:sp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60040" cy="479373"/>
          </a:xfrm>
          <a:prstGeom prst="rect">
            <a:avLst/>
          </a:prstGeom>
        </p:spPr>
      </p:pic>
      <p:sp>
        <p:nvSpPr>
          <p:cNvPr id="76802" name="AutoShape 2" descr="index.html,МБОУ СОШ №3 г.Тосно, Тосненская СОШ №3 г.Тос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4" name="AutoShape 4" descr="index.html,МБОУ СОШ №3 г.Тосно, Тосненская СОШ №3 г.Тос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6806" name="Picture 6" descr="Две школы &amp;quot;заминированы&amp;quot; в Тосно. Третья держится › Статьи › 47новостей из  Ленинград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2664296" cy="1656184"/>
          </a:xfrm>
          <a:prstGeom prst="rect">
            <a:avLst/>
          </a:prstGeom>
          <a:noFill/>
        </p:spPr>
      </p:pic>
      <p:sp>
        <p:nvSpPr>
          <p:cNvPr id="76808" name="AutoShape 8" descr="Фото Школа №1 в городе Тос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6810" name="Picture 10" descr="Школа №1 - Тос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2736304" cy="1944216"/>
          </a:xfrm>
          <a:prstGeom prst="rect">
            <a:avLst/>
          </a:prstGeom>
          <a:noFill/>
        </p:spPr>
      </p:pic>
      <p:pic>
        <p:nvPicPr>
          <p:cNvPr id="76812" name="Picture 12" descr="Школа № 4 - Тосн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437112"/>
            <a:ext cx="2520280" cy="1800200"/>
          </a:xfrm>
          <a:prstGeom prst="rect">
            <a:avLst/>
          </a:prstGeom>
          <a:noFill/>
        </p:spPr>
      </p:pic>
      <p:pic>
        <p:nvPicPr>
          <p:cNvPr id="76816" name="Picture 16" descr="Тосненский район. Где раздают путевки в жизнь? | Газета «Вести» онлай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581128"/>
            <a:ext cx="3024336" cy="1668836"/>
          </a:xfrm>
          <a:prstGeom prst="rect">
            <a:avLst/>
          </a:prstGeom>
          <a:noFill/>
        </p:spPr>
      </p:pic>
      <p:pic>
        <p:nvPicPr>
          <p:cNvPr id="76818" name="Picture 18" descr="В Тосно новый детский сад готовится принять 80 малыше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636912"/>
            <a:ext cx="2520280" cy="1800200"/>
          </a:xfrm>
          <a:prstGeom prst="rect">
            <a:avLst/>
          </a:prstGeom>
          <a:noFill/>
        </p:spPr>
      </p:pic>
      <p:pic>
        <p:nvPicPr>
          <p:cNvPr id="76820" name="Picture 20" descr="Детский сад комбинированного вида «Сказка» - Тосн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04664"/>
            <a:ext cx="3024336" cy="1296144"/>
          </a:xfrm>
          <a:prstGeom prst="rect">
            <a:avLst/>
          </a:prstGeom>
          <a:noFill/>
        </p:spPr>
      </p:pic>
      <p:pic>
        <p:nvPicPr>
          <p:cNvPr id="76822" name="Picture 22" descr="Средняя общеобразовательная школа № 3 в Никольском, Октябрьская ул., 9А -  адрес, номер телефона, отзывы, режим работы и расположение на карте Kinf.r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620688"/>
            <a:ext cx="2543944" cy="1997200"/>
          </a:xfrm>
          <a:prstGeom prst="rect">
            <a:avLst/>
          </a:prstGeom>
          <a:noFill/>
        </p:spPr>
      </p:pic>
      <p:pic>
        <p:nvPicPr>
          <p:cNvPr id="36866" name="Picture 2" descr="Сельцовская средняя общеобразовательная школа имени. Е. М. Мелашенко,  общеобразовательная школа, 16, посёлок Сельцо, Россия — Яндекс.Карты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2420888"/>
            <a:ext cx="2736304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9"/>
            <a:ext cx="8352928" cy="113877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Развитие системы образования муниципального образования Тосненский район Ленинградской области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2 491 815,4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467544" y="1412776"/>
            <a:ext cx="828092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ru-RU" sz="1400" b="1" cap="all" dirty="0" smtClean="0">
                <a:ln w="9000" cmpd="sng">
                  <a:solidFill>
                    <a:srgbClr val="008A3E"/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Повышение доступности качественного образования, соответствующего требованиям инновационного развития экономики района, региона и страны в целом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2132856"/>
            <a:ext cx="8280920" cy="677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еспечение государственных гарантий прав каждого ребенка на качественное и доступное дошкольное образование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852936"/>
            <a:ext cx="8280920" cy="923330"/>
          </a:xfrm>
          <a:prstGeom prst="rect">
            <a:avLst/>
          </a:prstGeom>
          <a:ln>
            <a:solidFill>
              <a:srgbClr val="FA3F1A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доступности качественного образования, соответствующего требованиям инновационного развития экономики района, региона и страны в целом, современным требованиям общества</a:t>
            </a:r>
            <a:endParaRPr lang="ru-RU" dirty="0">
              <a:ln>
                <a:solidFill>
                  <a:srgbClr val="7030A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4509120"/>
            <a:ext cx="8352928" cy="923330"/>
          </a:xfrm>
          <a:prstGeom prst="rect">
            <a:avLst/>
          </a:prstGeom>
          <a:ln>
            <a:solidFill>
              <a:srgbClr val="FA3F1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эффективной системы оценки качества образования на основе принципов открытости, объективности, прозрачности, общественно-профессионального участия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5373216"/>
            <a:ext cx="8280920" cy="369332"/>
          </a:xfrm>
          <a:prstGeom prst="rect">
            <a:avLst/>
          </a:prstGeom>
          <a:ln>
            <a:solidFill>
              <a:srgbClr val="FA3F1A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Успешная социальная и творческая социализация детей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3861048"/>
            <a:ext cx="8280920" cy="646333"/>
          </a:xfrm>
          <a:prstGeom prst="rect">
            <a:avLst/>
          </a:prstGeom>
          <a:ln>
            <a:solidFill>
              <a:srgbClr val="FA3F1A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Проявление детьми социальной ответственности, осознанного жизненного самоопределения и выбора профессии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5733256"/>
            <a:ext cx="8352928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условий, отвечающих современным требованиям к комплексной безопасности образовательных учреждений, обеспечение устойчивого развития системы отдыха, оздоровления, занятости детей,  подростков и молодежи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1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48681"/>
            <a:ext cx="7272808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РЕАЛИЗАЦИЯ ПРОГРАММ дошкольного образования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148478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852 662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420888"/>
            <a:ext cx="8208912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муниципальных учреждений</a:t>
            </a:r>
            <a:endParaRPr lang="ru-RU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3429000"/>
            <a:ext cx="29209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бюджетных учреждени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188 541,3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3429000"/>
            <a:ext cx="284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казенных учреждений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664 120,7</a:t>
            </a:r>
            <a:endParaRPr lang="ru-RU" sz="20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</a:rPr>
              <a:t> 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a:endParaRPr>
          </a:p>
        </p:txBody>
      </p:sp>
      <p:pic>
        <p:nvPicPr>
          <p:cNvPr id="3074" name="Picture 2" descr="C:\Users\user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933056"/>
            <a:ext cx="2592288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9" name="Прямая со стрелкой 18"/>
          <p:cNvCxnSpPr/>
          <p:nvPr/>
        </p:nvCxnSpPr>
        <p:spPr>
          <a:xfrm flipH="1">
            <a:off x="2339752" y="2924944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940152" y="2924944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 animBg="1"/>
      <p:bldP spid="17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770485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Развитие начального общего, основного общего и среднего общего образования детей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1196753"/>
            <a:ext cx="50926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1 121 238,8 </a:t>
            </a:r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204864"/>
            <a:ext cx="38639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казенных учреждений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71 919,5</a:t>
            </a:r>
            <a:endParaRPr lang="ru-RU" sz="20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</a:rPr>
              <a:t> 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024" y="2204864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бюджетным учреждениям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54 256,1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 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772816"/>
            <a:ext cx="7776864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муниципальных учреждений</a:t>
            </a:r>
            <a:endParaRPr lang="ru-RU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077072"/>
            <a:ext cx="38164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Реализация прав на получение общедоступного образования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956 676,9</a:t>
            </a:r>
            <a:endParaRPr lang="ru-RU" sz="20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</a:rPr>
              <a:t> 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4005064"/>
            <a:ext cx="36724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Ежемесячное денежное вознаграждение за классное руководство педагогическим работникам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37 314,0</a:t>
            </a:r>
            <a:endParaRPr lang="ru-RU" sz="20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</a:rPr>
              <a:t> 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a:endParaRPr>
          </a:p>
        </p:txBody>
      </p:sp>
      <p:pic>
        <p:nvPicPr>
          <p:cNvPr id="4098" name="Picture 2" descr="C:\Users\user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437112"/>
            <a:ext cx="1296144" cy="17281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6" grpId="0"/>
      <p:bldP spid="18" grpId="0"/>
      <p:bldP spid="13" grpId="0" animBg="1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404664"/>
            <a:ext cx="729009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Развитие дополнительного образования детей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124744"/>
            <a:ext cx="43577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112 824,8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2564904"/>
            <a:ext cx="34563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Субсидия автономному учреждению МОАУ ДО  «Центр информационных технологий»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21 038,1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32" y="2420888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Субсидии бюджетным учреждениям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( МБОУ ДО «Маленькие Звездочки», МБОУ ДО «Тосненский районный ДЮЦ»)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60 738,2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63494" name="AutoShape 6" descr="https://cdn.scratch.mit.edu/static/site/users/avatars/931/20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1700808"/>
            <a:ext cx="7632848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муниципальных учреждений</a:t>
            </a:r>
            <a:endParaRPr lang="ru-RU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97152"/>
            <a:ext cx="1512168" cy="16561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123" name="Picture 3" descr="C:\Users\user\Desktop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157192"/>
            <a:ext cx="1800200" cy="129614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cxnSp>
        <p:nvCxnSpPr>
          <p:cNvPr id="21" name="Прямая со стрелкой 20"/>
          <p:cNvCxnSpPr/>
          <p:nvPr/>
        </p:nvCxnSpPr>
        <p:spPr>
          <a:xfrm flipH="1">
            <a:off x="2267744" y="2204864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796136" y="2132856"/>
            <a:ext cx="360040" cy="294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7" grpId="0"/>
      <p:bldP spid="18" grpId="0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76673"/>
            <a:ext cx="8136904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Охрана здоровья, развитие системы отдыха детей и укрепление материально-технической базы образовательных организаций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1412776"/>
            <a:ext cx="46434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A3F1A"/>
                </a:solidFill>
                <a:effectLst/>
                <a:latin typeface="Times New Roman" pitchFamily="18" charset="0"/>
                <a:cs typeface="Times New Roman" pitchFamily="18" charset="0"/>
              </a:rPr>
              <a:t>354 439,5 </a:t>
            </a:r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437113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Обеспечение условий по предоставлению </a:t>
            </a:r>
          </a:p>
          <a:p>
            <a:pPr algn="ctr"/>
            <a:r>
              <a:rPr lang="ru-RU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качественного питания</a:t>
            </a:r>
            <a:endParaRPr lang="ru-RU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2492896"/>
            <a:ext cx="241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Обеспечение комплексной безопасности</a:t>
            </a:r>
            <a:endParaRPr lang="ru-RU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4509120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Обеспечение отдыха детей в каникулярное время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5373216"/>
            <a:ext cx="2952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120 616,3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40152" y="3429000"/>
            <a:ext cx="24553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79 613,8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ahoma" pitchFamily="34" charset="0"/>
                <a:cs typeface="Tahoma" pitchFamily="34" charset="0"/>
              </a:rPr>
              <a:t> </a:t>
            </a:r>
            <a:endParaRPr lang="ru-RU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2420889"/>
            <a:ext cx="3456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Материально-техническое обеспечение учреждений образования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96136" y="5517232"/>
            <a:ext cx="280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16 516,5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3429000"/>
            <a:ext cx="2952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137 692,9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ahoma" pitchFamily="34" charset="0"/>
                <a:cs typeface="Tahoma" pitchFamily="34" charset="0"/>
              </a:rPr>
              <a:t> </a:t>
            </a:r>
            <a:endParaRPr lang="ru-RU" sz="16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1988840"/>
            <a:ext cx="8136904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Содействие развитию образовательных организаций</a:t>
            </a:r>
            <a:endParaRPr lang="ru-RU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user\Desktop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56992"/>
            <a:ext cx="2016224" cy="223224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/>
      <p:bldP spid="14" grpId="1"/>
      <p:bldP spid="15" grpId="0"/>
      <p:bldP spid="16" grpId="0"/>
      <p:bldP spid="17" grpId="0"/>
      <p:bldP spid="19" grpId="0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2348880"/>
            <a:ext cx="4032448" cy="236942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Развитие культуры и туризма муниципального образования Тосненский район Ленинградской области</a:t>
            </a:r>
            <a:endParaRPr lang="ru-RU" dirty="0"/>
          </a:p>
        </p:txBody>
      </p:sp>
      <p:pic>
        <p:nvPicPr>
          <p:cNvPr id="78852" name="Picture 4" descr="Культура и туризм в Тосненском районе |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1800200" cy="2160240"/>
          </a:xfrm>
          <a:prstGeom prst="rect">
            <a:avLst/>
          </a:prstGeom>
          <a:noFill/>
        </p:spPr>
      </p:pic>
      <p:pic>
        <p:nvPicPr>
          <p:cNvPr id="78854" name="Picture 6" descr="Сабантуй-2021 Красноуфимск Онлай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276872"/>
            <a:ext cx="1800200" cy="2520280"/>
          </a:xfrm>
          <a:prstGeom prst="rect">
            <a:avLst/>
          </a:prstGeom>
          <a:noFill/>
        </p:spPr>
      </p:pic>
      <p:pic>
        <p:nvPicPr>
          <p:cNvPr id="78856" name="Picture 8" descr="Общероссийские и городские праздни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48680"/>
            <a:ext cx="2592288" cy="1566689"/>
          </a:xfrm>
          <a:prstGeom prst="rect">
            <a:avLst/>
          </a:prstGeom>
          <a:noFill/>
        </p:spPr>
      </p:pic>
      <p:pic>
        <p:nvPicPr>
          <p:cNvPr id="78858" name="Picture 10" descr="Центр казачьей культуры &amp;quot;КУНАКИ&amp;#39; | ВКонтакт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221088"/>
            <a:ext cx="1800200" cy="2160241"/>
          </a:xfrm>
          <a:prstGeom prst="rect">
            <a:avLst/>
          </a:prstGeom>
          <a:noFill/>
        </p:spPr>
      </p:pic>
      <p:pic>
        <p:nvPicPr>
          <p:cNvPr id="78860" name="Picture 12" descr="Культура и туризм в Тосненском районе | ВКонтакт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005064"/>
            <a:ext cx="1872209" cy="2440733"/>
          </a:xfrm>
          <a:prstGeom prst="rect">
            <a:avLst/>
          </a:prstGeom>
          <a:noFill/>
        </p:spPr>
      </p:pic>
      <p:pic>
        <p:nvPicPr>
          <p:cNvPr id="78862" name="Picture 14" descr="https://mautrksc.ru/wp-content/uploads/2021/11/IMG_9277-scaled-2560x12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76672"/>
            <a:ext cx="2592288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8864" name="Picture 16" descr="Выставки 2021 - Муниципальное автономное учреждение «Тосненский районный  культурно-спортивный центр»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476672"/>
            <a:ext cx="2736304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8866" name="Picture 18" descr="https://thumb.tildacdn.com/tild6537-3830-4262-a361-346434363339/-/resize/560x/-/format/webp/htmlimage-5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725144"/>
            <a:ext cx="2808312" cy="1423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04665"/>
            <a:ext cx="8208912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Развитие культуры и туризма муниципального образования Тосненский район Ленинградской области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1124744"/>
            <a:ext cx="4662280" cy="6480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284 106,0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55776" y="1681777"/>
            <a:ext cx="612068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сохранения и развития культуры в Тосненском районе, повышение уровня качества оказываемых услуг в сфере культуры и развития внутреннего и въездного туризма</a:t>
            </a:r>
          </a:p>
        </p:txBody>
      </p:sp>
      <p:sp>
        <p:nvSpPr>
          <p:cNvPr id="12294" name="AutoShape 6" descr="https://cdn.scratch.mit.edu/static/site/users/avatars/455/826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s://cdn.scratch.mit.edu/static/site/users/avatars/455/826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AutoShape 10" descr="https://cdn.scratch.mit.edu/static/site/users/avatars/455/826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356992"/>
            <a:ext cx="590465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обеспеченности населения Тосненского района услугами библиотек и приобщение населения Тосненского района к чтению</a:t>
            </a:r>
            <a:endParaRPr lang="ru-RU" sz="2000" dirty="0" smtClean="0">
              <a:ln>
                <a:solidFill>
                  <a:srgbClr val="7030A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4797152"/>
            <a:ext cx="6192688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доступности народного и самодеятельного культурно – досуговых услуг и услуг дополнительного образования  и творчества в сфере культуры для жителей Тосненского района</a:t>
            </a:r>
          </a:p>
        </p:txBody>
      </p:sp>
      <p:sp>
        <p:nvSpPr>
          <p:cNvPr id="2" name="AutoShape 2" descr="Рекламно-производственная фирма, &quot;GRAND&quot;, г.Тос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Рекламно-производственная фирма, &quot;GRAND&quot;, г.Тос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6" descr="В честь памяти и любви к Саблину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2088231" cy="15841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9466" name="Picture 10" descr="Библиотека Русского географического общества: Что могут рассказать о  далеком прошлом Ленинграда берега реки Тосно : Самообразовательная экскурс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140968"/>
            <a:ext cx="1656184" cy="15841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9468" name="Picture 12" descr="Тосненский районный культурно-спортивный центр | Детский образцовый  ансамбль танца &amp;quot;Непоседы&amp;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653136"/>
            <a:ext cx="2016224" cy="1656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/>
        </p:nvGraphicFramePr>
        <p:xfrm>
          <a:off x="179512" y="1412776"/>
          <a:ext cx="9433048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3608" y="548680"/>
            <a:ext cx="7488832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Динамика доходов бюджета муниципального образования Тосненский район Ленинградской области на 2021-2024 годы (тыс. рублей)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3968" y="1196752"/>
            <a:ext cx="34563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49 114,4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476672"/>
            <a:ext cx="777686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Развитие библиотечной системы Тосненского района Ленинградской области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2564904"/>
            <a:ext cx="7992888" cy="1200329"/>
          </a:xfrm>
          <a:prstGeom prst="rect">
            <a:avLst/>
          </a:prstGeom>
          <a:ln>
            <a:solidFill>
              <a:schemeClr val="accent4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Обеспечение деятельности работников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библиотечной системы Тосненского района Ленинградской области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47 611,6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3933056"/>
            <a:ext cx="7992888" cy="1200329"/>
          </a:xfrm>
          <a:prstGeom prst="rect">
            <a:avLst/>
          </a:prstGeom>
          <a:ln>
            <a:solidFill>
              <a:schemeClr val="accent4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Библиотечное обслуживание и комплектование книжного фонда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1 502,8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1026" name="Picture 2" descr="C:\Users\user\Desktop\Презентация\23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3"/>
            <a:ext cx="2736305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30" name="AutoShape 6" descr="книга открытая - Создать мем - Meme-arsena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нига открытая - Создать мем - Meme-arsena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нига открытая - Создать мем - Meme-arsena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книга открытая - Создать мем - Meme-arsena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 descr="C:\Users\user\Desktop\5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229200"/>
            <a:ext cx="3600400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25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16216" y="476673"/>
            <a:ext cx="216024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203 433,9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32656"/>
            <a:ext cx="5976664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Народное и самодеятельное творчество, культурно -досуговая деятельность и дополнительное образование в сфере культуры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3140969"/>
            <a:ext cx="8100392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Обеспечение деятельности муниципальных бюджетных и автономных учреждений культуры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75 872,9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988840"/>
            <a:ext cx="8136904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Обеспечение деятельности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муниципальных казенных учреждений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123 300,9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17412" name="Picture 4" descr="Музыка на белом фоне черные заметки. Иллюстрация вектора - иллюстрации  насчитывающей творческо, линия: 1734090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4869160"/>
            <a:ext cx="576064" cy="648073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67544" y="4437112"/>
            <a:ext cx="3960440" cy="1046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МАУ ТРКСЦ </a:t>
            </a:r>
          </a:p>
          <a:p>
            <a:pPr algn="ctr"/>
            <a:r>
              <a:rPr lang="ru-RU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66 404,7 </a:t>
            </a:r>
          </a:p>
          <a:p>
            <a:pPr algn="ctr"/>
            <a:r>
              <a:rPr lang="ru-RU" sz="160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4437112"/>
            <a:ext cx="3384376" cy="129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МБУК «</a:t>
            </a:r>
            <a:r>
              <a:rPr lang="ru-RU" sz="1600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Тосненская</a:t>
            </a:r>
            <a:r>
              <a:rPr lang="ru-RU" sz="160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концертная</a:t>
            </a:r>
            <a:r>
              <a:rPr lang="ru-RU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160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рганизация</a:t>
            </a:r>
            <a:r>
              <a:rPr lang="ru-RU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«Камея»    </a:t>
            </a: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9 468,2</a:t>
            </a:r>
          </a:p>
          <a:p>
            <a:pPr algn="ctr"/>
            <a:r>
              <a:rPr lang="ru-RU" sz="160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779912" y="4221088"/>
            <a:ext cx="216024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76056" y="4221088"/>
            <a:ext cx="288032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МАУ ТРКСЦ: Дворец культуры &amp;quot;Тосненский&amp;quot; | ВКонтак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517232"/>
            <a:ext cx="3600400" cy="792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5" grpId="0" animBg="1"/>
      <p:bldP spid="7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14546" y="1052737"/>
            <a:ext cx="44291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A3F1A"/>
                </a:solidFill>
                <a:effectLst/>
                <a:latin typeface="Times New Roman" pitchFamily="18" charset="0"/>
                <a:cs typeface="Times New Roman" pitchFamily="18" charset="0"/>
              </a:rPr>
              <a:t>500,0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404664"/>
            <a:ext cx="720080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Развитие туризма на территории Тосненского района Ленинградской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428660" y="170080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Мероприятия по развитию туризма на территории Тосненского района Ленинградской области</a:t>
            </a:r>
          </a:p>
        </p:txBody>
      </p:sp>
      <p:sp>
        <p:nvSpPr>
          <p:cNvPr id="13318" name="AutoShape 6" descr="https://as2.ftcdn.net/jpg/00/49/95/87/500_F_49958768_KZagaEOEDvVg1ovfk7nardBDfCWu62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s://as2.ftcdn.net/jpg/00/49/95/87/500_F_49958768_KZagaEOEDvVg1ovfk7nardBDfCWu62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Культура и туризм в Тосненском районе | ВКонтак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8136904" cy="3312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Развитие физической культуры, спорта и молодежной политики в муниципальном образовании Тосненский район Ленинградской области</a:t>
            </a:r>
            <a:endParaRPr lang="ru-RU" dirty="0"/>
          </a:p>
        </p:txBody>
      </p:sp>
      <p:pic>
        <p:nvPicPr>
          <p:cNvPr id="30722" name="Picture 2" descr="В Аннинском городском поселении откроется новый коворкинг-цен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3168352" cy="2160240"/>
          </a:xfrm>
          <a:prstGeom prst="rect">
            <a:avLst/>
          </a:prstGeom>
          <a:noFill/>
        </p:spPr>
      </p:pic>
      <p:sp>
        <p:nvSpPr>
          <p:cNvPr id="30724" name="AutoShape 4" descr="ГБУ ЛО «ЦОПВВС» | Государственное бюджетное учреждение Ленинградской  области «Центр олимпийской подготовки по водным видам спорта» | Страница 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ГБУ ЛО «ЦОПВВС» | Государственное бюджетное учреждение Ленинградской  области «Центр олимпийской подготовки по водным видам спорта» | Страница 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Бассейн «Лазурный» - Тос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49080"/>
            <a:ext cx="2736304" cy="2016224"/>
          </a:xfrm>
          <a:prstGeom prst="rect">
            <a:avLst/>
          </a:prstGeom>
          <a:noFill/>
        </p:spPr>
      </p:pic>
      <p:pic>
        <p:nvPicPr>
          <p:cNvPr id="30730" name="Picture 10" descr="Спортивная площадка для школы №1 - Спорт Бизнес Консалтин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149080"/>
            <a:ext cx="2696344" cy="2112269"/>
          </a:xfrm>
          <a:prstGeom prst="rect">
            <a:avLst/>
          </a:prstGeom>
          <a:noFill/>
        </p:spPr>
      </p:pic>
      <p:pic>
        <p:nvPicPr>
          <p:cNvPr id="30732" name="Picture 12" descr="В Тосно стартовал Кубок Губернатора Ленинградской област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293096"/>
            <a:ext cx="2952328" cy="1944216"/>
          </a:xfrm>
          <a:prstGeom prst="rect">
            <a:avLst/>
          </a:prstGeom>
          <a:noFill/>
        </p:spPr>
      </p:pic>
      <p:pic>
        <p:nvPicPr>
          <p:cNvPr id="30734" name="Picture 14" descr="Дзюдоисты из Тосно получили спортивные разряд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32656"/>
            <a:ext cx="3384376" cy="2204864"/>
          </a:xfrm>
          <a:prstGeom prst="rect">
            <a:avLst/>
          </a:prstGeom>
          <a:noFill/>
        </p:spPr>
      </p:pic>
      <p:pic>
        <p:nvPicPr>
          <p:cNvPr id="30736" name="Picture 16" descr="Совет молодёжи - Тосненский район | ВКонтакт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32656"/>
            <a:ext cx="2376264" cy="1152128"/>
          </a:xfrm>
          <a:prstGeom prst="rect">
            <a:avLst/>
          </a:prstGeom>
          <a:noFill/>
        </p:spPr>
      </p:pic>
      <p:pic>
        <p:nvPicPr>
          <p:cNvPr id="30738" name="Picture 18" descr="Молодежь Тосненского района | ВКонтакт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2492896"/>
            <a:ext cx="1728192" cy="1584176"/>
          </a:xfrm>
          <a:prstGeom prst="rect">
            <a:avLst/>
          </a:prstGeom>
          <a:noFill/>
        </p:spPr>
      </p:pic>
      <p:pic>
        <p:nvPicPr>
          <p:cNvPr id="30740" name="Picture 20" descr="Развитие активной молодёжи | Тосно | ВКонтакт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2564904"/>
            <a:ext cx="1872208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208912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Развитие физической культуры и массового спорта в муниципальном образовании Тосненский район Ленинградской области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40768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2 355,0 </a:t>
            </a:r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5873" y="1988841"/>
            <a:ext cx="3968575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Организация подготовки и участия сборных команд в областных, всероссийских соревнованиях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1 035,8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000240"/>
            <a:ext cx="3816424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Проведение физкультурных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и спортивных мероприятий Тосненского района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1 319,2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1490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Users\user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149080"/>
            <a:ext cx="3528392" cy="151216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26626" name="Picture 2" descr="Тосненский парк начинает новую жизнь — ТОСНЕНСКИЙ ВЕСТ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365104"/>
            <a:ext cx="2160240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628" name="Picture 4" descr="В Тосно прошел Чемпионат и Первенство Ленобласти по синхронному плавани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293096"/>
            <a:ext cx="2376264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 animBg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60840" cy="432048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системы подготовки спортивного резерва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2996952"/>
            <a:ext cx="3456384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Субсидия бюджетному учреждению МБУ  «Спортивный центр Тосненского района»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31 416,9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2996952"/>
            <a:ext cx="324036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Содержание МКУ «Тосненская СШОР олимпийского резерва по дзюдо»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17 569,5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1026" name="Picture 2" descr="https://sun9-6.userapi.com/impf/c854528/v854528841/209298/rWrd8pRWmlI.jpg?size=522x519&amp;quality=96&amp;proxy=1&amp;sign=67e7921a7c88e7532c727366c985dea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1728192" cy="12961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0" name="Picture 6" descr="http://i.tosnoswim.ru/u/pic/36/c932744a0711e88701f693181885c9/-/%D0%BB%D0%BE%D0%B3%D0%BE%20%D0%BD%D0%BE%D0%B2%D1%8B%D0%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628800"/>
            <a:ext cx="1512168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pic>
        <p:nvPicPr>
          <p:cNvPr id="8" name="Picture 2" descr="C:\Users\user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060848"/>
            <a:ext cx="2448272" cy="302433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923928" y="620689"/>
            <a:ext cx="460851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молодежной политики 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тосненском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районе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1 622,2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13" name="Picture 4" descr="https://minsport.astrobl.ru/sites/default/files/aga1rxhm7n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149080"/>
            <a:ext cx="2232248" cy="165618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67544" y="4437112"/>
            <a:ext cx="475252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Реализация Федерального проекта «Спорт-норма жизни»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1 979,2 </a:t>
            </a:r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25602" name="Picture 2" descr="https://vesty.spb.ru/media/photo/content/acts/%D0%A2%D0%BE%D1%81%D0%BD%D0%BE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48680"/>
            <a:ext cx="3096344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604" name="Picture 4" descr="https://vesty.spb.ru/media/photo/content/acts/%D0%A1%D0%BE%D0%B2%D0%B5%D1%82_%D0%BC%D0%BE%D0%BB%D0%BE%D0%B4%D0%B5%D0%B6%D0%B8__%D0%BF%D1%80%D0%B8_%D0%BA%D0%BE%D0%B2%D0%BE%D1%80%D0%BA%D0%B8%D0%BD%D0%B3-%D1%86%D0%B5%D0%BD%D1%82%D1%80%D0%B5_%D0%B3.%D0%A2%D0%BE%D1%81%D0%BD%D0%BE_%D0%BF%D1%80%D0%BE%D0%B2%D0%B5%D0%BB_%D0%92%D1%81%D0%B5%D1%80%D0%BE%D1%81%D1%81%D0%B8%D0%B9%D1%81%D0%BA%D1%83%D1%8E_%D0%B0%D0%BA%D1%86%D0%B8%D1%8E_%D0%A1%D0%B2%D0%B5%D1%82_%D0%9F%D0%BE%D0%B1%D0%B5%D0%B4%D1%8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492896"/>
            <a:ext cx="3168352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606" name="Picture 6" descr="https://vesty.spb.ru/media/photo/content/acts/%D0%9C%D0%BE%D0%BB%D0%BE%D0%B4%D1%91%D0%B6%D0%BD%D1%8B%D0%B9_%D0%A1%D0%BE%D0%B2%D0%B5%D1%82_%D0%BC%D0%BE%D0%BB%D0%BE%D0%B4%D0%B5%D0%B6%D0%B8_%D0%BF%D1%80%D0%B8_%D0%BA%D0%BE%D0%B2%D0%BE%D1%80%D0%BA%D0%B8%D0%BD%D0%B3-%D1%86%D0%B5%D0%BD%D1%82%D1%80%D0%B5_%D0%B3.%D0%A2%D0%BE%D1%81%D0%BD%D0%BE_%D0%BF%D1%80%D0%B8%D0%BD%D1%8F%D0%BB_%D0%B0%D0%BA%D1%82%D0%B8%D0%B2%D0%BD%D0%BE%D0%B5_%D1%83%D1%87%D0%B0%D1%81%D1%82%D0%B8%D0%B5_%D0%B2_%D0%B0%D0%BA%D1%86%D0%B8%D0%B8_%D0%93%D0%B5%D0%BE%D1%80%D0%B3%D0%B8%D0%B5%D0%B2%D1%81%D0%BA%D0%B0%D1%8F_%D0%BB%D0%B5%D0%BD%D1%82%D0%BE%D1%87%D0%BA%D0%B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1988840"/>
            <a:ext cx="1872208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404665"/>
            <a:ext cx="8136904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Поддержка отдельных категорий граждан, нуждающихся в улучшении жилищных условий, на территории Тосненского района Ленинградской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1628800"/>
            <a:ext cx="44644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75 873,6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276872"/>
            <a:ext cx="5904656" cy="378206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муниципального специализированного (служебного) жилищного фонда для привлечения и закрепления высококвалифицированных кадров в учреждениях социальной сферы, органов местного самоуправления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 жилищной проблемы детей-сирот, детей, оставшихся без попечения родителей, лиц из числа детей-сирот и детей, оставшихся без попечения родителей</a:t>
            </a:r>
            <a:endParaRPr lang="ru-RU" b="1" dirty="0">
              <a:ln>
                <a:solidFill>
                  <a:srgbClr val="7030A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Презентация\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420888"/>
            <a:ext cx="2016223" cy="12241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6" name="Picture 2" descr="C:\Users\user\Desktop\Презентация\5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149080"/>
            <a:ext cx="2160240" cy="1600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47667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836712"/>
            <a:ext cx="7776864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Предоставление специализированных (служебных) жилых помещений отдельным категориям граждан, не имеющих жилых помещений в населенном пункте по месту работы 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3501008"/>
            <a:ext cx="7704856" cy="150810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Предоставление специализированных жилых помещений детям-сиротам и детям, оставшимся без попечения родителей, лицам из числа детей-сирот и детей, оставшихся без попечения родителей</a:t>
            </a:r>
          </a:p>
          <a:p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2204864"/>
            <a:ext cx="374441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8 824,2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16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5085184"/>
            <a:ext cx="3096344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67 049,4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16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43"/>
          <p:cNvSpPr txBox="1"/>
          <p:nvPr/>
        </p:nvSpPr>
        <p:spPr>
          <a:xfrm>
            <a:off x="755577" y="256490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жилых помещения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43"/>
          <p:cNvSpPr txBox="1"/>
          <p:nvPr/>
        </p:nvSpPr>
        <p:spPr>
          <a:xfrm>
            <a:off x="1187624" y="5229200"/>
            <a:ext cx="3920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35 жилых помещений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/>
      <p:bldP spid="11" grpId="0"/>
      <p:bldP spid="13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Безопасность муниципального образования Тосненский район Ленинградской области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8" name="AutoShape 4" descr="Безопасн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830" name="AutoShape 6" descr="Безопасн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В Тосно стартовала Всероссийская тренировка по гражданской обор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4032448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316" name="Picture 4" descr="В Тосно стартовала Всероссийская тренировка по гражданской обор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064"/>
            <a:ext cx="4032448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318" name="Picture 6" descr="Нов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3960440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320" name="Picture 8" descr="Администрация Никольского городского поселения Тосненского района  Ленинградской области | Правила безопасности на вод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48680"/>
            <a:ext cx="4095750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3688" y="332656"/>
            <a:ext cx="5688632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Структура доходов бюджета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395536" y="1196752"/>
          <a:ext cx="78488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1916833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62,5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7704" y="335699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32,9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1880" y="472514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4,6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4208" y="155679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48478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2 300 739,4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7864" y="270892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1 210 802,7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52" y="4005065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171 112,9</a:t>
            </a:r>
          </a:p>
          <a:p>
            <a:endParaRPr lang="ru-RU" sz="2800" b="1" cap="all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4" grpId="0">
        <p:bldAsOne/>
      </p:bldGraphic>
      <p:bldP spid="8" grpId="0"/>
      <p:bldP spid="9" grpId="0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04665"/>
            <a:ext cx="5904656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Безопасность муниципального образования Тосненский район Ленинградской области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1340768"/>
            <a:ext cx="41044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20 749,5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0" name="AutoShape 2" descr="https://pixabay.com/static/uploads/photo/2014/05/27/10/25/stop-355294__1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1916832"/>
            <a:ext cx="8496944" cy="101566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Комплексное укрепление законности и правопорядка, обеспечение безопасности населения на территории муниципального образования Тосненский район Ленинградской области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1340768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2996952"/>
            <a:ext cx="8496944" cy="707886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Снижение дорожной аварийности на территории муниципального образования Тосненский район Ленинградской области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3789040"/>
            <a:ext cx="8496944" cy="201622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Снижение рисков возникновения чрезвычайных ситуаций, повышение уровня защищенности населения и территории муниципального образования от поражающих факторов чрезвычайных ситуаций природного и техногенного характера; защита населения от опасностей, возникающих при ведении военных действий или вследствие этих действий, обеспечение безопасности людей на водных объектах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5877272"/>
            <a:ext cx="8496944" cy="40011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Улучшение информационного обеспечения дежурно-диспетчерских служб</a:t>
            </a:r>
          </a:p>
        </p:txBody>
      </p:sp>
      <p:pic>
        <p:nvPicPr>
          <p:cNvPr id="14337" name="Picture 1" descr="C:\Users\user\Desktop\4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6672"/>
            <a:ext cx="2088232" cy="1292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24" grpId="0"/>
      <p:bldP spid="25" grpId="0" animBg="1"/>
      <p:bldP spid="26" grpId="0" animBg="1"/>
      <p:bldP spid="2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332657"/>
            <a:ext cx="8217080" cy="1015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Профилактика правонарушений на территории муниципального образования Тосненский район Ленинградской области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0" name="AutoShape 2" descr="https://pixabay.com/static/uploads/photo/2014/05/27/10/25/stop-355294__1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1412777"/>
            <a:ext cx="828092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Мероприятия, направленные на обеспечение правопорядка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225,0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3888" y="2348880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Гражданская оборона, защита населения и территории от чрезвычайных ситуаций, обеспечение безопасности людей на водных объектах муниципального образования Тосненский район Ленинградской области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5229200"/>
            <a:ext cx="828092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мероприятия по обеспечению предупреждения и ликвидации последствий чрезвычайных ситуаций и стихийных бедствий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147,0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4143380"/>
            <a:ext cx="828092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Обслуживание, эксплуатация и ремонт сооружений гражданской обороны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13 084,6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1026" name="Picture 2" descr="C:\Users\user\Desktop\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2880320" cy="14401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1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476673"/>
            <a:ext cx="7344816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Развитие единой дежурно - диспетчерской службы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муниципального образования Тосненский район Ленинградской области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0" name="AutoShape 2" descr="https://pixabay.com/static/uploads/photo/2014/05/27/10/25/stop-355294__1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95936" y="2780928"/>
            <a:ext cx="46085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Обеспечение  функционирования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и развитие единой дежурно-диспетчерской службы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7 200,9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13314" name="Picture 2" descr="📌 На заметку👇 ☎ Справочник телефонных номеров экстренных служб г.Салават  📍 Единая дежурно-диспетчерская.. | ВКонтак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3096344" cy="18722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3315" name="Picture 3" descr="C:\Users\user\Desktop\107859-5995fd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060848"/>
            <a:ext cx="3096344" cy="17281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755576" y="476672"/>
            <a:ext cx="7632848" cy="1656184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Организация транспортного обслуживания населения муниципального образования Тосненский районе Ленинградской области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2564904"/>
            <a:ext cx="5040560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образования Тосненский район Ленинградской области и внедрение социального стандарта транспортного обслуживания</a:t>
            </a:r>
          </a:p>
          <a:p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60040" cy="4793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2204864"/>
            <a:ext cx="280831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27 373,0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16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Тосненский автобус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2808312" cy="29128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40152" y="1484785"/>
            <a:ext cx="273630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196 099,8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04664"/>
            <a:ext cx="8280920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муниципальными финансами муниципального образования Тосненский район Ленинградской области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1844824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15616" y="1916832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бюджета муниципального образования Тосненский район Ленинградской области, бюджетов городских и сельских поселений Тосненского района Ленинградской области, повышение эффективности и качества управления муниципальными финансами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483768" y="5517232"/>
            <a:ext cx="4032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A3F1A"/>
                </a:solidFill>
                <a:effectLst/>
                <a:latin typeface="Times New Roman" pitchFamily="18" charset="0"/>
                <a:cs typeface="Times New Roman" pitchFamily="18" charset="0"/>
              </a:rPr>
              <a:t>166 987,2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34"/>
          <p:cNvSpPr txBox="1">
            <a:spLocks/>
          </p:cNvSpPr>
          <p:nvPr/>
        </p:nvSpPr>
        <p:spPr>
          <a:xfrm>
            <a:off x="395536" y="4293096"/>
            <a:ext cx="828092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повышения сбалансированности и устойчивости бюджетов муниципальных образований городских и сельских поселений Тосненского района Ленинградской области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user\Desktop\Презентация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564904"/>
            <a:ext cx="2710433" cy="1656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290" name="Picture 2" descr="C:\Users\user\Desktop\Презентация\20047584-scales-with-earth-and-money-isolated-clipping-pa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445224"/>
            <a:ext cx="1296144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9" grpId="0"/>
      <p:bldP spid="21" grpId="0"/>
      <p:bldP spid="26" grpId="0" build="allAtOnce"/>
      <p:bldP spid="1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764705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Бюджетные инвестиции и расходы на укрепление материально-технической базы муниципальных учреждений муниципального образования Тосненский район Ленинградской области</a:t>
            </a:r>
          </a:p>
        </p:txBody>
      </p:sp>
      <p:sp>
        <p:nvSpPr>
          <p:cNvPr id="77826" name="AutoShape 2" descr="В преддверии Дня пожарной охраны детсадовцы Тосненского района поздравили  сотрудниц творческими постанов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828" name="AutoShape 4" descr="В преддверии Дня пожарной охраны детсадовцы Тосненского района поздравили  сотрудниц творческими постанов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830" name="AutoShape 6" descr="В преддверии Дня пожарной охраны детсадовцы Тосненского района поздравили  сотрудниц творческими постанов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832" name="AutoShape 8" descr="В преддверии Дня пожарной охраны детсадовцы Тосненского района поздравили  сотрудниц творческими постанов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7834" name="Picture 10" descr="Начальную школу в Никольском Ленинградской области реконструируют под школу  искусст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4968552" cy="23762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7836" name="Picture 12" descr="Новый детский сад для Тос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33056"/>
            <a:ext cx="3096344" cy="2474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7838" name="AutoShape 14" descr="Сведения об образовательной организ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840" name="AutoShape 16" descr="Сведения об образовательной организ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7842" name="Picture 18" descr="Сведения об образовательной организ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764704"/>
            <a:ext cx="3168352" cy="2952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2" name="chart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836712"/>
            <a:ext cx="785697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332657"/>
            <a:ext cx="5256584" cy="2062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Бюджетные инвестиции 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на укрепление материально-технической базы муниципальных учреждений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257 266,7 </a:t>
            </a:r>
          </a:p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-180528" y="1988840"/>
          <a:ext cx="8496944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779912" y="2708921"/>
            <a:ext cx="21602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A3F1A"/>
                </a:solidFill>
                <a:effectLst/>
                <a:latin typeface="Times New Roman" pitchFamily="18" charset="0"/>
                <a:cs typeface="Times New Roman" pitchFamily="18" charset="0"/>
              </a:rPr>
              <a:t>114 324,9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5229200"/>
            <a:ext cx="24482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A3F1A"/>
                </a:solidFill>
                <a:latin typeface="Times New Roman" pitchFamily="18" charset="0"/>
                <a:cs typeface="Times New Roman" pitchFamily="18" charset="0"/>
              </a:rPr>
              <a:t>136 330,8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75656" y="2492896"/>
            <a:ext cx="2088232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A3F1A"/>
                </a:solidFill>
                <a:latin typeface="Times New Roman" pitchFamily="18" charset="0"/>
                <a:cs typeface="Times New Roman" pitchFamily="18" charset="0"/>
              </a:rPr>
              <a:t>6 611,0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В Тосно с 1 сентября открывается новый детский сад на 180 мест : Новости:  IVBG.ru В Тосно с 1 сентября открывается новый детский сад на 180 ме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В Тосно с 1 сентября открывается новый детский сад на 180 мест : Новости:  IVBG.ru В Тосно с 1 сентября открывается новый детский сад на 180 ме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Новый детский сад для Тосно - Тосно-Т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48680"/>
            <a:ext cx="2736304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AsOne/>
      </p:bldGraphic>
      <p:bldP spid="17" grpId="1"/>
      <p:bldP spid="23" grpId="0"/>
      <p:bldP spid="2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476673"/>
            <a:ext cx="7643866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Проведение ремонтных работ и укрепление материально - технической базы учреждений в 2022 году :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786058"/>
            <a:ext cx="3312368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Учреждениям образования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123 726,2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2786058"/>
            <a:ext cx="3384376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Учреждениям культуры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19 215,6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6" name="AutoShape 2" descr="https://cdn.scratch.mit.edu/static/site/users/avatars/449/024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000232" y="2071678"/>
            <a:ext cx="428628" cy="5715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429388" y="2071678"/>
            <a:ext cx="428628" cy="5715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Контакты zelremstroy Москва - zelremstr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01009"/>
            <a:ext cx="1927101" cy="2376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2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484784"/>
            <a:ext cx="64087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ремонтных работ учреждений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1196752"/>
            <a:ext cx="20882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75 000,0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2492896"/>
            <a:ext cx="5976664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кровли</a:t>
            </a:r>
            <a:endParaRPr lang="ru-RU" sz="1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99792" y="3429000"/>
            <a:ext cx="5976664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Точка роста</a:t>
            </a:r>
            <a:endParaRPr lang="ru-RU" sz="1400" b="1" cap="all" spc="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2060848"/>
            <a:ext cx="5976664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Ремонт помещений, </a:t>
            </a:r>
            <a:r>
              <a:rPr lang="ru-RU" sz="1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замена электропроводки</a:t>
            </a:r>
            <a:endParaRPr lang="ru-RU" sz="1400" b="1" cap="all" spc="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Расширенный гарантийный сервис в подарок! | Серверы, графические и рабочие  станции. Системы хранения и архивации данны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1944216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699792" y="2996952"/>
            <a:ext cx="5976664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Устройство молниезащиты</a:t>
            </a:r>
            <a:endParaRPr lang="ru-RU" sz="1400" b="1" cap="all" spc="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3789040"/>
            <a:ext cx="5976664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Автоматическая пожарная сигнализация</a:t>
            </a:r>
            <a:endParaRPr lang="ru-RU" sz="1400" b="1" cap="all" spc="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293096"/>
            <a:ext cx="60486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Реновация МКОУ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Любанская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СОШ им. А.Н. Радищева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3933057"/>
            <a:ext cx="2160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32 391,0</a:t>
            </a:r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43808" y="5085184"/>
            <a:ext cx="583264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капитального ремонта спортивных площадок (стадионов) МБОУ «Гимназия №2 г. Тосно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941168"/>
            <a:ext cx="24482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12 222,2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188641"/>
            <a:ext cx="8136904" cy="11387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119 613,2 </a:t>
            </a:r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Расходы, предусмотренные на проведение ремонтных работ учреждений ОБРАЗОВАНИЯ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 2022 год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 animBg="1"/>
      <p:bldP spid="13" grpId="0" animBg="1"/>
      <p:bldP spid="15" grpId="0" animBg="1"/>
      <p:bldP spid="10" grpId="0" animBg="1"/>
      <p:bldP spid="12" grpId="0" animBg="1"/>
      <p:bldP spid="14" grpId="0" animBg="1"/>
      <p:bldP spid="17" grpId="0"/>
      <p:bldP spid="19" grpId="0" animBg="1"/>
      <p:bldP spid="20" grpId="0"/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548680"/>
            <a:ext cx="5976664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Расходы, предусмотренные на проведение ремонтных работ учреждений культуры на 2022 год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700808"/>
            <a:ext cx="5976664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/>
                <a:latin typeface="Times New Roman" pitchFamily="18" charset="0"/>
                <a:cs typeface="Times New Roman" pitchFamily="18" charset="0"/>
              </a:rPr>
              <a:t>Тосненская Межпоселенческая централизованная библиотечная система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1 586,0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20689"/>
            <a:ext cx="244827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16 717,6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3284984"/>
            <a:ext cx="6408712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/>
                <a:latin typeface="Times New Roman" pitchFamily="18" charset="0"/>
                <a:cs typeface="Times New Roman" pitchFamily="18" charset="0"/>
              </a:rPr>
              <a:t>Мкоу до «Нурминская школа искусств» ,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/>
                <a:latin typeface="Times New Roman" pitchFamily="18" charset="0"/>
                <a:cs typeface="Times New Roman" pitchFamily="18" charset="0"/>
              </a:rPr>
              <a:t>мкоу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/>
                <a:latin typeface="Times New Roman" pitchFamily="18" charset="0"/>
                <a:cs typeface="Times New Roman" pitchFamily="18" charset="0"/>
              </a:rPr>
              <a:t> до «Форносовская  детская музыкальная школа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1 383,2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4869160"/>
            <a:ext cx="6696744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/>
                <a:latin typeface="Times New Roman" pitchFamily="18" charset="0"/>
                <a:cs typeface="Times New Roman" pitchFamily="18" charset="0"/>
              </a:rPr>
              <a:t>МАУ «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осненский районный культурно-спортивный центр»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Филиал Сельцовский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/>
                <a:latin typeface="Times New Roman" pitchFamily="18" charset="0"/>
                <a:cs typeface="Times New Roman" pitchFamily="18" charset="0"/>
              </a:rPr>
              <a:t>  п. сельцо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13 748,4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ropped-remont.png | Сергей Ильященко | Ремонт стиральных машин в Астане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2304256" cy="417646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>
            <a:off x="2555776" y="3717032"/>
            <a:ext cx="0" cy="9361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051720" y="1844824"/>
            <a:ext cx="0" cy="7920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404664"/>
            <a:ext cx="5616624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39552" y="1412776"/>
          <a:ext cx="74523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141277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A3F1A"/>
                </a:solidFill>
                <a:effectLst/>
                <a:latin typeface="Times New Roman" pitchFamily="18" charset="0"/>
                <a:cs typeface="Times New Roman" pitchFamily="18" charset="0"/>
              </a:rPr>
              <a:t>1 210 802,7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A3F1A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3528" y="263691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cap="all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8A3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user\Desktop\Презентация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085184"/>
            <a:ext cx="3035424" cy="14032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Адресная инвестиционная программа на 2022 год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114 324,9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1628801"/>
            <a:ext cx="828092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на 200 мест по адресу: Ленинградская область, Тосненский район, пос. Тельмана, уч.2/1-5, в т. ч. проектно-изыскательские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6 385,0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2636913"/>
            <a:ext cx="828092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по адресу: Ленинградская область, Тосненский район, г. Никольское, ул. Школьная, д. 3, в т. ч. проектно-изыскательские работы 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4 350,0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5373215"/>
            <a:ext cx="828092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Приобретение  в муниципальную собственность имущества ОАО "РЖД", расположенного по адресу: Ленинградская область, г. Тосно, ул. Чехова, д. 1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1 159,8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1268760"/>
            <a:ext cx="6000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Объекты образования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3645024"/>
            <a:ext cx="4896544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Реконструкция здания муниципального казенного дошкольного образовательного учреждения №7 г. Тосно «Детский сад общеразвивающего вида с приоритетным осуществлением деятельности по познавательно-речевому развитию» 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12 700,0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5128" name="Picture 8" descr="https://lentv24.ru/media/photos/39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3096344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7" grpId="0" animBg="1"/>
      <p:bldP spid="19" grpId="0" animBg="1"/>
      <p:bldP spid="8" grpId="0"/>
      <p:bldP spid="11" grpId="0" animBg="1"/>
      <p:bldP spid="11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03848" y="980728"/>
            <a:ext cx="547260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Реконструкция здания начальной школы под МКОУ ДОД «Никольская детская школа искусств» и Никольскую библиотеку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11 842,2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476672"/>
            <a:ext cx="6000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Объекты культуры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861049"/>
            <a:ext cx="835292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Приобретение жилых помещений для детей-сирот и детей, оставшихся без попечения родителей, лиц из их числа по договорам найма специализированных жилых помещений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67 049,4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  - 35 жилых помещений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941169"/>
            <a:ext cx="835292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Приобретение (строительство) жилых помещений для использования в качестве специализированного (служебного) муниципального жилищного фонда 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8 824,2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  - 2 жилых помещения</a:t>
            </a:r>
            <a:endParaRPr lang="ru-RU" sz="16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3501008"/>
            <a:ext cx="600079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Прочие Объекты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924944"/>
            <a:ext cx="835292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Пристройка спортивного зала  МБУ «Тосненская СШОР»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2 014,3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pic>
        <p:nvPicPr>
          <p:cNvPr id="4100" name="Picture 4" descr="Школа под МКОУ ДОД «Никольская детская школа искусств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2592288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2341132" y="2420888"/>
            <a:ext cx="49671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Объекты физической культуры и спорта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7" grpId="0" animBg="1"/>
      <p:bldP spid="10" grpId="0" animBg="1"/>
      <p:bldP spid="12" grpId="0"/>
      <p:bldP spid="14" grpId="0" animBg="1"/>
      <p:bldP spid="1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332656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908720"/>
            <a:ext cx="47149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544 690,2 </a:t>
            </a:r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2132856"/>
            <a:ext cx="3384376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детей-сирот, семей опекунов и приемных семей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58 740,4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1700808"/>
            <a:ext cx="2880320" cy="2646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прочих муниципальных учреждений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286 548,2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/>
            <a:endParaRPr lang="ru-RU" sz="20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Федеральная база детей сирот :: SYL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93096"/>
            <a:ext cx="3024336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Муниципальные учрежд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77072"/>
            <a:ext cx="2736304" cy="22509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 animBg="1"/>
      <p:bldP spid="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28662" y="2786058"/>
            <a:ext cx="75025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620688"/>
            <a:ext cx="720080" cy="9587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692696"/>
            <a:ext cx="756084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Налоги на прибыль, доходы на 2022 год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3501008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781 571,5 </a:t>
            </a:r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357422" y="1340768"/>
            <a:ext cx="4680520" cy="2088232"/>
            <a:chOff x="2195736" y="1196752"/>
            <a:chExt cx="4680520" cy="1656184"/>
          </a:xfrm>
        </p:grpSpPr>
        <p:sp>
          <p:nvSpPr>
            <p:cNvPr id="14" name="Выноска со стрелкой вниз 13"/>
            <p:cNvSpPr/>
            <p:nvPr/>
          </p:nvSpPr>
          <p:spPr>
            <a:xfrm>
              <a:off x="2195736" y="1196752"/>
              <a:ext cx="4680520" cy="1656184"/>
            </a:xfrm>
            <a:prstGeom prst="downArrowCallou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7744" y="1196752"/>
              <a:ext cx="46085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cap="all" dirty="0" smtClean="0">
                  <a:ln w="9000" cmpd="sng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rgbClr val="008A3E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</p:txBody>
        </p:sp>
      </p:grpSp>
      <p:sp>
        <p:nvSpPr>
          <p:cNvPr id="53250" name="AutoShape 2" descr="http://s018.radikal.ru/i527/1201/54/e33ae0b681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user\Desktop\Презентация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149081"/>
            <a:ext cx="4176464" cy="24482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908721"/>
            <a:ext cx="828092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933056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980,5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249289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Налог, взимаемый в связи с применением патентной системы налогообложения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10 207,0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404664"/>
            <a:ext cx="785818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Налоги на совокупный доход на 2022 год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83568" y="1772816"/>
            <a:ext cx="4752528" cy="432048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55576" y="2924944"/>
            <a:ext cx="2376264" cy="432048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755576" y="4293096"/>
            <a:ext cx="2016224" cy="432048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249" name="Picture 1" descr="C:\Users\user\Desktop\Презентация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365105"/>
            <a:ext cx="1872209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611560" y="105273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  налогообложения 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08104" y="1700808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399 327,7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04665"/>
            <a:ext cx="799288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Государственная пошлина на 2022 год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716016" y="2564904"/>
            <a:ext cx="72008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Блок-схема: узел 12"/>
          <p:cNvSpPr/>
          <p:nvPr/>
        </p:nvSpPr>
        <p:spPr>
          <a:xfrm>
            <a:off x="4860032" y="2996952"/>
            <a:ext cx="3096344" cy="2736304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Государственная пошлина за выдачу разрешения на установку рекламной конструкции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60,0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683568" y="3501008"/>
            <a:ext cx="3240360" cy="295232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Государственная пошлина по делам, рассматриваемым в судах общей юрисдикции, мировыми судьями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18 656,0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771800" y="2564904"/>
            <a:ext cx="1368152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5" name="Picture 3" descr="C:\Users\user\Desktop\Презентация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80728"/>
            <a:ext cx="2160240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19046</TotalTime>
  <Words>3099</Words>
  <Application>Microsoft Office PowerPoint</Application>
  <PresentationFormat>Экран (4:3)</PresentationFormat>
  <Paragraphs>480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Развитие молочного животноводства</vt:lpstr>
      <vt:lpstr>Предупреждение возникновения и распространения африканской чумы свиней на свиноводческих предприятиях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 Развитие системы подготовки спортивного резерва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GamezkayaAA</dc:creator>
  <cp:lastModifiedBy>Irina_V_I</cp:lastModifiedBy>
  <cp:revision>2046</cp:revision>
  <dcterms:created xsi:type="dcterms:W3CDTF">2015-04-21T11:34:14Z</dcterms:created>
  <dcterms:modified xsi:type="dcterms:W3CDTF">2021-12-15T13:55:30Z</dcterms:modified>
</cp:coreProperties>
</file>