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4" r:id="rId2"/>
    <p:sldId id="259" r:id="rId3"/>
    <p:sldId id="282" r:id="rId4"/>
    <p:sldId id="338" r:id="rId5"/>
    <p:sldId id="367" r:id="rId6"/>
    <p:sldId id="368" r:id="rId7"/>
    <p:sldId id="287" r:id="rId8"/>
    <p:sldId id="365" r:id="rId9"/>
    <p:sldId id="369" r:id="rId10"/>
    <p:sldId id="370" r:id="rId11"/>
    <p:sldId id="375" r:id="rId12"/>
    <p:sldId id="394" r:id="rId13"/>
    <p:sldId id="373" r:id="rId14"/>
    <p:sldId id="371" r:id="rId15"/>
    <p:sldId id="396" r:id="rId16"/>
    <p:sldId id="395" r:id="rId17"/>
    <p:sldId id="386" r:id="rId18"/>
    <p:sldId id="387" r:id="rId19"/>
    <p:sldId id="388" r:id="rId20"/>
    <p:sldId id="392" r:id="rId21"/>
    <p:sldId id="397" r:id="rId22"/>
    <p:sldId id="377" r:id="rId23"/>
    <p:sldId id="384" r:id="rId24"/>
    <p:sldId id="398" r:id="rId25"/>
    <p:sldId id="393" r:id="rId26"/>
    <p:sldId id="382" r:id="rId27"/>
    <p:sldId id="391" r:id="rId28"/>
    <p:sldId id="335" r:id="rId2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DFBFD"/>
    <a:srgbClr val="003399"/>
    <a:srgbClr val="06D2E8"/>
    <a:srgbClr val="1C6A5D"/>
    <a:srgbClr val="CCFFCC"/>
    <a:srgbClr val="66FF99"/>
    <a:srgbClr val="3333FF"/>
    <a:srgbClr val="CC0000"/>
    <a:srgbClr val="3760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8629" autoAdjust="0"/>
  </p:normalViewPr>
  <p:slideViewPr>
    <p:cSldViewPr>
      <p:cViewPr>
        <p:scale>
          <a:sx n="100" d="100"/>
          <a:sy n="100" d="100"/>
        </p:scale>
        <p:origin x="35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2013-2014\&#1056;&#1077;&#1096;&#1077;&#1085;&#1080;&#1077;%20&#1086;%20&#1073;&#1102;&#1076;&#1078;&#1077;&#1090;%202015-2016%20&#1075;&#1075;\&#1056;&#1077;&#1096;&#1077;&#1085;&#1080;&#1077;%20&#1086;%20&#1073;&#1102;&#1076;&#1078;&#1077;&#1090;&#1077;%20&#1085;&#1072;%202015-2017%20&#1075;&#1075;%20&#1089;%20&#1087;&#1086;&#1087;&#1088;&#1072;&#1074;&#1082;&#1072;&#1084;&#1080;%20&#1086;&#1090;%2017.11.2014\&#1058;&#1072;&#1073;&#1083;&#1080;&#1094;&#1099;%20&#1076;&#1083;&#1103;%20&#1076;&#1080;&#1072;&#1075;&#1088;&#1072;&#1084;&#1084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200"/>
      <c:perspective val="30"/>
    </c:view3D>
    <c:plotArea>
      <c:layout>
        <c:manualLayout>
          <c:layoutTarget val="inner"/>
          <c:xMode val="edge"/>
          <c:yMode val="edge"/>
          <c:x val="0.10417547691833558"/>
          <c:y val="2.785859529935145E-2"/>
          <c:w val="0.83084439990538694"/>
          <c:h val="0.93737207381947862"/>
        </c:manualLayout>
      </c:layout>
      <c:pie3DChart>
        <c:varyColors val="1"/>
        <c:ser>
          <c:idx val="0"/>
          <c:order val="0"/>
          <c:spPr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explosion val="10"/>
          <c:dPt>
            <c:idx val="0"/>
            <c:spPr>
              <a:solidFill>
                <a:srgbClr val="FF3399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dPt>
          <c:dPt>
            <c:idx val="1"/>
            <c:spPr>
              <a:solidFill>
                <a:srgbClr val="66FF33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dPt>
          <c:dLbls>
            <c:dLbl>
              <c:idx val="0"/>
              <c:layout>
                <c:manualLayout>
                  <c:x val="0.20054895334210243"/>
                  <c:y val="0.1196559937288955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Налоговые доходы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50,8%</a:t>
                    </a:r>
                    <a:endParaRPr lang="ru-RU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201 625,3 тыс</a:t>
                    </a:r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 рублей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bestFit"/>
              <c:showVal val="1"/>
            </c:dLbl>
            <c:dLbl>
              <c:idx val="1"/>
              <c:layout>
                <c:manualLayout>
                  <c:x val="-0.37611321488388122"/>
                  <c:y val="0.1409446194718370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Неналоговые доходы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17,7%</a:t>
                    </a:r>
                    <a:endParaRPr lang="ru-RU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70 267,6 </a:t>
                    </a:r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</a:t>
                    </a:r>
                    <a:r>
                      <a:rPr lang="ru-RU" sz="1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 рублей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bestFit"/>
              <c:showVal val="1"/>
            </c:dLbl>
            <c:dLbl>
              <c:idx val="2"/>
              <c:layout>
                <c:manualLayout>
                  <c:x val="0.16601024938528877"/>
                  <c:y val="-0.526377122420049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Безвозмездные поступления   </a:t>
                    </a:r>
                  </a:p>
                  <a:p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31,5%                                                124 652,6 тыс</a:t>
                    </a:r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 рублей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Лист1!$A$5:$A$7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Лист1!$B$5:$B$7</c:f>
              <c:numCache>
                <c:formatCode>#,##0.00</c:formatCode>
                <c:ptCount val="3"/>
                <c:pt idx="0">
                  <c:v>171867</c:v>
                </c:pt>
                <c:pt idx="1">
                  <c:v>105550.8</c:v>
                </c:pt>
                <c:pt idx="2">
                  <c:v>42594.7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Лист1!$A$5:$A$7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Лист1!$C$5:$C$7</c:f>
              <c:numCache>
                <c:formatCode>0.0%</c:formatCode>
                <c:ptCount val="3"/>
                <c:pt idx="0">
                  <c:v>0.53706339596109365</c:v>
                </c:pt>
                <c:pt idx="1">
                  <c:v>0.32983336588414691</c:v>
                </c:pt>
                <c:pt idx="2">
                  <c:v>0.13310323815475958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200"/>
      <c:perspective val="30"/>
    </c:view3D>
    <c:plotArea>
      <c:layout>
        <c:manualLayout>
          <c:layoutTarget val="inner"/>
          <c:xMode val="edge"/>
          <c:yMode val="edge"/>
          <c:x val="0.22877799802557211"/>
          <c:y val="1.5278108289705796E-2"/>
          <c:w val="0.58227597563678968"/>
          <c:h val="0.85000017497690306"/>
        </c:manualLayout>
      </c:layout>
      <c:pie3DChart>
        <c:varyColors val="1"/>
        <c:ser>
          <c:idx val="0"/>
          <c:order val="0"/>
          <c:explosion val="30"/>
          <c:dPt>
            <c:idx val="0"/>
            <c:spPr>
              <a:solidFill>
                <a:srgbClr val="00D3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66FF99"/>
              </a:solidFill>
            </c:spPr>
          </c:dPt>
          <c:dPt>
            <c:idx val="4"/>
            <c:spPr>
              <a:solidFill>
                <a:srgbClr val="FF00FF"/>
              </a:solidFill>
            </c:spPr>
          </c:dPt>
          <c:dPt>
            <c:idx val="5"/>
            <c:spPr>
              <a:solidFill>
                <a:srgbClr val="FF3399"/>
              </a:solidFill>
            </c:spPr>
          </c:dPt>
          <c:dPt>
            <c:idx val="6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6699"/>
              </a:solidFill>
            </c:spPr>
          </c:dPt>
          <c:dLbls>
            <c:dLbl>
              <c:idx val="0"/>
              <c:layout>
                <c:manualLayout>
                  <c:x val="-5.5894048215143814E-2"/>
                  <c:y val="0.148264929029368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 Культура
13,9%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-8.7159418933958607E-2"/>
                  <c:y val="-1.8354062663347062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Национальная безопасность и правоохранительная деятельность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0,6%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2"/>
              <c:layout>
                <c:manualLayout>
                  <c:x val="-5.4469449376944562E-2"/>
                  <c:y val="-0.20231660670791454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3399"/>
                        </a:solidFill>
                        <a:latin typeface="+mj-lt"/>
                      </a:rPr>
                      <a:t> Национальная </a:t>
                    </a:r>
                    <a:r>
                      <a:rPr lang="ru-RU" sz="1100" dirty="0">
                        <a:solidFill>
                          <a:srgbClr val="003399"/>
                        </a:solidFill>
                        <a:latin typeface="+mj-lt"/>
                      </a:rPr>
                      <a:t>экономика
</a:t>
                    </a:r>
                    <a:r>
                      <a:rPr lang="ru-RU" sz="1100" dirty="0" smtClean="0">
                        <a:solidFill>
                          <a:srgbClr val="003399"/>
                        </a:solidFill>
                        <a:latin typeface="+mj-lt"/>
                      </a:rPr>
                      <a:t>9,3%</a:t>
                    </a:r>
                    <a:endParaRPr lang="ru-RU" sz="1100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30404158782188373"/>
                  <c:y val="4.566744064783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 Жилищно-коммунальное 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хозяйство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64,4%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3.5179192412175625E-2"/>
                  <c:y val="-0.329030068031019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 Образование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0,2%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3.3916431312700147E-2"/>
                  <c:y val="2.33082025494435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Общегосударственные вопросы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4,1%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0.12155639717852325"/>
                  <c:y val="0.112193440465858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Социальная 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политика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1,0%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7"/>
              <c:layout>
                <c:manualLayout>
                  <c:x val="5.3529507875452242E-2"/>
                  <c:y val="0.106418765222990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Физическая 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культура и спорт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6,5%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spPr>
              <a:solidFill>
                <a:srgbClr val="8064A2">
                  <a:lumMod val="20000"/>
                  <a:lumOff val="80000"/>
                  <a:alpha val="72941"/>
                </a:srgbClr>
              </a:solidFill>
              <a:ln>
                <a:solidFill>
                  <a:srgbClr val="003399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rgbClr val="003399"/>
                    </a:solidFill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howLeaderLines val="1"/>
          </c:dLbls>
          <c:cat>
            <c:strRef>
              <c:f>'Структура расходов'!$C$5:$C$12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'Структура расходов'!$D$5:$D$12</c:f>
              <c:numCache>
                <c:formatCode>#,##0.00</c:formatCode>
                <c:ptCount val="8"/>
                <c:pt idx="0">
                  <c:v>22713.72</c:v>
                </c:pt>
                <c:pt idx="1">
                  <c:v>3953.509</c:v>
                </c:pt>
                <c:pt idx="2">
                  <c:v>16754.983000000029</c:v>
                </c:pt>
                <c:pt idx="3">
                  <c:v>160089.32099999968</c:v>
                </c:pt>
                <c:pt idx="4">
                  <c:v>694.15</c:v>
                </c:pt>
                <c:pt idx="5">
                  <c:v>58937.3</c:v>
                </c:pt>
                <c:pt idx="6">
                  <c:v>5865</c:v>
                </c:pt>
                <c:pt idx="7">
                  <c:v>16477.017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11ECE-F2EF-4031-B0DB-92782522377D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F40549-D81E-4C3D-9D2B-668E54D97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8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B2B6F-07C5-434F-ACC9-488A66D3121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B978D-CC5B-4C29-9C3E-A10F7AAD96B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DDC85-A379-45D5-969A-ECD81B2ADB1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40549-D81E-4C3D-9D2B-668E54D971C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3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E9E9-0B4D-4380-B656-F31635491761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67AD-E157-4B45-990D-E0FE99334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899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EC31-2616-432F-B79E-F3679517A95E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F0A0-109D-4365-B841-0B68D8439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15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423B-E213-4C2C-AC63-C885D98657E4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E539-42EA-4212-A98D-8426F6310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588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AC46-088E-49BD-B4E9-02A61D13A10F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A2ED-40DB-4887-A268-B6D4150321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16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66FD-94E3-442F-9F49-8C2064405E62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AA90-625E-4D96-84D0-A7F215D0CB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570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43B7-0C3F-4E74-A4E2-383FD4D3F2DC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A34F-9D49-468B-8A98-9AF9F31FF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05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1601-6A71-4DFF-AF16-7B714BF13B3F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B2D9-E3F5-4154-9F33-5927FC64A0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88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4EC9-8D68-4B04-A441-784EC4150707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3786-839D-4770-930D-2840ACD65C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40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D389-F593-4B22-9C11-51300F8C50C1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26CF-2EDB-45B4-AB1C-8781BF6F28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770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7F05-5DF4-46F2-A9C5-5257774D61E6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8E51-AE71-40C0-8607-B01B5A5171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43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0E07-4908-4DAF-B6AB-0BBD75555236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BC74-461D-4E38-829E-79FD8DCFA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183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D097B4-F942-4DEE-A640-3D82E7A22CCC}" type="datetimeFigureOut">
              <a:rPr lang="ru-RU"/>
              <a:pPr>
                <a:defRPr/>
              </a:pPr>
              <a:t>08.05.2020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D4922-2E8A-45D4-A08F-6AEBC19B9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8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Шестиугольник 29"/>
          <p:cNvSpPr/>
          <p:nvPr/>
        </p:nvSpPr>
        <p:spPr>
          <a:xfrm>
            <a:off x="5474666" y="5408379"/>
            <a:ext cx="1637285" cy="1297831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60350"/>
            <a:ext cx="9144000" cy="41767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5143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ОТЧЕТ</a:t>
            </a:r>
            <a: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/>
            </a:r>
            <a:b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</a:br>
            <a: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об исполнении бюджета </a:t>
            </a:r>
            <a:b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</a:br>
            <a: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Тосненского городского поселения Тосненского района Ленинградской области </a:t>
            </a:r>
            <a:r>
              <a:rPr lang="ru-RU" sz="3200" b="1" u="sng" dirty="0" smtClean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за </a:t>
            </a:r>
            <a:r>
              <a:rPr lang="ru-RU" sz="3200" b="1" u="sng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2019 год </a:t>
            </a:r>
            <a:endParaRPr lang="ru-RU" sz="3200" u="sng" dirty="0">
              <a:latin typeface="Constantia" panose="02030602050306030303" pitchFamily="18" charset="0"/>
              <a:ea typeface="DFKai-SB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5479416" y="3584450"/>
            <a:ext cx="1624517" cy="1559199"/>
          </a:xfrm>
          <a:prstGeom prst="flowChartConnector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5510049" y="2077455"/>
            <a:ext cx="1593884" cy="1340768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7051202" y="2947490"/>
            <a:ext cx="1637285" cy="1346448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7051203" y="4470425"/>
            <a:ext cx="1637285" cy="1297831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>
            <a:off x="3872764" y="4470425"/>
            <a:ext cx="1637285" cy="1346448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3916548" y="2777112"/>
            <a:ext cx="1637285" cy="1346448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nfineon.com/export/sites/default/media/press/Image/press_photo/Smart_Gr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886" y="5334688"/>
            <a:ext cx="2452597" cy="14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p.mk.ua/wp-content/uploads/2018/11/43242343242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3" y="4509120"/>
            <a:ext cx="2648917" cy="1497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0660" y="260649"/>
            <a:ext cx="6669163" cy="1477328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 w="76200" cmpd="tri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3399"/>
                </a:solidFill>
              </a:rPr>
              <a:t>Муниципальная программа "Развитие коммунальной инфраструктуры, дорожного хозяйства и благоустройства территорий Тосненского городского поселения Тосненского района Ленинградской </a:t>
            </a:r>
            <a:r>
              <a:rPr lang="ru-RU" b="1" dirty="0" smtClean="0">
                <a:solidFill>
                  <a:srgbClr val="003399"/>
                </a:solidFill>
              </a:rPr>
              <a:t>области" </a:t>
            </a:r>
            <a:endParaRPr lang="ru-RU" b="1" dirty="0">
              <a:solidFill>
                <a:srgbClr val="003399"/>
              </a:solidFill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3399"/>
                </a:solidFill>
              </a:rPr>
              <a:t> </a:t>
            </a:r>
            <a:r>
              <a:rPr lang="ru-RU" b="1" dirty="0" smtClean="0">
                <a:solidFill>
                  <a:srgbClr val="003399"/>
                </a:solidFill>
              </a:rPr>
              <a:t>274 592,7 тыс</a:t>
            </a:r>
            <a:r>
              <a:rPr lang="ru-RU" b="1" dirty="0">
                <a:solidFill>
                  <a:srgbClr val="003399"/>
                </a:solidFill>
              </a:rPr>
              <a:t>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420" y="2996952"/>
            <a:ext cx="4447160" cy="954107"/>
          </a:xfrm>
          <a:prstGeom prst="rect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Подпрограмма "Развитие автомобильных дорог Тосненского городского поселения Тосненского района Ленинградской </a:t>
            </a:r>
            <a:r>
              <a:rPr lang="ru-RU" sz="1400" b="1" dirty="0" smtClean="0"/>
              <a:t>области"</a:t>
            </a:r>
            <a:r>
              <a:rPr lang="ru-RU" sz="1400" b="1" dirty="0"/>
              <a:t>
</a:t>
            </a:r>
            <a:r>
              <a:rPr lang="ru-RU" sz="1400" b="1" dirty="0" smtClean="0"/>
              <a:t>27 </a:t>
            </a:r>
            <a:r>
              <a:rPr lang="ru-RU" sz="1400" b="1" dirty="0" smtClean="0"/>
              <a:t>287,2 тыс</a:t>
            </a:r>
            <a:r>
              <a:rPr lang="ru-RU" sz="1400" b="1" dirty="0"/>
              <a:t>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45944" y="4088242"/>
            <a:ext cx="4320480" cy="1169551"/>
          </a:xfrm>
          <a:prstGeom prst="rect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Подпрограмма "Газификация индивидуальных жилых домов, расположенных на территории Тосненского городского поселения Тосненского района Ленинградской </a:t>
            </a:r>
            <a:r>
              <a:rPr lang="ru-RU" sz="1400" b="1" dirty="0" smtClean="0"/>
              <a:t>области»</a:t>
            </a:r>
            <a:r>
              <a:rPr lang="ru-RU" sz="1400" b="1" dirty="0"/>
              <a:t>
</a:t>
            </a:r>
            <a:r>
              <a:rPr lang="ru-RU" sz="1400" b="1" dirty="0" smtClean="0"/>
              <a:t>16 </a:t>
            </a:r>
            <a:r>
              <a:rPr lang="ru-RU" sz="1400" b="1" dirty="0" smtClean="0"/>
              <a:t>991,5 тыс</a:t>
            </a:r>
            <a:r>
              <a:rPr lang="ru-RU" sz="1400" b="1" dirty="0"/>
              <a:t>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004195"/>
            <a:ext cx="4320480" cy="954107"/>
          </a:xfrm>
          <a:prstGeom prst="rect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Подпрограмма "Благоустройство </a:t>
            </a:r>
            <a:r>
              <a:rPr lang="ru-RU" sz="1400" b="1" dirty="0" smtClean="0"/>
              <a:t> территории </a:t>
            </a:r>
            <a:r>
              <a:rPr lang="ru-RU" sz="1400" b="1" dirty="0"/>
              <a:t>Тосненского городского поселения Тосненского района Ленинградской </a:t>
            </a:r>
            <a:r>
              <a:rPr lang="ru-RU" sz="1400" b="1" dirty="0" smtClean="0"/>
              <a:t>области" </a:t>
            </a:r>
            <a:r>
              <a:rPr lang="ru-RU" sz="1400" b="1" dirty="0"/>
              <a:t>
</a:t>
            </a:r>
            <a:r>
              <a:rPr lang="ru-RU" sz="1400" b="1" dirty="0" smtClean="0"/>
              <a:t>133 </a:t>
            </a:r>
            <a:r>
              <a:rPr lang="ru-RU" sz="1400" b="1" dirty="0" smtClean="0"/>
              <a:t>677,9 тыс</a:t>
            </a:r>
            <a:r>
              <a:rPr lang="ru-RU" sz="1400" b="1" dirty="0"/>
              <a:t>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78541" y="1916832"/>
            <a:ext cx="4083022" cy="954107"/>
          </a:xfrm>
          <a:prstGeom prst="rect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</a:t>
            </a:r>
            <a:r>
              <a:rPr lang="ru-RU" sz="1400" b="1" dirty="0"/>
              <a:t>Подпрограмма "Обеспечение населения Тосненского городского поселения Тосненского района Ленинградской области питьевой </a:t>
            </a:r>
            <a:r>
              <a:rPr lang="ru-RU" sz="1400" b="1" dirty="0" smtClean="0"/>
              <a:t>" </a:t>
            </a:r>
            <a:r>
              <a:rPr lang="ru-RU" sz="1400" b="1" dirty="0"/>
              <a:t>
</a:t>
            </a:r>
            <a:r>
              <a:rPr lang="ru-RU" sz="1400" b="1" dirty="0" smtClean="0"/>
              <a:t>96 </a:t>
            </a:r>
            <a:r>
              <a:rPr lang="ru-RU" sz="1400" b="1" dirty="0" smtClean="0"/>
              <a:t>636,0 </a:t>
            </a:r>
            <a:r>
              <a:rPr lang="ru-RU" sz="1400" b="1" dirty="0" smtClean="0"/>
              <a:t>тыс</a:t>
            </a:r>
            <a:r>
              <a:rPr lang="ru-RU" sz="1400" b="1" dirty="0"/>
              <a:t>. рублей</a:t>
            </a:r>
          </a:p>
        </p:txBody>
      </p:sp>
      <p:pic>
        <p:nvPicPr>
          <p:cNvPr id="1034" name="Picture 10" descr="https://mdr26.ru/wp-content/uploads/2018/02/liza_HiRes_Legion-Media-_shutterstock_251409595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985" y="4437922"/>
            <a:ext cx="2049676" cy="1639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324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ch122.minsk.edu.by/ru/sm_full.aspx?guid=38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5763"/>
            <a:ext cx="8116940" cy="19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stainablecapitolhill.org/wp-content/uploads/2015/12/city-recycl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" t="8787" r="3787" b="9524"/>
          <a:stretch/>
        </p:blipFill>
        <p:spPr bwMode="auto">
          <a:xfrm>
            <a:off x="1043608" y="1124744"/>
            <a:ext cx="1818424" cy="1476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0636773"/>
              </p:ext>
            </p:extLst>
          </p:nvPr>
        </p:nvGraphicFramePr>
        <p:xfrm>
          <a:off x="107504" y="44624"/>
          <a:ext cx="8928991" cy="74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1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Подпрограмма «Благоустройство территории Тосненского городского поселения Тосненского района Ленинградской области»  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133 677,9 тыс. рублей</a:t>
                      </a:r>
                      <a:endParaRPr lang="ru-RU" sz="1600" b="1" i="0" u="none" strike="noStrike" dirty="0">
                        <a:solidFill>
                          <a:srgbClr val="1C5A2B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227" marR="9227" marT="9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9F8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0233" y="4639344"/>
            <a:ext cx="8928992" cy="692497"/>
          </a:xfrm>
          <a:prstGeom prst="rect">
            <a:avLst/>
          </a:prstGeom>
          <a:solidFill>
            <a:srgbClr val="E9FBFD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>
                <a:solidFill>
                  <a:srgbClr val="1C5A2B"/>
                </a:solidFill>
              </a:rPr>
              <a:t>Финансирование деятельности </a:t>
            </a:r>
            <a:r>
              <a:rPr lang="ru-RU" sz="1300" b="1" u="sng" dirty="0" smtClean="0">
                <a:solidFill>
                  <a:srgbClr val="1C5A2B"/>
                </a:solidFill>
              </a:rPr>
              <a:t> </a:t>
            </a:r>
            <a:r>
              <a:rPr lang="ru-RU" sz="1300" b="1" u="sng" dirty="0" err="1" smtClean="0">
                <a:solidFill>
                  <a:srgbClr val="1C5A2B"/>
                </a:solidFill>
              </a:rPr>
              <a:t>МКУ«Управление</a:t>
            </a:r>
            <a:r>
              <a:rPr lang="ru-RU" sz="1300" b="1" u="sng" dirty="0" smtClean="0">
                <a:solidFill>
                  <a:srgbClr val="1C5A2B"/>
                </a:solidFill>
              </a:rPr>
              <a:t> </a:t>
            </a:r>
            <a:r>
              <a:rPr lang="ru-RU" sz="1300" b="1" u="sng" dirty="0">
                <a:solidFill>
                  <a:srgbClr val="1C5A2B"/>
                </a:solidFill>
              </a:rPr>
              <a:t>зданиями, сооружениями и объектами внешнего благоустройства» </a:t>
            </a:r>
            <a:endParaRPr lang="ru-RU" sz="1300" b="1" u="sng" dirty="0" smtClean="0">
              <a:solidFill>
                <a:srgbClr val="1C5A2B"/>
              </a:solidFill>
            </a:endParaRPr>
          </a:p>
          <a:p>
            <a:pPr algn="ctr"/>
            <a:r>
              <a:rPr lang="ru-RU" sz="1300" b="1" dirty="0" smtClean="0">
                <a:solidFill>
                  <a:srgbClr val="003399"/>
                </a:solidFill>
              </a:rPr>
              <a:t>в </a:t>
            </a:r>
            <a:r>
              <a:rPr lang="ru-RU" sz="1300" b="1" dirty="0">
                <a:solidFill>
                  <a:srgbClr val="003399"/>
                </a:solidFill>
              </a:rPr>
              <a:t>целях содержания и благоустройства территории </a:t>
            </a:r>
            <a:endParaRPr lang="ru-RU" sz="1300" b="1" dirty="0" smtClean="0">
              <a:solidFill>
                <a:srgbClr val="003399"/>
              </a:solidFill>
            </a:endParaRPr>
          </a:p>
          <a:p>
            <a:pPr algn="ctr"/>
            <a:r>
              <a:rPr lang="ru-RU" sz="1300" b="1" dirty="0" smtClean="0">
                <a:solidFill>
                  <a:srgbClr val="1C5A2B"/>
                </a:solidFill>
              </a:rPr>
              <a:t> 102 347,9 тыс. рублей</a:t>
            </a:r>
            <a:r>
              <a:rPr lang="ru-RU" sz="1300" b="1" dirty="0">
                <a:solidFill>
                  <a:srgbClr val="1C5A2B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93274"/>
            <a:ext cx="8928992" cy="3693319"/>
          </a:xfrm>
          <a:prstGeom prst="rect">
            <a:avLst/>
          </a:prstGeom>
          <a:solidFill>
            <a:srgbClr val="E9FBFD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b="1" u="sng" dirty="0" smtClean="0">
                <a:solidFill>
                  <a:srgbClr val="1C5A2B"/>
                </a:solidFill>
              </a:rPr>
              <a:t>Мероприятия </a:t>
            </a:r>
            <a:r>
              <a:rPr lang="ru-RU" sz="1300" b="1" u="sng" dirty="0">
                <a:solidFill>
                  <a:srgbClr val="1C5A2B"/>
                </a:solidFill>
              </a:rPr>
              <a:t>по благоустройству и содержанию территорий Тосненского городского поселения </a:t>
            </a:r>
            <a:r>
              <a:rPr lang="ru-RU" sz="1300" b="1" u="sng" dirty="0" smtClean="0">
                <a:solidFill>
                  <a:srgbClr val="1C5A2B"/>
                </a:solidFill>
              </a:rPr>
              <a:t>– 31 </a:t>
            </a:r>
            <a:r>
              <a:rPr lang="ru-RU" sz="1300" b="1" u="sng" dirty="0" smtClean="0">
                <a:solidFill>
                  <a:srgbClr val="1C5A2B"/>
                </a:solidFill>
              </a:rPr>
              <a:t>330,0 тыс</a:t>
            </a:r>
            <a:r>
              <a:rPr lang="ru-RU" sz="1300" b="1" u="sng" dirty="0">
                <a:solidFill>
                  <a:srgbClr val="1C5A2B"/>
                </a:solidFill>
              </a:rPr>
              <a:t>. рублей</a:t>
            </a:r>
            <a:r>
              <a:rPr lang="en-US" sz="1300" b="1" dirty="0">
                <a:solidFill>
                  <a:srgbClr val="1C5A2B"/>
                </a:solidFill>
              </a:rPr>
              <a:t>:</a:t>
            </a:r>
            <a:endParaRPr lang="ru-RU" sz="1300" b="1" dirty="0">
              <a:solidFill>
                <a:srgbClr val="1C5A2B"/>
              </a:solidFill>
            </a:endParaRPr>
          </a:p>
          <a:p>
            <a:r>
              <a:rPr lang="ru-RU" sz="1300" b="1" dirty="0">
                <a:solidFill>
                  <a:srgbClr val="003399"/>
                </a:solidFill>
              </a:rPr>
              <a:t>- оплату электроэнергии уличного освещения,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работ по содержанию и ремонту системы ливневой канализации г. Тосно,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работ по благоустройству и озеленению территории Тосненского городского поселения г. Тосно по пр</a:t>
            </a:r>
            <a:r>
              <a:rPr lang="ru-RU" sz="1300" b="1" dirty="0" smtClean="0">
                <a:solidFill>
                  <a:srgbClr val="003399"/>
                </a:solidFill>
              </a:rPr>
              <a:t>. Ленина</a:t>
            </a:r>
            <a:r>
              <a:rPr lang="ru-RU" sz="1300" b="1" dirty="0">
                <a:solidFill>
                  <a:srgbClr val="003399"/>
                </a:solidFill>
              </a:rPr>
              <a:t>, </a:t>
            </a:r>
            <a:r>
              <a:rPr lang="ru-RU" sz="1300" b="1" dirty="0" smtClean="0">
                <a:solidFill>
                  <a:srgbClr val="003399"/>
                </a:solidFill>
              </a:rPr>
              <a:t>             ул. Горького</a:t>
            </a:r>
            <a:r>
              <a:rPr lang="ru-RU" sz="1300" b="1" dirty="0">
                <a:solidFill>
                  <a:srgbClr val="003399"/>
                </a:solidFill>
              </a:rPr>
              <a:t>, ул.Победы и во дворе д.4, 6/8 ул. Радищева,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работ по благоустройству монумента в пос</a:t>
            </a:r>
            <a:r>
              <a:rPr lang="ru-RU" sz="1300" b="1" dirty="0" smtClean="0">
                <a:solidFill>
                  <a:srgbClr val="003399"/>
                </a:solidFill>
              </a:rPr>
              <a:t>. Ушаки</a:t>
            </a:r>
            <a:r>
              <a:rPr lang="ru-RU" sz="1300" b="1" dirty="0">
                <a:solidFill>
                  <a:srgbClr val="003399"/>
                </a:solidFill>
              </a:rPr>
              <a:t>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работ по обустройству детских игровых и спортивных площадок с благоустройством прилегающей территории по адресам: г</a:t>
            </a:r>
            <a:r>
              <a:rPr lang="ru-RU" sz="1300" b="1" dirty="0" smtClean="0">
                <a:solidFill>
                  <a:srgbClr val="003399"/>
                </a:solidFill>
              </a:rPr>
              <a:t>. Тосно </a:t>
            </a:r>
            <a:r>
              <a:rPr lang="ru-RU" sz="1300" b="1" dirty="0">
                <a:solidFill>
                  <a:srgbClr val="003399"/>
                </a:solidFill>
              </a:rPr>
              <a:t>ул</a:t>
            </a:r>
            <a:r>
              <a:rPr lang="ru-RU" sz="1300" b="1" dirty="0" smtClean="0">
                <a:solidFill>
                  <a:srgbClr val="003399"/>
                </a:solidFill>
              </a:rPr>
              <a:t>. Чехова </a:t>
            </a:r>
            <a:r>
              <a:rPr lang="ru-RU" sz="1300" b="1" dirty="0">
                <a:solidFill>
                  <a:srgbClr val="003399"/>
                </a:solidFill>
              </a:rPr>
              <a:t>д.5, пр. Ленина д.10; пос</a:t>
            </a:r>
            <a:r>
              <a:rPr lang="ru-RU" sz="1300" b="1" dirty="0" smtClean="0">
                <a:solidFill>
                  <a:srgbClr val="003399"/>
                </a:solidFill>
              </a:rPr>
              <a:t>. Строение</a:t>
            </a:r>
            <a:r>
              <a:rPr lang="ru-RU" sz="1300" b="1" dirty="0">
                <a:solidFill>
                  <a:srgbClr val="003399"/>
                </a:solidFill>
              </a:rPr>
              <a:t>; д</a:t>
            </a:r>
            <a:r>
              <a:rPr lang="ru-RU" sz="1300" b="1" dirty="0" smtClean="0">
                <a:solidFill>
                  <a:srgbClr val="003399"/>
                </a:solidFill>
              </a:rPr>
              <a:t>. Тарасово</a:t>
            </a:r>
            <a:r>
              <a:rPr lang="ru-RU" sz="1300" b="1" dirty="0">
                <a:solidFill>
                  <a:srgbClr val="003399"/>
                </a:solidFill>
              </a:rPr>
              <a:t>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работ по разработке дизайн - проектов благоустройства территорий Тосненского городского поселения, по подготовке рабочей документации по благоустройству центральной площади г</a:t>
            </a:r>
            <a:r>
              <a:rPr lang="ru-RU" sz="1300" b="1" dirty="0" smtClean="0">
                <a:solidFill>
                  <a:srgbClr val="003399"/>
                </a:solidFill>
              </a:rPr>
              <a:t>. Тосно </a:t>
            </a:r>
            <a:r>
              <a:rPr lang="ru-RU" sz="1300" b="1" dirty="0">
                <a:solidFill>
                  <a:srgbClr val="003399"/>
                </a:solidFill>
              </a:rPr>
              <a:t>и проекта спортивного парка г</a:t>
            </a:r>
            <a:r>
              <a:rPr lang="ru-RU" sz="1300" b="1" dirty="0" smtClean="0">
                <a:solidFill>
                  <a:srgbClr val="003399"/>
                </a:solidFill>
              </a:rPr>
              <a:t>. Тосно</a:t>
            </a:r>
            <a:r>
              <a:rPr lang="ru-RU" sz="1300" b="1" dirty="0">
                <a:solidFill>
                  <a:srgbClr val="003399"/>
                </a:solidFill>
              </a:rPr>
              <a:t>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работ по разработке сметной документации по ремонту дворовых территорий г</a:t>
            </a:r>
            <a:r>
              <a:rPr lang="ru-RU" sz="1300" b="1" dirty="0" smtClean="0">
                <a:solidFill>
                  <a:srgbClr val="003399"/>
                </a:solidFill>
              </a:rPr>
              <a:t>. Тосно</a:t>
            </a:r>
            <a:r>
              <a:rPr lang="ru-RU" sz="1300" b="1" dirty="0">
                <a:solidFill>
                  <a:srgbClr val="003399"/>
                </a:solidFill>
              </a:rPr>
              <a:t>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оплату услуг по ведению строительного контроля и лабораторного сопровождения по благоустройству дворовых территорий г</a:t>
            </a:r>
            <a:r>
              <a:rPr lang="ru-RU" sz="1300" b="1" dirty="0" smtClean="0">
                <a:solidFill>
                  <a:srgbClr val="003399"/>
                </a:solidFill>
              </a:rPr>
              <a:t>. Тосно</a:t>
            </a:r>
            <a:r>
              <a:rPr lang="ru-RU" sz="1300" b="1" dirty="0">
                <a:solidFill>
                  <a:srgbClr val="003399"/>
                </a:solidFill>
              </a:rPr>
              <a:t>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приобретение малых архитектурных форм (пешеходные ограждения, уличные указатели, газонные металлические ограждения),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праздничное оформление территории г. Тосно и демонтаж украшений,</a:t>
            </a:r>
          </a:p>
          <a:p>
            <a:r>
              <a:rPr lang="ru-RU" sz="1300" b="1" dirty="0">
                <a:solidFill>
                  <a:srgbClr val="003399"/>
                </a:solidFill>
              </a:rPr>
              <a:t>- проведение комплекса мероприятий, направленных на энергосбережение и повышение энергетической эффективности использования энергетических ресурсов при эксплуатации объектов уличного освещения</a:t>
            </a:r>
            <a:r>
              <a:rPr lang="ru-RU" sz="1300" b="1" dirty="0" smtClean="0">
                <a:solidFill>
                  <a:srgbClr val="003399"/>
                </a:solidFill>
              </a:rPr>
              <a:t>.</a:t>
            </a:r>
            <a:endParaRPr lang="ru-RU" sz="13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12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4.userapi.com/c841434/v841434940/67766/dyh0ljwxN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1" b="942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951" y="4819816"/>
            <a:ext cx="1615948" cy="2017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0724727"/>
              </p:ext>
            </p:extLst>
          </p:nvPr>
        </p:nvGraphicFramePr>
        <p:xfrm>
          <a:off x="323528" y="44624"/>
          <a:ext cx="8562754" cy="864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2754"/>
              </a:tblGrid>
              <a:tr h="864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Подпрограмма "Обеспечение населения Тосненского городского поселения Тосненского района Ленинградской области питьевой водой"                                                                                                                  96 636,0 тыс. рублей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Times New Roman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75656" y="1124744"/>
            <a:ext cx="6408712" cy="5047536"/>
          </a:xfrm>
          <a:prstGeom prst="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  <a:ln w="57150" cap="sq" cmpd="dbl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работ по объекту: «Реконструкция КОС г. Тосно, ул. Урицкого д.57» 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- 80 631,2 тыс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руб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(в том числе 75 220,4 тыс. руб.- средства областного бюджета и 5 410,8 тыс. руб. – средства местного бюджета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государственной экспертизы проектной документации и результатов инженерных изысканий для строительства объекта: «Централизованное водоснабжение индивидуального жилищного строительства в г. Тосно» - 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943,1 тыс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руб.</a:t>
            </a:r>
          </a:p>
          <a:p>
            <a:pPr marL="285750" indent="-285750" algn="just">
              <a:buFontTx/>
              <a:buChar char="-"/>
            </a:pPr>
            <a:endParaRPr lang="ru-RU" sz="1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Ремонт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канализационной насосной станции ул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Горького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 д.8 г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Тосно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технический надзор за выполнением работ; ремонт участка сети холодного водоснабжения в д.Андрианово у скважины; устройство колодцев и обустройство ограждения колодца в с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Ушаки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ул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Трудовая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д.18; ремонт объектов водоснабжения и водоотведения в д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Тарасово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; работы по холодному водоснабжению д.12 ул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Советская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Тосно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; гидродинамическая промывка канализационной сети ул. Рабочая, д.2, г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Тосно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; ремонт шахтных колодцев с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Ушаки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д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Жары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; бурение скважины с установкой ручной колонки в д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Авати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; приобретение дизельного источника электропитания скважины № 14 г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Тосно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; лабораторное исследование питьевой воды шахтных колодцев; санитарная обработка 32 колодцев; выполнение аварийных работ на сетях водоснабжения и водоотведения по адресу: г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Тосно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ул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Советская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д.12 и ремонт водонапорной башни в д.Андрианово)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15 061,7 тыс. руб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9078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7581448"/>
              </p:ext>
            </p:extLst>
          </p:nvPr>
        </p:nvGraphicFramePr>
        <p:xfrm>
          <a:off x="107504" y="116633"/>
          <a:ext cx="8928992" cy="649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2"/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376092"/>
                          </a:solidFill>
                          <a:effectLst/>
                        </a:rPr>
                        <a:t>Подпрограмма "Развитие автомобильных дорог Тосненского городского поселения Тосненского района Ленинградской области"                       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376092"/>
                          </a:solidFill>
                          <a:effectLst/>
                        </a:rPr>
                        <a:t>27 287,2 тыс. рублей</a:t>
                      </a:r>
                      <a:endParaRPr lang="ru-RU" sz="1400" b="1" i="0" u="none" strike="noStrike" dirty="0">
                        <a:solidFill>
                          <a:srgbClr val="376092"/>
                        </a:solidFill>
                        <a:effectLst/>
                        <a:latin typeface="Times New Roman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836712"/>
            <a:ext cx="4680520" cy="3231654"/>
          </a:xfrm>
          <a:prstGeom prst="rect">
            <a:avLst/>
          </a:prstGeom>
          <a:solidFill>
            <a:srgbClr val="EDFBFD">
              <a:alpha val="67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376092"/>
                </a:solidFill>
              </a:rPr>
              <a:t>Мероприятия  по капитальному ремонту и ремонту автомобильных дорог общего пользования местного значения </a:t>
            </a:r>
            <a:r>
              <a:rPr lang="ru-RU" sz="1200" dirty="0">
                <a:solidFill>
                  <a:srgbClr val="376092"/>
                </a:solidFill>
              </a:rPr>
              <a:t>– </a:t>
            </a:r>
            <a:r>
              <a:rPr lang="ru-RU" sz="1200" dirty="0" smtClean="0">
                <a:solidFill>
                  <a:srgbClr val="376092"/>
                </a:solidFill>
              </a:rPr>
              <a:t>    </a:t>
            </a:r>
            <a:r>
              <a:rPr lang="ru-RU" sz="1200" b="1" dirty="0" smtClean="0">
                <a:solidFill>
                  <a:srgbClr val="376092"/>
                </a:solidFill>
              </a:rPr>
              <a:t>6 504,4 тыс</a:t>
            </a:r>
            <a:r>
              <a:rPr lang="ru-RU" sz="1200" b="1" dirty="0">
                <a:solidFill>
                  <a:srgbClr val="376092"/>
                </a:solidFill>
              </a:rPr>
              <a:t>. </a:t>
            </a:r>
            <a:r>
              <a:rPr lang="ru-RU" sz="1200" b="1" dirty="0" smtClean="0">
                <a:solidFill>
                  <a:srgbClr val="376092"/>
                </a:solidFill>
              </a:rPr>
              <a:t>рублей (</a:t>
            </a:r>
            <a:r>
              <a:rPr lang="ru-RU" sz="1200" b="1" i="1" dirty="0" smtClean="0">
                <a:solidFill>
                  <a:srgbClr val="376092"/>
                </a:solidFill>
              </a:rPr>
              <a:t>в том числе: 5 607,9 тыс. рублей – средства областного бюджет и 896,5 тыс. рублей – средства местного бюджета</a:t>
            </a:r>
            <a:r>
              <a:rPr lang="ru-RU" sz="1200" b="1" dirty="0" smtClean="0">
                <a:solidFill>
                  <a:srgbClr val="376092"/>
                </a:solidFill>
              </a:rPr>
              <a:t>)</a:t>
            </a:r>
            <a:endParaRPr lang="ru-RU" sz="1200" b="1" dirty="0">
              <a:solidFill>
                <a:srgbClr val="376092"/>
              </a:solidFill>
            </a:endParaRPr>
          </a:p>
          <a:p>
            <a:pPr algn="just"/>
            <a:r>
              <a:rPr lang="ru-RU" sz="1200" b="1" dirty="0">
                <a:solidFill>
                  <a:srgbClr val="376092"/>
                </a:solidFill>
              </a:rPr>
              <a:t>Средства направлены на</a:t>
            </a:r>
            <a:r>
              <a:rPr lang="en-US" sz="1200" b="1" dirty="0">
                <a:solidFill>
                  <a:srgbClr val="376092"/>
                </a:solidFill>
              </a:rPr>
              <a:t>:</a:t>
            </a:r>
            <a:endParaRPr lang="ru-RU" sz="1200" b="1" dirty="0">
              <a:solidFill>
                <a:srgbClr val="376092"/>
              </a:solidFill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В рамках данных мероприятий выполнены: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ремонт участка автодороги по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Советская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от пр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Ленина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до ул. Радищева в г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Тосно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, 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ремонт подъезда к железной дороге "Тосно-2" от Московского ш. до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Саблинская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ремонт участка автодороги по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Ленина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и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Вокзальная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                  с. Ушаки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разработка и проверка сметной документации по ремонту автодорог, технический надзор (контроль) за выполнением работ по ремонту улично-дорожной сети на территории Тосненского городского поселения;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4581128"/>
            <a:ext cx="4744820" cy="2123658"/>
          </a:xfrm>
          <a:prstGeom prst="rect">
            <a:avLst/>
          </a:prstGeom>
          <a:solidFill>
            <a:srgbClr val="EDFBFD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376092"/>
                </a:solidFill>
              </a:rPr>
              <a:t>Мероприятия по содержанию автомобильных дорог, расположенных на территории Тосненского городского поселения – 4 370,0 тыс. рублей.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содержание светофоров;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нанесение горизонтальной дорожной разметки;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замена и установка недостающих дорожных знаков, искусственных неровностей;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обустройство улично-дорожной сети остановочными пунктами;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разработка комплексной схемы организации дорожного движения;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подготовка проекта организации дорожного движения Тосненского городского поселения.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7735" y="831404"/>
            <a:ext cx="4117708" cy="3600986"/>
          </a:xfrm>
          <a:prstGeom prst="rect">
            <a:avLst/>
          </a:prstGeom>
          <a:solidFill>
            <a:srgbClr val="EDFBFD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376092"/>
                </a:solidFill>
              </a:rPr>
              <a:t>Мероприятия  по капитальному ремонту и ремонту дворовых территорий многоквартирных домов, проездов к дворовым территориям многоквартирных домов  - </a:t>
            </a:r>
            <a:r>
              <a:rPr lang="ru-RU" sz="1200" b="1" dirty="0" smtClean="0">
                <a:solidFill>
                  <a:srgbClr val="376092"/>
                </a:solidFill>
              </a:rPr>
              <a:t>               16 </a:t>
            </a:r>
            <a:r>
              <a:rPr lang="ru-RU" sz="1200" b="1" dirty="0">
                <a:solidFill>
                  <a:srgbClr val="376092"/>
                </a:solidFill>
              </a:rPr>
              <a:t>412,8 тыс. рублей.</a:t>
            </a:r>
          </a:p>
          <a:p>
            <a:pPr algn="just"/>
            <a:r>
              <a:rPr lang="ru-RU" sz="1200" b="1" dirty="0">
                <a:solidFill>
                  <a:srgbClr val="376092"/>
                </a:solidFill>
              </a:rPr>
              <a:t>Средства направлены на</a:t>
            </a:r>
            <a:r>
              <a:rPr lang="en-US" sz="1200" b="1" dirty="0">
                <a:solidFill>
                  <a:srgbClr val="376092"/>
                </a:solidFill>
              </a:rPr>
              <a:t>:</a:t>
            </a:r>
            <a:endParaRPr lang="ru-RU" sz="1200" b="1" dirty="0">
              <a:solidFill>
                <a:srgbClr val="376092"/>
              </a:solidFill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ремонт дворовых территорий в г. Тосно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Горького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, д. 17, 21, 23;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Блинникова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д.14, 16, 18, 20; ул. Рабочая д.10; ш. Барыбина, д.11,13; пр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Ленина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д.12, 14, 65;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проверка сметной документации по ремонту дворовых территорий;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технический надзор (контроль) за выполнением работ по ремонту улично-дорожной сети;	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итоговая приемка работ по ремонту дворовой территории многоквартирных домов № 12,14 по пр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Ленина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Тосно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; ремонту съездов с региональной дороги к домам № 5,9 по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Заводская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в дер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Новолисино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, ямочный ремонт между д.8 и 9 по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Заводская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, ремонт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</a:rPr>
              <a:t>внутридворовой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территории у д.6 по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ул. Заводская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, ремонт проезда к д.1,2,3 по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Заводская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в дер. Новолисино;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763688" y="4142412"/>
            <a:ext cx="1474712" cy="1215895"/>
          </a:xfrm>
          <a:prstGeom prst="snip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699792" y="5440987"/>
            <a:ext cx="1421060" cy="1296144"/>
          </a:xfrm>
          <a:prstGeom prst="snip2Diag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927262" y="5440987"/>
            <a:ext cx="1459260" cy="1296144"/>
          </a:xfrm>
          <a:prstGeom prst="snip2Diag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12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6849170"/>
              </p:ext>
            </p:extLst>
          </p:nvPr>
        </p:nvGraphicFramePr>
        <p:xfrm>
          <a:off x="179512" y="116632"/>
          <a:ext cx="8852914" cy="86409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8852914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Подпрограмма "Газификация индивидуальных жилых домов, расположенных на территории Тосненского городского поселения Тосненского района Ленинградской области."                               </a:t>
                      </a:r>
                    </a:p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16 991,5 тыс. рублей</a:t>
                      </a:r>
                      <a:endParaRPr lang="ru-RU" sz="15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D2E8">
                        <a:alpha val="2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Объект 2"/>
          <p:cNvSpPr txBox="1">
            <a:spLocks/>
          </p:cNvSpPr>
          <p:nvPr/>
        </p:nvSpPr>
        <p:spPr bwMode="auto">
          <a:xfrm>
            <a:off x="611560" y="1164439"/>
            <a:ext cx="8045027" cy="3994521"/>
          </a:xfrm>
          <a:prstGeom prst="rect">
            <a:avLst/>
          </a:prstGeom>
          <a:solidFill>
            <a:srgbClr val="06D2E8">
              <a:alpha val="23000"/>
            </a:srgbClr>
          </a:solidFill>
          <a:ln w="41275" cmpd="dbl">
            <a:solidFill>
              <a:schemeClr val="accent4">
                <a:lumMod val="75000"/>
              </a:schemeClr>
            </a:solidFill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indent="0" algn="just" eaLnBrk="1" hangingPunct="1"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Бюджетные инвестиции в объекты капитального строительства объектов газификации 13 620,6 тыс. рублей, в том числе</a:t>
            </a:r>
            <a:r>
              <a:rPr lang="en-US" sz="1400" b="1" dirty="0" smtClean="0">
                <a:solidFill>
                  <a:srgbClr val="0000FF"/>
                </a:solidFill>
                <a:latin typeface="+mj-lt"/>
              </a:rPr>
              <a:t>:</a:t>
            </a:r>
            <a:endParaRPr lang="ru-RU" sz="1400" dirty="0" smtClean="0">
              <a:solidFill>
                <a:srgbClr val="0000FF"/>
              </a:solidFill>
              <a:latin typeface="+mj-lt"/>
            </a:endParaRPr>
          </a:p>
          <a:p>
            <a:pPr algn="just" eaLnBrk="1" hangingPunct="1"/>
            <a:r>
              <a:rPr lang="ru-RU" sz="1400" dirty="0" smtClean="0">
                <a:solidFill>
                  <a:srgbClr val="CC0000"/>
                </a:solidFill>
                <a:latin typeface="+mj-lt"/>
              </a:rPr>
              <a:t>по </a:t>
            </a:r>
            <a:r>
              <a:rPr lang="ru-RU" sz="1400" dirty="0">
                <a:solidFill>
                  <a:srgbClr val="CC0000"/>
                </a:solidFill>
                <a:latin typeface="+mj-lt"/>
              </a:rPr>
              <a:t>объекту: «Газораспределительная сеть к индивидуальным жилым домам по ул. Октябрьская, ул. Чкалова, ул. Володарского, 1-ый Октябрьский проезд, </a:t>
            </a:r>
            <a:r>
              <a:rPr lang="ru-RU" sz="1400" dirty="0" smtClean="0">
                <a:solidFill>
                  <a:srgbClr val="CC0000"/>
                </a:solidFill>
                <a:latin typeface="+mj-lt"/>
              </a:rPr>
              <a:t>2-ой </a:t>
            </a:r>
            <a:r>
              <a:rPr lang="ru-RU" sz="1400" dirty="0">
                <a:solidFill>
                  <a:srgbClr val="CC0000"/>
                </a:solidFill>
                <a:latin typeface="+mj-lt"/>
              </a:rPr>
              <a:t>Октябрьский проезд, 1-ый Чкаловский проезд, 2-ой Чкаловский проезд, 3-ий Чкаловский проезд, проезд Володарского, Заводская набережная» </a:t>
            </a:r>
            <a:r>
              <a:rPr lang="ru-RU" sz="1400" b="1" dirty="0">
                <a:solidFill>
                  <a:srgbClr val="CC0000"/>
                </a:solidFill>
                <a:latin typeface="+mj-lt"/>
              </a:rPr>
              <a:t>- </a:t>
            </a:r>
            <a:r>
              <a:rPr lang="ru-RU" sz="1400" b="1" u="sng" dirty="0">
                <a:solidFill>
                  <a:srgbClr val="CC0000"/>
                </a:solidFill>
                <a:latin typeface="+mj-lt"/>
              </a:rPr>
              <a:t>5 344,5 тыс</a:t>
            </a:r>
            <a:r>
              <a:rPr lang="ru-RU" sz="1400" b="1" u="sng" dirty="0" smtClean="0">
                <a:solidFill>
                  <a:srgbClr val="CC0000"/>
                </a:solidFill>
                <a:latin typeface="+mj-lt"/>
              </a:rPr>
              <a:t>. руб</a:t>
            </a:r>
            <a:r>
              <a:rPr lang="ru-RU" sz="1400" b="1" u="sng" dirty="0">
                <a:solidFill>
                  <a:srgbClr val="CC0000"/>
                </a:solidFill>
                <a:latin typeface="+mj-lt"/>
              </a:rPr>
              <a:t>. </a:t>
            </a:r>
            <a:r>
              <a:rPr lang="ru-RU" sz="1400" dirty="0">
                <a:solidFill>
                  <a:srgbClr val="CC0000"/>
                </a:solidFill>
                <a:latin typeface="+mj-lt"/>
              </a:rPr>
              <a:t>(в том числе 3 704,7 тыс. руб.- средства областного бюджета и </a:t>
            </a:r>
            <a:r>
              <a:rPr lang="ru-RU" sz="1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CC0000"/>
                </a:solidFill>
                <a:latin typeface="+mj-lt"/>
              </a:rPr>
              <a:t>1 639,8 тыс. руб. – средства местного бюджета);</a:t>
            </a:r>
          </a:p>
          <a:p>
            <a:pPr algn="just" eaLnBrk="1" hangingPunct="1"/>
            <a:r>
              <a:rPr lang="ru-RU" sz="1400" dirty="0" smtClean="0">
                <a:solidFill>
                  <a:srgbClr val="003399"/>
                </a:solidFill>
                <a:latin typeface="+mj-lt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+mj-lt"/>
              </a:rPr>
              <a:t>объекту: «Газораспределительная сеть к индивидуальным жилым домам по ул. Урицкого, </a:t>
            </a:r>
            <a:r>
              <a:rPr lang="ru-RU" sz="1400" dirty="0" smtClean="0">
                <a:solidFill>
                  <a:srgbClr val="003399"/>
                </a:solidFill>
                <a:latin typeface="+mj-lt"/>
              </a:rPr>
              <a:t>          ул</a:t>
            </a:r>
            <a:r>
              <a:rPr lang="ru-RU" sz="1400" dirty="0">
                <a:solidFill>
                  <a:srgbClr val="003399"/>
                </a:solidFill>
                <a:latin typeface="+mj-lt"/>
              </a:rPr>
              <a:t>. </a:t>
            </a:r>
            <a:r>
              <a:rPr lang="ru-RU" sz="1400" dirty="0" err="1">
                <a:solidFill>
                  <a:srgbClr val="003399"/>
                </a:solidFill>
                <a:latin typeface="+mj-lt"/>
              </a:rPr>
              <a:t>Шапкинская</a:t>
            </a:r>
            <a:r>
              <a:rPr lang="ru-RU" sz="1400" dirty="0">
                <a:solidFill>
                  <a:srgbClr val="003399"/>
                </a:solidFill>
                <a:latin typeface="+mj-lt"/>
              </a:rPr>
              <a:t>, Заводская набережная, ул. Октябрьская» -  </a:t>
            </a:r>
            <a:r>
              <a:rPr lang="ru-RU" sz="1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ru-RU" sz="1400" b="1" u="sng" dirty="0">
                <a:solidFill>
                  <a:srgbClr val="003399"/>
                </a:solidFill>
                <a:latin typeface="+mj-lt"/>
              </a:rPr>
              <a:t>6 832,3 тыс</a:t>
            </a:r>
            <a:r>
              <a:rPr lang="ru-RU" sz="1400" b="1" u="sng" dirty="0" smtClean="0">
                <a:solidFill>
                  <a:srgbClr val="003399"/>
                </a:solidFill>
                <a:latin typeface="+mj-lt"/>
              </a:rPr>
              <a:t>. руб</a:t>
            </a:r>
            <a:r>
              <a:rPr lang="ru-RU" sz="1400" b="1" u="sng" dirty="0">
                <a:solidFill>
                  <a:srgbClr val="003399"/>
                </a:solidFill>
                <a:latin typeface="+mj-lt"/>
              </a:rPr>
              <a:t>. </a:t>
            </a:r>
            <a:r>
              <a:rPr lang="ru-RU" sz="1400" dirty="0">
                <a:solidFill>
                  <a:srgbClr val="003399"/>
                </a:solidFill>
                <a:latin typeface="+mj-lt"/>
              </a:rPr>
              <a:t>(в том числе 5 718,4 тыс. руб.- средства областного бюджета и 1 113,9 тыс. руб. – средства местного бюджета;</a:t>
            </a:r>
          </a:p>
          <a:p>
            <a:pPr algn="just" eaLnBrk="1" hangingPunct="1"/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по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объекту: «Газораспределительная сеть к индивидуальным жилым домам пос</a:t>
            </a:r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. Строение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» </a:t>
            </a:r>
            <a:r>
              <a:rPr lang="ru-RU" sz="1400" b="1" dirty="0">
                <a:solidFill>
                  <a:srgbClr val="C00000"/>
                </a:solidFill>
                <a:latin typeface="+mj-lt"/>
              </a:rPr>
              <a:t>- </a:t>
            </a:r>
            <a:endParaRPr lang="ru-RU" sz="1400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just" eaLnBrk="1" hangingPunct="1">
              <a:buNone/>
            </a:pPr>
            <a:r>
              <a:rPr lang="ru-RU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        </a:t>
            </a:r>
            <a:r>
              <a:rPr lang="ru-RU" sz="1400" b="1" u="sng" dirty="0" smtClean="0">
                <a:solidFill>
                  <a:srgbClr val="C00000"/>
                </a:solidFill>
                <a:latin typeface="+mj-lt"/>
              </a:rPr>
              <a:t>1 176,8 тыс. руб</a:t>
            </a:r>
            <a:r>
              <a:rPr lang="ru-RU" sz="1400" b="1" u="sng" dirty="0">
                <a:solidFill>
                  <a:srgbClr val="C00000"/>
                </a:solidFill>
                <a:latin typeface="+mj-lt"/>
              </a:rPr>
              <a:t>.</a:t>
            </a:r>
            <a:r>
              <a:rPr lang="ru-RU" sz="1400" b="1" dirty="0">
                <a:solidFill>
                  <a:srgbClr val="C00000"/>
                </a:solidFill>
                <a:latin typeface="+mj-lt"/>
              </a:rPr>
              <a:t>;</a:t>
            </a:r>
          </a:p>
          <a:p>
            <a:pPr algn="just" eaLnBrk="1" hangingPunct="1"/>
            <a:r>
              <a:rPr lang="ru-RU" sz="1400" dirty="0" smtClean="0">
                <a:solidFill>
                  <a:srgbClr val="003399"/>
                </a:solidFill>
                <a:latin typeface="+mj-lt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+mj-lt"/>
              </a:rPr>
              <a:t>объекту: «Газораспределительная сеть к индивидуальным жилым домам по ул. </a:t>
            </a:r>
            <a:r>
              <a:rPr lang="ru-RU" sz="1400" dirty="0" smtClean="0">
                <a:solidFill>
                  <a:srgbClr val="003399"/>
                </a:solidFill>
                <a:latin typeface="+mj-lt"/>
              </a:rPr>
              <a:t>Вокзальной             </a:t>
            </a:r>
            <a:r>
              <a:rPr lang="ru-RU" sz="1400" dirty="0">
                <a:solidFill>
                  <a:srgbClr val="003399"/>
                </a:solidFill>
                <a:latin typeface="+mj-lt"/>
              </a:rPr>
              <a:t>г. Тосно» </a:t>
            </a:r>
            <a:r>
              <a:rPr lang="ru-RU" sz="1400" b="1" dirty="0">
                <a:solidFill>
                  <a:srgbClr val="003399"/>
                </a:solidFill>
                <a:latin typeface="+mj-lt"/>
              </a:rPr>
              <a:t>- </a:t>
            </a:r>
            <a:r>
              <a:rPr lang="ru-RU" sz="1400" b="1" u="sng" dirty="0">
                <a:solidFill>
                  <a:srgbClr val="003399"/>
                </a:solidFill>
                <a:latin typeface="+mj-lt"/>
              </a:rPr>
              <a:t>207,1 тыс</a:t>
            </a:r>
            <a:r>
              <a:rPr lang="ru-RU" sz="1400" b="1" u="sng" dirty="0" smtClean="0">
                <a:solidFill>
                  <a:srgbClr val="003399"/>
                </a:solidFill>
                <a:latin typeface="+mj-lt"/>
              </a:rPr>
              <a:t>. руб</a:t>
            </a:r>
            <a:r>
              <a:rPr lang="ru-RU" sz="1400" b="1" dirty="0">
                <a:solidFill>
                  <a:srgbClr val="003399"/>
                </a:solidFill>
                <a:latin typeface="+mj-lt"/>
              </a:rPr>
              <a:t>.;</a:t>
            </a:r>
          </a:p>
          <a:p>
            <a:pPr algn="just" eaLnBrk="1" hangingPunct="1"/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по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объекту: «Наружные сети газоснабжения к индивидуальным жилым домам по ул. Рабочая, Московскому шоссе г. Тосно»</a:t>
            </a:r>
            <a:r>
              <a:rPr lang="ru-RU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400" b="1" u="sng" dirty="0">
                <a:solidFill>
                  <a:srgbClr val="C00000"/>
                </a:solidFill>
                <a:latin typeface="+mj-lt"/>
              </a:rPr>
              <a:t>- 59,9 тыс</a:t>
            </a:r>
            <a:r>
              <a:rPr lang="ru-RU" sz="1400" b="1" u="sng" dirty="0" smtClean="0">
                <a:solidFill>
                  <a:srgbClr val="C00000"/>
                </a:solidFill>
                <a:latin typeface="+mj-lt"/>
              </a:rPr>
              <a:t>. руб</a:t>
            </a:r>
            <a:r>
              <a:rPr lang="ru-RU" sz="1400" b="1" u="sng" dirty="0">
                <a:solidFill>
                  <a:srgbClr val="C00000"/>
                </a:solidFill>
                <a:latin typeface="+mj-lt"/>
              </a:rPr>
              <a:t>.;</a:t>
            </a:r>
          </a:p>
          <a:p>
            <a:pPr marL="0" indent="0" algn="just" eaLnBrk="1" hangingPunct="1">
              <a:buNone/>
            </a:pPr>
            <a:r>
              <a:rPr lang="ru-RU" altLang="ru-RU" sz="1400" b="1" dirty="0" smtClean="0">
                <a:solidFill>
                  <a:srgbClr val="0000FF"/>
                </a:solidFill>
                <a:latin typeface="+mj-lt"/>
              </a:rPr>
              <a:t>Мероприятия по обслуживанию объектов газификации – 3 370,9 тыс. рублей</a:t>
            </a:r>
          </a:p>
          <a:p>
            <a:pPr marL="0" indent="0" algn="ctr" eaLnBrk="1" hangingPunct="1">
              <a:buNone/>
            </a:pPr>
            <a:endParaRPr lang="ru-RU" altLang="ru-RU" sz="13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eaLnBrk="1" hangingPunct="1">
              <a:buNone/>
            </a:pPr>
            <a:endParaRPr lang="ru-RU" altLang="ru-RU" sz="1300" b="1" dirty="0" smtClean="0"/>
          </a:p>
          <a:p>
            <a:pPr algn="ctr" eaLnBrk="1" hangingPunct="1"/>
            <a:endParaRPr lang="ru-RU" altLang="ru-RU" sz="1300" b="1" dirty="0"/>
          </a:p>
        </p:txBody>
      </p:sp>
      <p:pic>
        <p:nvPicPr>
          <p:cNvPr id="5122" name="Picture 2" descr="http://najlepsze-pozycjonowanie-stron.pl/wp-content/uploads/2014/10/docieplanie-strop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435" y="5186479"/>
            <a:ext cx="2223073" cy="1686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syl.ru/misc/i/ai/308979/1730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77383"/>
            <a:ext cx="2414389" cy="1633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54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205" y="35471"/>
            <a:ext cx="8604956" cy="1354217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 cmpd="dbl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Муниципальная программа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«Формирование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современной городской среды на территории Тосненского городского поселения Тосненского района Ленинградской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области на 2018-2024 годы»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направлено 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39 632,0 тыс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руб. </a:t>
            </a:r>
            <a:endParaRPr lang="ru-RU" sz="1400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sz="13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из них: </a:t>
            </a:r>
            <a:r>
              <a:rPr lang="ru-RU" sz="13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13 024,0 тыс</a:t>
            </a:r>
            <a:r>
              <a:rPr lang="ru-RU" sz="13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руб.- за счет средств федерального бюджета, </a:t>
            </a:r>
            <a:r>
              <a:rPr lang="ru-RU" sz="13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23 976,0 тыс</a:t>
            </a:r>
            <a:r>
              <a:rPr lang="ru-RU" sz="13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руб.- за счет средств областного бюджета и 2 623,2 тыс. руб. – за счет средств местного бюджета</a:t>
            </a:r>
            <a:r>
              <a:rPr lang="ru-RU" sz="13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sz="13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06" y="1474799"/>
            <a:ext cx="8604956" cy="323165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u="sng" dirty="0" smtClean="0">
                <a:solidFill>
                  <a:srgbClr val="002060"/>
                </a:solidFill>
              </a:rPr>
              <a:t> </a:t>
            </a:r>
            <a:r>
              <a:rPr lang="ru-RU" sz="1500" b="1" u="sng" dirty="0" smtClean="0">
                <a:solidFill>
                  <a:srgbClr val="002060"/>
                </a:solidFill>
              </a:rPr>
              <a:t>Средства направлены на:</a:t>
            </a:r>
            <a:endParaRPr lang="ru-RU" sz="15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://admintzr.ru/upload/medialibrary/a1b/chto_bude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" t="50000"/>
          <a:stretch/>
        </p:blipFill>
        <p:spPr bwMode="auto">
          <a:xfrm>
            <a:off x="833462" y="5805265"/>
            <a:ext cx="812994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362" y="1870312"/>
            <a:ext cx="4136630" cy="954107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Благоустройство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дворовой территории у многоквартирных домов № 11, 13 по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             ул. 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. Горького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и №12 по ул. Советская в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    г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. Тосно - </a:t>
            </a:r>
            <a:r>
              <a:rPr lang="ru-RU" sz="1400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21 632,0 тыс</a:t>
            </a:r>
            <a:r>
              <a:rPr lang="ru-RU" sz="1400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. руб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870311"/>
            <a:ext cx="4079129" cy="954107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Б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лагоустройство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территории между домами № 61 и № 65 по пр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. Ленина  г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. Тосно </a:t>
            </a:r>
            <a:r>
              <a:rPr lang="ru-RU" sz="1400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- 18 000,0 тыс</a:t>
            </a:r>
            <a:r>
              <a:rPr lang="ru-RU" sz="1400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. руб.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2964557"/>
            <a:ext cx="2304256" cy="1400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3208" y="2964556"/>
            <a:ext cx="1611412" cy="1400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2914" y="4437112"/>
            <a:ext cx="2295873" cy="1368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4460515"/>
            <a:ext cx="1656184" cy="1368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2239" y="2964555"/>
            <a:ext cx="2206921" cy="1400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82108" y="2964555"/>
            <a:ext cx="1706116" cy="14005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82978" y="4468105"/>
            <a:ext cx="1656184" cy="13681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82108" y="4460515"/>
            <a:ext cx="2295873" cy="1375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4854723"/>
              </p:ext>
            </p:extLst>
          </p:nvPr>
        </p:nvGraphicFramePr>
        <p:xfrm>
          <a:off x="756183" y="296392"/>
          <a:ext cx="7847657" cy="110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7657"/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Муниципальная программа "Энергосбережение и повышение энергоэффективности Тосненского городского поселения Тосненского района Ленинградской области 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8 213,3 тыс. рублей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0375" y="1484784"/>
            <a:ext cx="8358881" cy="3785652"/>
          </a:xfrm>
          <a:prstGeom prst="rect">
            <a:avLst/>
          </a:prstGeom>
          <a:solidFill>
            <a:schemeClr val="bg2">
              <a:alpha val="23000"/>
            </a:schemeClr>
          </a:solidFill>
          <a:ln w="6032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Средства направлены: </a:t>
            </a:r>
          </a:p>
          <a:p>
            <a:pPr algn="ctr"/>
            <a:endParaRPr lang="ru-RU" sz="1600" b="1" u="sng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Tx/>
              <a:buChar char="-"/>
            </a:pPr>
            <a:r>
              <a:rPr lang="ru-RU" sz="1500" b="1" i="1" dirty="0" smtClean="0">
                <a:solidFill>
                  <a:srgbClr val="003399"/>
                </a:solidFill>
              </a:rPr>
              <a:t>техническое </a:t>
            </a:r>
            <a:r>
              <a:rPr lang="ru-RU" sz="1500" b="1" i="1" dirty="0">
                <a:solidFill>
                  <a:srgbClr val="003399"/>
                </a:solidFill>
              </a:rPr>
              <a:t>обслуживание электроустановок сетей уличного освещения </a:t>
            </a:r>
            <a:r>
              <a:rPr lang="ru-RU" sz="1500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5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6 766,0 тыс. руб</a:t>
            </a:r>
            <a:r>
              <a:rPr lang="ru-RU" sz="15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ru-RU" sz="1500" dirty="0" smtClean="0">
              <a:solidFill>
                <a:srgbClr val="003399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1600" b="1" i="1" dirty="0" smtClean="0">
                <a:solidFill>
                  <a:srgbClr val="003399"/>
                </a:solidFill>
              </a:rPr>
              <a:t>ремонт </a:t>
            </a:r>
            <a:r>
              <a:rPr lang="ru-RU" sz="1600" b="1" i="1" dirty="0">
                <a:solidFill>
                  <a:srgbClr val="003399"/>
                </a:solidFill>
              </a:rPr>
              <a:t>и обустройство уличного освещения – </a:t>
            </a:r>
            <a:r>
              <a:rPr lang="ru-RU" sz="16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1 062,7 тыс. руб</a:t>
            </a:r>
            <a:r>
              <a:rPr lang="ru-RU" sz="16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ru-RU" sz="1600" dirty="0">
              <a:solidFill>
                <a:srgbClr val="003399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1600" b="1" i="1" dirty="0" smtClean="0">
                <a:solidFill>
                  <a:srgbClr val="003399"/>
                </a:solidFill>
              </a:rPr>
              <a:t>экологическую </a:t>
            </a:r>
            <a:r>
              <a:rPr lang="ru-RU" sz="1600" b="1" i="1" dirty="0">
                <a:solidFill>
                  <a:srgbClr val="003399"/>
                </a:solidFill>
              </a:rPr>
              <a:t>паспортизацию и транспортировку отходов 1-4 класса опасности </a:t>
            </a:r>
            <a:r>
              <a:rPr lang="ru-RU" sz="1600" b="1" i="1" dirty="0" smtClean="0">
                <a:solidFill>
                  <a:srgbClr val="003399"/>
                </a:solidFill>
              </a:rPr>
              <a:t>   люминесцентных </a:t>
            </a:r>
            <a:r>
              <a:rPr lang="ru-RU" sz="1600" b="1" i="1" dirty="0">
                <a:solidFill>
                  <a:srgbClr val="003399"/>
                </a:solidFill>
              </a:rPr>
              <a:t>ламп и светильников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171,3 тыс. руб</a:t>
            </a:r>
            <a:r>
              <a:rPr lang="ru-RU" sz="16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ru-RU" sz="1600" dirty="0" smtClean="0">
              <a:solidFill>
                <a:srgbClr val="003399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1600" b="1" i="1" dirty="0" smtClean="0">
                <a:solidFill>
                  <a:srgbClr val="003399"/>
                </a:solidFill>
              </a:rPr>
              <a:t>технологическое </a:t>
            </a:r>
            <a:r>
              <a:rPr lang="ru-RU" sz="1600" b="1" i="1" dirty="0">
                <a:solidFill>
                  <a:srgbClr val="003399"/>
                </a:solidFill>
              </a:rPr>
              <a:t>присоединения к электрическим сетям объектов уличного освещения </a:t>
            </a:r>
            <a:r>
              <a:rPr lang="ru-RU" sz="1600" b="1" i="1" dirty="0" err="1" smtClean="0">
                <a:solidFill>
                  <a:srgbClr val="003399"/>
                </a:solidFill>
              </a:rPr>
              <a:t>г.Тосно</a:t>
            </a:r>
            <a:r>
              <a:rPr lang="ru-RU" sz="1600" b="1" i="1" dirty="0" smtClean="0">
                <a:solidFill>
                  <a:srgbClr val="003399"/>
                </a:solidFill>
              </a:rPr>
              <a:t>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1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137,5 тыс. руб</a:t>
            </a:r>
            <a:r>
              <a:rPr lang="ru-RU" sz="16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ru-RU" sz="1600" dirty="0">
              <a:solidFill>
                <a:srgbClr val="003399"/>
              </a:solidFill>
            </a:endParaRPr>
          </a:p>
          <a:p>
            <a:pPr algn="ctr"/>
            <a:r>
              <a:rPr lang="ru-RU" sz="1600" b="1" i="1" dirty="0">
                <a:solidFill>
                  <a:srgbClr val="003399"/>
                </a:solidFill>
              </a:rPr>
              <a:t>- </a:t>
            </a:r>
            <a:r>
              <a:rPr lang="ru-RU" sz="1600" b="1" i="1" dirty="0" smtClean="0">
                <a:solidFill>
                  <a:srgbClr val="003399"/>
                </a:solidFill>
              </a:rPr>
              <a:t> замену </a:t>
            </a:r>
            <a:r>
              <a:rPr lang="ru-RU" sz="1600" b="1" i="1" dirty="0">
                <a:solidFill>
                  <a:srgbClr val="003399"/>
                </a:solidFill>
              </a:rPr>
              <a:t>приборов учета энергоресурсов, водоснабжения и установку газового прибора </a:t>
            </a:r>
            <a:r>
              <a:rPr lang="ru-RU" sz="16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75,8 тыс. руб.</a:t>
            </a:r>
          </a:p>
          <a:p>
            <a:pPr algn="just"/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vse.energy/images/2018/12/06/ni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5335508"/>
            <a:ext cx="2678999" cy="1372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-eu-west-1.amazonaws.com/sharkeu/uk/wp-content/uploads/2017/07/28102733/iStock-460550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300" y="5304691"/>
            <a:ext cx="2555752" cy="1437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50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912768" cy="2576314"/>
          </a:xfrm>
        </p:spPr>
        <p:txBody>
          <a:bodyPr/>
          <a:lstStyle/>
          <a:p>
            <a:r>
              <a:rPr lang="x-none" sz="2400" b="1">
                <a:solidFill>
                  <a:srgbClr val="3333FF"/>
                </a:solidFill>
              </a:rPr>
              <a:t>На развитие социально-культурной сферы Тосненского городского поселения в </a:t>
            </a:r>
            <a:r>
              <a:rPr lang="x-none" sz="2400" b="1" smtClean="0">
                <a:solidFill>
                  <a:srgbClr val="3333FF"/>
                </a:solidFill>
              </a:rPr>
              <a:t>201</a:t>
            </a:r>
            <a:r>
              <a:rPr lang="ru-RU" sz="2400" b="1" dirty="0" smtClean="0">
                <a:solidFill>
                  <a:srgbClr val="3333FF"/>
                </a:solidFill>
              </a:rPr>
              <a:t>9</a:t>
            </a:r>
            <a:r>
              <a:rPr lang="x-none" sz="2400" b="1" smtClean="0">
                <a:solidFill>
                  <a:srgbClr val="3333FF"/>
                </a:solidFill>
              </a:rPr>
              <a:t> </a:t>
            </a:r>
            <a:r>
              <a:rPr lang="x-none" sz="2400" b="1">
                <a:solidFill>
                  <a:srgbClr val="3333FF"/>
                </a:solidFill>
              </a:rPr>
              <a:t>году направлено </a:t>
            </a:r>
            <a:r>
              <a:rPr lang="ru-RU" sz="2400" b="1" dirty="0" smtClean="0">
                <a:solidFill>
                  <a:srgbClr val="3333FF"/>
                </a:solidFill>
              </a:rPr>
              <a:t>21,6</a:t>
            </a:r>
            <a:r>
              <a:rPr lang="x-none" sz="2400" b="1" smtClean="0">
                <a:solidFill>
                  <a:srgbClr val="3333FF"/>
                </a:solidFill>
              </a:rPr>
              <a:t>% </a:t>
            </a:r>
            <a:r>
              <a:rPr lang="x-none" sz="2400" b="1">
                <a:solidFill>
                  <a:srgbClr val="3333FF"/>
                </a:solidFill>
              </a:rPr>
              <a:t>расходной части бюджета, что составляет </a:t>
            </a:r>
            <a:r>
              <a:rPr lang="ru-RU" sz="2400" b="1" dirty="0" smtClean="0">
                <a:solidFill>
                  <a:srgbClr val="3333FF"/>
                </a:solidFill>
              </a:rPr>
              <a:t>104 142,3 </a:t>
            </a:r>
            <a:r>
              <a:rPr lang="x-none" sz="2400" b="1" smtClean="0">
                <a:solidFill>
                  <a:srgbClr val="3333FF"/>
                </a:solidFill>
              </a:rPr>
              <a:t>тыс</a:t>
            </a:r>
            <a:r>
              <a:rPr lang="x-none" sz="2400" b="1">
                <a:solidFill>
                  <a:srgbClr val="3333FF"/>
                </a:solidFill>
              </a:rPr>
              <a:t>. </a:t>
            </a:r>
            <a:r>
              <a:rPr lang="x-none" sz="2400" b="1" smtClean="0">
                <a:solidFill>
                  <a:srgbClr val="3333FF"/>
                </a:solidFill>
              </a:rPr>
              <a:t>руб</a:t>
            </a:r>
            <a:r>
              <a:rPr lang="ru-RU" sz="2400" b="1" dirty="0" smtClean="0">
                <a:solidFill>
                  <a:srgbClr val="3333FF"/>
                </a:solidFill>
              </a:rPr>
              <a:t>лей</a:t>
            </a:r>
            <a:r>
              <a:rPr lang="ru-RU" sz="2000" b="1" dirty="0">
                <a:solidFill>
                  <a:srgbClr val="3333FF"/>
                </a:solidFill>
              </a:rPr>
              <a:t/>
            </a:r>
            <a:br>
              <a:rPr lang="ru-RU" sz="2000" b="1" dirty="0">
                <a:solidFill>
                  <a:srgbClr val="3333FF"/>
                </a:solidFill>
              </a:rPr>
            </a:b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159823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FF"/>
                </a:solidFill>
              </a:rPr>
              <a:t>По данному направлению</a:t>
            </a:r>
            <a:br>
              <a:rPr lang="ru-RU" sz="2400" b="1" dirty="0">
                <a:solidFill>
                  <a:srgbClr val="3333FF"/>
                </a:solidFill>
              </a:rPr>
            </a:br>
            <a:r>
              <a:rPr lang="ru-RU" sz="2400" b="1" dirty="0">
                <a:solidFill>
                  <a:srgbClr val="3333FF"/>
                </a:solidFill>
              </a:rPr>
              <a:t> средства расходовались в соответствии </a:t>
            </a:r>
            <a:br>
              <a:rPr lang="ru-RU" sz="2400" b="1" dirty="0">
                <a:solidFill>
                  <a:srgbClr val="3333FF"/>
                </a:solidFill>
              </a:rPr>
            </a:br>
            <a:r>
              <a:rPr lang="ru-RU" sz="2400" b="1" dirty="0" smtClean="0">
                <a:solidFill>
                  <a:srgbClr val="3333FF"/>
                </a:solidFill>
              </a:rPr>
              <a:t>с  2 муниципальными </a:t>
            </a:r>
            <a:r>
              <a:rPr lang="ru-RU" sz="2400" b="1" dirty="0">
                <a:solidFill>
                  <a:srgbClr val="3333FF"/>
                </a:solidFill>
              </a:rPr>
              <a:t>программами</a:t>
            </a:r>
            <a:endParaRPr lang="ru-RU" sz="2400" dirty="0"/>
          </a:p>
        </p:txBody>
      </p:sp>
      <p:pic>
        <p:nvPicPr>
          <p:cNvPr id="2050" name="Picture 2" descr="https://img2.freepng.ru/20180629/ujb/kisspng-2012-summer-olympics-olympic-games-sport-oktober-fest-5b365b11989ad7.9431282115302889136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08573"/>
            <a:ext cx="4196282" cy="41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745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thumbs.dreamstime.com/z/%D0%BA%D0%BE%D0%BC%D0%BF-%D0%B5%D0%BA%D1%82-%D1%82%D0%B0%D0%BD%D1%86%D0%B0-%D0%B0%D0%BA%D0%B2%D0%B0%D1%80%D0%B5-%D0%B8-797386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613" b="83979" l="4692" r="95154">
                        <a14:backgroundMark x1="28923" y1="42590" x2="28923" y2="42590"/>
                        <a14:backgroundMark x1="27846" y1="37650" x2="29000" y2="48198"/>
                        <a14:backgroundMark x1="18846" y1="53138" x2="18846" y2="53138"/>
                        <a14:backgroundMark x1="14538" y1="54606" x2="14538" y2="54606"/>
                        <a14:backgroundMark x1="18615" y1="40988" x2="18615" y2="40988"/>
                        <a14:backgroundMark x1="32154" y1="31375" x2="32154" y2="31375"/>
                        <a14:backgroundMark x1="36769" y1="34446" x2="36769" y2="34446"/>
                        <a14:backgroundMark x1="37308" y1="34045" x2="35538" y2="37250"/>
                        <a14:backgroundMark x1="34385" y1="52737" x2="35538" y2="55007"/>
                        <a14:backgroundMark x1="39308" y1="59279" x2="38769" y2="63017"/>
                        <a14:backgroundMark x1="44846" y1="55808" x2="45538" y2="65821"/>
                        <a14:backgroundMark x1="44231" y1="36849" x2="44385" y2="41789"/>
                        <a14:backgroundMark x1="43077" y1="47664" x2="42385" y2="49533"/>
                        <a14:backgroundMark x1="51154" y1="36315" x2="51154" y2="36315"/>
                        <a14:backgroundMark x1="52846" y1="41389" x2="51615" y2="46595"/>
                        <a14:backgroundMark x1="52000" y1="36182" x2="50846" y2="39119"/>
                        <a14:backgroundMark x1="51923" y1="53138" x2="53615" y2="56742"/>
                        <a14:backgroundMark x1="50231" y1="46996" x2="50846" y2="46996"/>
                        <a14:backgroundMark x1="49615" y1="47664" x2="51077" y2="47263"/>
                        <a14:backgroundMark x1="57462" y1="45794" x2="58000" y2="47664"/>
                        <a14:backgroundMark x1="54769" y1="33378" x2="55077" y2="33111"/>
                        <a14:backgroundMark x1="64615" y1="54473" x2="64615" y2="54473"/>
                        <a14:backgroundMark x1="64615" y1="55407" x2="64846" y2="56342"/>
                        <a14:backgroundMark x1="82000" y1="41789" x2="82000" y2="48999"/>
                        <a14:backgroundMark x1="76154" y1="43124" x2="76308" y2="50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4" t="12327" r="4822" b="17178"/>
          <a:stretch/>
        </p:blipFill>
        <p:spPr bwMode="auto">
          <a:xfrm>
            <a:off x="2232670" y="4398344"/>
            <a:ext cx="5516835" cy="24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00800" cy="151216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00CC"/>
                </a:solidFill>
              </a:rPr>
              <a:t>Муниципальная программа "Развитие культуры в Тосненском городском поселении Тосненского района Ленинградской </a:t>
            </a:r>
            <a:r>
              <a:rPr lang="ru-RU" b="1" dirty="0" smtClean="0">
                <a:solidFill>
                  <a:srgbClr val="0000CC"/>
                </a:solidFill>
              </a:rPr>
              <a:t>области"          </a:t>
            </a:r>
            <a:r>
              <a:rPr lang="ru-RU" b="1" dirty="0">
                <a:solidFill>
                  <a:srgbClr val="0000CC"/>
                </a:solidFill>
              </a:rPr>
              <a:t/>
            </a:r>
            <a:br>
              <a:rPr lang="ru-RU" b="1" dirty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67 234,2 тыс</a:t>
            </a:r>
            <a:r>
              <a:rPr lang="ru-RU" b="1" dirty="0">
                <a:solidFill>
                  <a:srgbClr val="0000CC"/>
                </a:solidFill>
              </a:rPr>
              <a:t>. </a:t>
            </a:r>
            <a:r>
              <a:rPr lang="ru-RU" b="1" dirty="0" smtClean="0">
                <a:solidFill>
                  <a:srgbClr val="0000CC"/>
                </a:solidFill>
              </a:rPr>
              <a:t>рублей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05135"/>
            <a:ext cx="7920880" cy="3293209"/>
          </a:xfrm>
          <a:prstGeom prst="rect">
            <a:avLst/>
          </a:prstGeom>
          <a:solidFill>
            <a:srgbClr val="00B0F0">
              <a:alpha val="8000"/>
            </a:srgbClr>
          </a:solidFill>
          <a:ln w="41275" cmpd="dbl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По </a:t>
            </a:r>
            <a:r>
              <a:rPr lang="ru-RU" sz="1600" b="1" dirty="0">
                <a:solidFill>
                  <a:srgbClr val="3333FF"/>
                </a:solidFill>
              </a:rPr>
              <a:t>подпрограмме «Развитие культурно - досуговой деятельности в Тосненском городском поселении Тосненского района Ленинградской области»</a:t>
            </a:r>
            <a:r>
              <a:rPr lang="ru-RU" sz="1600" dirty="0">
                <a:solidFill>
                  <a:srgbClr val="3333FF"/>
                </a:solidFill>
              </a:rPr>
              <a:t>  </a:t>
            </a:r>
            <a:r>
              <a:rPr lang="ru-RU" sz="1600" dirty="0">
                <a:solidFill>
                  <a:srgbClr val="003399"/>
                </a:solidFill>
              </a:rPr>
              <a:t>израсходовано </a:t>
            </a:r>
            <a:r>
              <a:rPr lang="ru-RU" sz="1600" dirty="0" smtClean="0">
                <a:solidFill>
                  <a:srgbClr val="003399"/>
                </a:solidFill>
              </a:rPr>
              <a:t>           </a:t>
            </a:r>
            <a:r>
              <a:rPr lang="ru-RU" sz="1600" b="1" dirty="0" smtClean="0">
                <a:solidFill>
                  <a:srgbClr val="003399"/>
                </a:solidFill>
              </a:rPr>
              <a:t>63 </a:t>
            </a:r>
            <a:r>
              <a:rPr lang="ru-RU" sz="1600" b="1" dirty="0">
                <a:solidFill>
                  <a:srgbClr val="003399"/>
                </a:solidFill>
              </a:rPr>
              <a:t>934,2 тыс. руб.,</a:t>
            </a:r>
            <a:r>
              <a:rPr lang="ru-RU" sz="1600" dirty="0">
                <a:solidFill>
                  <a:srgbClr val="003399"/>
                </a:solidFill>
              </a:rPr>
              <a:t> в том числе:</a:t>
            </a:r>
          </a:p>
          <a:p>
            <a:pPr algn="just"/>
            <a:r>
              <a:rPr lang="ru-RU" sz="1600" dirty="0">
                <a:solidFill>
                  <a:srgbClr val="003399"/>
                </a:solidFill>
              </a:rPr>
              <a:t>- на обеспечение деятельности учреждений культуры в сумме </a:t>
            </a:r>
            <a:r>
              <a:rPr lang="ru-RU" sz="1600" b="1" dirty="0">
                <a:solidFill>
                  <a:srgbClr val="003399"/>
                </a:solidFill>
              </a:rPr>
              <a:t>61 816,6 тыс. руб., </a:t>
            </a:r>
            <a:r>
              <a:rPr lang="ru-RU" sz="1600" dirty="0">
                <a:solidFill>
                  <a:srgbClr val="003399"/>
                </a:solidFill>
              </a:rPr>
              <a:t>из них:</a:t>
            </a:r>
          </a:p>
          <a:p>
            <a:pPr algn="just"/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i="1" u="sng" dirty="0" err="1">
                <a:solidFill>
                  <a:srgbClr val="003399"/>
                </a:solidFill>
              </a:rPr>
              <a:t>МКУ</a:t>
            </a:r>
            <a:r>
              <a:rPr lang="ru-RU" sz="1600" i="1" u="sng" dirty="0">
                <a:solidFill>
                  <a:srgbClr val="003399"/>
                </a:solidFill>
              </a:rPr>
              <a:t> «</a:t>
            </a:r>
            <a:r>
              <a:rPr lang="ru-RU" sz="1600" i="1" u="sng" dirty="0" err="1">
                <a:solidFill>
                  <a:srgbClr val="003399"/>
                </a:solidFill>
              </a:rPr>
              <a:t>СКК</a:t>
            </a:r>
            <a:r>
              <a:rPr lang="ru-RU" sz="1600" i="1" u="sng" dirty="0">
                <a:solidFill>
                  <a:srgbClr val="003399"/>
                </a:solidFill>
              </a:rPr>
              <a:t> «Космонавт»</a:t>
            </a:r>
            <a:r>
              <a:rPr lang="ru-RU" sz="1600" dirty="0">
                <a:solidFill>
                  <a:srgbClr val="003399"/>
                </a:solidFill>
              </a:rPr>
              <a:t> (с учетом 3-х подростковых клубов) – </a:t>
            </a:r>
            <a:r>
              <a:rPr lang="ru-RU" sz="1600" b="1" i="1" dirty="0">
                <a:solidFill>
                  <a:srgbClr val="003399"/>
                </a:solidFill>
              </a:rPr>
              <a:t>39 244,9 тыс. руб.</a:t>
            </a:r>
            <a:r>
              <a:rPr lang="ru-RU" sz="1600" dirty="0">
                <a:solidFill>
                  <a:srgbClr val="003399"/>
                </a:solidFill>
              </a:rPr>
              <a:t>;</a:t>
            </a:r>
          </a:p>
          <a:p>
            <a:pPr algn="just"/>
            <a:r>
              <a:rPr lang="ru-RU" sz="1600" i="1" u="sng" dirty="0">
                <a:solidFill>
                  <a:srgbClr val="003399"/>
                </a:solidFill>
              </a:rPr>
              <a:t>МКУК «Тарасовский СДК»</a:t>
            </a:r>
            <a:r>
              <a:rPr lang="ru-RU" sz="1600" dirty="0">
                <a:solidFill>
                  <a:srgbClr val="003399"/>
                </a:solidFill>
              </a:rPr>
              <a:t> – </a:t>
            </a:r>
            <a:r>
              <a:rPr lang="ru-RU" sz="1600" b="1" i="1" dirty="0">
                <a:solidFill>
                  <a:srgbClr val="003399"/>
                </a:solidFill>
              </a:rPr>
              <a:t>10 006,4 тыс. руб.</a:t>
            </a:r>
            <a:r>
              <a:rPr lang="ru-RU" sz="1600" dirty="0">
                <a:solidFill>
                  <a:srgbClr val="003399"/>
                </a:solidFill>
              </a:rPr>
              <a:t>;</a:t>
            </a:r>
          </a:p>
          <a:p>
            <a:pPr algn="just"/>
            <a:r>
              <a:rPr lang="ru-RU" sz="1600" i="1" u="sng" dirty="0">
                <a:solidFill>
                  <a:srgbClr val="003399"/>
                </a:solidFill>
              </a:rPr>
              <a:t>МКУК «Ушакинский ЦДНТ»</a:t>
            </a:r>
            <a:r>
              <a:rPr lang="ru-RU" sz="1600" dirty="0">
                <a:solidFill>
                  <a:srgbClr val="003399"/>
                </a:solidFill>
              </a:rPr>
              <a:t> – </a:t>
            </a:r>
            <a:r>
              <a:rPr lang="ru-RU" sz="1600" b="1" i="1" dirty="0">
                <a:solidFill>
                  <a:srgbClr val="003399"/>
                </a:solidFill>
              </a:rPr>
              <a:t>12 565,3 тыс. руб</a:t>
            </a:r>
            <a:r>
              <a:rPr lang="ru-RU" sz="1600" dirty="0">
                <a:solidFill>
                  <a:srgbClr val="003399"/>
                </a:solidFill>
              </a:rPr>
              <a:t>.;</a:t>
            </a:r>
          </a:p>
          <a:p>
            <a:pPr algn="just"/>
            <a:r>
              <a:rPr lang="ru-RU" sz="1600" dirty="0">
                <a:solidFill>
                  <a:srgbClr val="003399"/>
                </a:solidFill>
              </a:rPr>
              <a:t>- на организацию и проведение  мероприятий в области культуры –</a:t>
            </a:r>
            <a:r>
              <a:rPr lang="ru-RU" sz="1600" b="1" dirty="0">
                <a:solidFill>
                  <a:srgbClr val="003399"/>
                </a:solidFill>
              </a:rPr>
              <a:t> 1 897,6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b="1" dirty="0">
                <a:solidFill>
                  <a:srgbClr val="003399"/>
                </a:solidFill>
              </a:rPr>
              <a:t>тыс. руб.;</a:t>
            </a:r>
            <a:endParaRPr lang="ru-RU" sz="1600" dirty="0">
              <a:solidFill>
                <a:srgbClr val="003399"/>
              </a:solidFill>
            </a:endParaRPr>
          </a:p>
          <a:p>
            <a:pPr algn="just"/>
            <a:r>
              <a:rPr lang="ru-RU" sz="1600" dirty="0">
                <a:solidFill>
                  <a:srgbClr val="003399"/>
                </a:solidFill>
              </a:rPr>
              <a:t>- на организацию и проведение  мероприятий с подростковыми клубами –</a:t>
            </a:r>
            <a:r>
              <a:rPr lang="ru-RU" sz="1600" b="1" dirty="0">
                <a:solidFill>
                  <a:srgbClr val="003399"/>
                </a:solidFill>
              </a:rPr>
              <a:t> 220,0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b="1" dirty="0">
                <a:solidFill>
                  <a:srgbClr val="003399"/>
                </a:solidFill>
              </a:rPr>
              <a:t>тыс. руб.</a:t>
            </a:r>
            <a:endParaRPr lang="ru-RU" sz="1600" dirty="0">
              <a:solidFill>
                <a:srgbClr val="003399"/>
              </a:solidFill>
            </a:endParaRPr>
          </a:p>
          <a:p>
            <a:pPr algn="just"/>
            <a:r>
              <a:rPr lang="ru-RU" sz="1600" dirty="0"/>
              <a:t> </a:t>
            </a:r>
            <a:r>
              <a:rPr lang="ru-RU" sz="1600" dirty="0" smtClean="0"/>
              <a:t>По </a:t>
            </a:r>
            <a:r>
              <a:rPr lang="ru-RU" sz="1600" b="1" dirty="0">
                <a:solidFill>
                  <a:srgbClr val="3333FF"/>
                </a:solidFill>
              </a:rPr>
              <a:t>подпрограмме «Развитие и модернизация объектов культуры Тосненского городского поселения Тосненского района Ленинградской области»</a:t>
            </a:r>
            <a:r>
              <a:rPr lang="ru-RU" sz="1600" b="1" i="1" dirty="0">
                <a:solidFill>
                  <a:srgbClr val="3333FF"/>
                </a:solidFill>
              </a:rPr>
              <a:t> </a:t>
            </a:r>
            <a:r>
              <a:rPr lang="ru-RU" sz="1600" dirty="0">
                <a:solidFill>
                  <a:srgbClr val="003399"/>
                </a:solidFill>
              </a:rPr>
              <a:t>израсходовано </a:t>
            </a:r>
            <a:r>
              <a:rPr lang="ru-RU" sz="1600" dirty="0" smtClean="0">
                <a:solidFill>
                  <a:srgbClr val="003399"/>
                </a:solidFill>
              </a:rPr>
              <a:t>          </a:t>
            </a:r>
            <a:r>
              <a:rPr lang="ru-RU" sz="1600" b="1" dirty="0" smtClean="0">
                <a:solidFill>
                  <a:srgbClr val="003399"/>
                </a:solidFill>
              </a:rPr>
              <a:t>3 </a:t>
            </a:r>
            <a:r>
              <a:rPr lang="ru-RU" sz="1600" b="1" dirty="0">
                <a:solidFill>
                  <a:srgbClr val="003399"/>
                </a:solidFill>
              </a:rPr>
              <a:t>300,0 тыс. руб.</a:t>
            </a:r>
            <a:r>
              <a:rPr lang="ru-RU" sz="1600" dirty="0">
                <a:solidFill>
                  <a:srgbClr val="003399"/>
                </a:solidFill>
              </a:rPr>
              <a:t> на выполнение работ по ремонту здания МКУК «Ушакинский ЦДНТ». 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47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b52/00064ce1-b2ea40bb/hello_html_m434975a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331" y="4437112"/>
            <a:ext cx="4752527" cy="253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05750" y="131962"/>
            <a:ext cx="7844408" cy="10081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Муниципальная программа «Развитие физической культуры и спорта </a:t>
            </a:r>
            <a:b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на территории Тосненского городского поселения </a:t>
            </a:r>
            <a:b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Тосненского района Ленинградской </a:t>
            </a: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области»</a:t>
            </a: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31 355,4 тыс. рублей</a:t>
            </a:r>
            <a:r>
              <a:rPr lang="ru-RU" sz="5400" b="1" dirty="0" smtClean="0">
                <a:solidFill>
                  <a:srgbClr val="CC00CC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CC00CC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rgbClr val="CC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274" y="1878315"/>
            <a:ext cx="8247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i="1" dirty="0" smtClean="0">
                <a:solidFill>
                  <a:srgbClr val="CC00CC"/>
                </a:solidFill>
              </a:rPr>
              <a:t>По </a:t>
            </a:r>
            <a:r>
              <a:rPr lang="ru-RU" sz="1400" b="1" i="1" dirty="0">
                <a:solidFill>
                  <a:srgbClr val="CC00CC"/>
                </a:solidFill>
              </a:rPr>
              <a:t>подпрограмме «Развитие объектов физической культуры и спорта в Тосненском городском поселении Тосненского района Ленинградской области»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финансирование составило 10 331,2 тыс. руб. (в том числе 10 127,0 тыс. руб.- средства областного бюджета и 204,2 тыс. руб. – средства местного бюджета). Средства направлены на выполнение работ по объекту «Строительство универсальной спортивной площадки дер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. Тарасово»;</a:t>
            </a:r>
          </a:p>
          <a:p>
            <a:pPr marL="285750" indent="-285750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endParaRPr lang="ru-RU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639" y="1139651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CC00CC"/>
                </a:solidFill>
              </a:rPr>
              <a:t>По</a:t>
            </a:r>
            <a:r>
              <a:rPr lang="ru-RU" sz="1400" b="1" dirty="0" smtClean="0">
                <a:solidFill>
                  <a:srgbClr val="CC00CC"/>
                </a:solidFill>
              </a:rPr>
              <a:t> </a:t>
            </a:r>
            <a:r>
              <a:rPr lang="ru-RU" sz="1400" b="1" i="1" dirty="0">
                <a:solidFill>
                  <a:srgbClr val="CC00CC"/>
                </a:solidFill>
              </a:rPr>
              <a:t>подпрограмме «Обеспечение жителей Тосненского городского поселения Тосненского района Ленинградской области услугами в сфере </a:t>
            </a:r>
            <a:r>
              <a:rPr lang="ru-RU" sz="1400" b="1" i="1" dirty="0" smtClean="0">
                <a:solidFill>
                  <a:srgbClr val="CC00CC"/>
                </a:solidFill>
              </a:rPr>
              <a:t>физической культуры и спорта</a:t>
            </a:r>
            <a:r>
              <a:rPr lang="ru-RU" sz="1400" b="1" i="1" dirty="0">
                <a:solidFill>
                  <a:srgbClr val="CC00CC"/>
                </a:solidFill>
              </a:rPr>
              <a:t>, оздоровления и досуга»</a:t>
            </a:r>
            <a:r>
              <a:rPr lang="ru-RU" sz="1400" b="1" dirty="0">
                <a:solidFill>
                  <a:srgbClr val="CC00CC"/>
                </a:solidFill>
              </a:rPr>
              <a:t>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осуществлялись расходы на обеспечение деятельности МКУ «СДЦ «Атлант» в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сумме 19 108,1 тыс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. руб.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5255" y="3022847"/>
            <a:ext cx="82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CC00CC"/>
                </a:solidFill>
              </a:rPr>
              <a:t>По подпрограмме «Развитие физической культуры и массового спорта в Тосненском городском поселении Тосненского района Ленинградской области»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организацию,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проведение физкультурных и спортивных мероприятий, а также организацию участия сборных команд в соревнованиях, расходы составили </a:t>
            </a: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</a:rPr>
              <a:t>1 396,2 тыс. рублей;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181" y="3976954"/>
            <a:ext cx="81545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i="1" dirty="0" smtClean="0">
                <a:solidFill>
                  <a:srgbClr val="CC00CC"/>
                </a:solidFill>
              </a:rPr>
              <a:t>По </a:t>
            </a:r>
            <a:r>
              <a:rPr lang="ru-RU" sz="1400" b="1" i="1" dirty="0">
                <a:solidFill>
                  <a:srgbClr val="CC00CC"/>
                </a:solidFill>
              </a:rPr>
              <a:t>подпрограмме «Развитие молодежной политики в Тосненском городском поселении Тосненского района Ленинградской области»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на организацию временных рабочих мест для молодежи в летний период направлено 519,9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03189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ifeinsuranceunited.com/wp-content/uploads/2018/05/Depositphotos_13724581_m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2040" y="4850779"/>
            <a:ext cx="2872260" cy="1915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996854" y="2708920"/>
            <a:ext cx="7412031" cy="477054"/>
          </a:xfrm>
          <a:solidFill>
            <a:schemeClr val="lt1">
              <a:alpha val="92000"/>
            </a:schemeClr>
          </a:solidFill>
          <a:ln w="98425" cmpd="tri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Доходы – </a:t>
            </a:r>
            <a:r>
              <a:rPr lang="ru-RU" altLang="ru-RU" sz="25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396 545,5 тыс</a:t>
            </a:r>
            <a:r>
              <a:rPr lang="ru-RU" altLang="ru-RU" sz="25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рублей;</a:t>
            </a:r>
          </a:p>
        </p:txBody>
      </p:sp>
      <p:sp>
        <p:nvSpPr>
          <p:cNvPr id="4100" name="Объект 2"/>
          <p:cNvSpPr txBox="1">
            <a:spLocks/>
          </p:cNvSpPr>
          <p:nvPr/>
        </p:nvSpPr>
        <p:spPr bwMode="auto">
          <a:xfrm>
            <a:off x="996856" y="3501008"/>
            <a:ext cx="7416824" cy="477054"/>
          </a:xfrm>
          <a:prstGeom prst="rect">
            <a:avLst/>
          </a:prstGeom>
          <a:solidFill>
            <a:schemeClr val="lt1">
              <a:alpha val="70000"/>
            </a:schemeClr>
          </a:solidFill>
          <a:ln w="98425" cmpd="tri">
            <a:solidFill>
              <a:srgbClr val="0070C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eaLnBrk="0" hangingPunct="0">
              <a:buFont typeface="Arial" pitchFamily="34" charset="0"/>
              <a:buNone/>
              <a:defRPr sz="2500" b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altLang="ru-RU" dirty="0"/>
              <a:t>Расходы – </a:t>
            </a:r>
            <a:r>
              <a:rPr lang="ru-RU" altLang="ru-RU" dirty="0" smtClean="0"/>
              <a:t>482 205,2 тыс</a:t>
            </a:r>
            <a:r>
              <a:rPr lang="ru-RU" altLang="ru-RU" dirty="0"/>
              <a:t>. рублей;</a:t>
            </a:r>
          </a:p>
        </p:txBody>
      </p:sp>
      <p:sp>
        <p:nvSpPr>
          <p:cNvPr id="4101" name="Объект 2"/>
          <p:cNvSpPr txBox="1">
            <a:spLocks/>
          </p:cNvSpPr>
          <p:nvPr/>
        </p:nvSpPr>
        <p:spPr bwMode="auto">
          <a:xfrm>
            <a:off x="1052155" y="4250978"/>
            <a:ext cx="7412031" cy="477054"/>
          </a:xfrm>
          <a:prstGeom prst="rect">
            <a:avLst/>
          </a:prstGeom>
          <a:solidFill>
            <a:schemeClr val="lt1">
              <a:alpha val="83000"/>
            </a:schemeClr>
          </a:solidFill>
          <a:ln w="98425" cmpd="tri">
            <a:solidFill>
              <a:srgbClr val="0070C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 eaLnBrk="0" hangingPunct="0">
              <a:buFont typeface="Arial" pitchFamily="34" charset="0"/>
              <a:buNone/>
              <a:defRPr sz="2500" b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altLang="ru-RU" dirty="0" smtClean="0"/>
              <a:t>Дефицит </a:t>
            </a:r>
            <a:r>
              <a:rPr lang="ru-RU" altLang="ru-RU" dirty="0"/>
              <a:t>бюджета – </a:t>
            </a:r>
            <a:r>
              <a:rPr lang="ru-RU" altLang="ru-RU" dirty="0" smtClean="0"/>
              <a:t>85 659,7 тыс</a:t>
            </a:r>
            <a:r>
              <a:rPr lang="ru-RU" altLang="ru-RU" dirty="0"/>
              <a:t>. рублей.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620688"/>
            <a:ext cx="6840760" cy="1938992"/>
          </a:xfrm>
          <a:prstGeom prst="rect">
            <a:avLst/>
          </a:prstGeom>
          <a:solidFill>
            <a:schemeClr val="lt1">
              <a:alpha val="54000"/>
            </a:schemeClr>
          </a:solidFill>
          <a:ln w="98425" cmpd="tri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Исполнение бюджета Тосненского городского поселения за </a:t>
            </a: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2019 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год: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0331252"/>
              </p:ext>
            </p:extLst>
          </p:nvPr>
        </p:nvGraphicFramePr>
        <p:xfrm>
          <a:off x="683568" y="44624"/>
          <a:ext cx="7992888" cy="201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2016224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 содействии участию населения в осуществлении местного самоуправления в иных формах на частях территорий Тосненского городского поселения Тосненского района Ленинградской </a:t>
                      </a:r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на 2019-2023 годы"                                                                                                                                                                </a:t>
                      </a:r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3 438,7 тыс. рублей </a:t>
                      </a:r>
                    </a:p>
                    <a:p>
                      <a:pPr algn="ctr" fontAlgn="ctr"/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(из них</a:t>
                      </a:r>
                      <a:r>
                        <a:rPr lang="en-US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областной бюджет – 2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367,3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рублей,</a:t>
                      </a:r>
                    </a:p>
                    <a:p>
                      <a:pPr algn="ctr" fontAlgn="ctr"/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местный бюджет – 1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071,4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рублей)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478415"/>
              </p:ext>
            </p:extLst>
          </p:nvPr>
        </p:nvGraphicFramePr>
        <p:xfrm>
          <a:off x="1259632" y="3429000"/>
          <a:ext cx="7007814" cy="43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7814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шахтных колодцев в п. Строение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125,0 </a:t>
                      </a:r>
                      <a:r>
                        <a:rPr lang="ru-RU" sz="1400" b="1" u="sng" strike="noStrike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u="sng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604660"/>
              </p:ext>
            </p:extLst>
          </p:nvPr>
        </p:nvGraphicFramePr>
        <p:xfrm>
          <a:off x="1259632" y="2132856"/>
          <a:ext cx="7017466" cy="43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7466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улично-дорожной сети в </a:t>
                      </a:r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дер. Новолисино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2 224,1 </a:t>
                      </a:r>
                      <a:r>
                        <a:rPr lang="ru-RU" sz="1400" b="1" u="sng" strike="noStrike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u="sng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4740204"/>
              </p:ext>
            </p:extLst>
          </p:nvPr>
        </p:nvGraphicFramePr>
        <p:xfrm>
          <a:off x="1259632" y="2708920"/>
          <a:ext cx="7017466" cy="64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7466"/>
              </a:tblGrid>
              <a:tr h="648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Обустройство 9 контейнерных площадок в д. Новолисино,</a:t>
                      </a:r>
                      <a:r>
                        <a:rPr lang="ru-RU" sz="14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д. Примерное, д. Рублево, </a:t>
                      </a:r>
                      <a:r>
                        <a:rPr lang="ru-RU" sz="14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4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Жары, д.Андрианово, д. Мельница</a:t>
                      </a:r>
                      <a:endParaRPr lang="ru-RU" sz="1400" b="1" u="none" strike="noStrike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930,6 </a:t>
                      </a:r>
                      <a:r>
                        <a:rPr lang="ru-RU" sz="1400" b="1" u="sng" strike="noStrike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u="sng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6" name="Picture 6" descr="https://thumbs.dreamstime.com/z/you-will-not-pass-here-138217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7" t="2269" r="6418" b="10366"/>
          <a:stretch/>
        </p:blipFill>
        <p:spPr bwMode="auto">
          <a:xfrm>
            <a:off x="7668344" y="5199651"/>
            <a:ext cx="1217508" cy="1314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4415779"/>
              </p:ext>
            </p:extLst>
          </p:nvPr>
        </p:nvGraphicFramePr>
        <p:xfrm>
          <a:off x="1259632" y="3933056"/>
          <a:ext cx="7017466" cy="43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7466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Чистка пожарных водоемов в </a:t>
                      </a:r>
                      <a:r>
                        <a:rPr lang="ru-RU" sz="1400" b="1" u="none" strike="noStrike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с.Ушаки</a:t>
                      </a:r>
                      <a:endParaRPr lang="ru-RU" sz="1400" b="1" u="none" strike="noStrike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99,0 </a:t>
                      </a:r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b="1" u="sng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861376"/>
              </p:ext>
            </p:extLst>
          </p:nvPr>
        </p:nvGraphicFramePr>
        <p:xfrm>
          <a:off x="1259633" y="4506713"/>
          <a:ext cx="7017465" cy="43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7465"/>
              </a:tblGrid>
              <a:tr h="4344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Спиливание</a:t>
                      </a:r>
                      <a:r>
                        <a:rPr lang="ru-RU" sz="14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деревьев</a:t>
                      </a:r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с.Ушаки, </a:t>
                      </a:r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д.Георгиевское, п.Ушаки</a:t>
                      </a:r>
                      <a:endParaRPr lang="ru-RU" sz="1400" b="1" u="none" strike="noStrike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 </a:t>
                      </a:r>
                      <a:r>
                        <a:rPr lang="ru-RU" sz="1400" b="1" u="sng" strike="noStrike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sng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u="sng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6" descr="https://img2.freepng.ru/20180516/hyq/kisspng-water-well-wishing-well-clip-art-5afc51bde133b8.9364872715264854379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100000" l="2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4833"/>
            <a:ext cx="3436814" cy="19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altay/2094876/2a0000016d905e68c0c596f9edf684a50c8d/X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27" b="95219" l="1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79852"/>
            <a:ext cx="2064172" cy="15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0-tub-ru.yandex.net/i?id=aa3f18d8620fb1a62634f6409de8f5f7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5079852"/>
            <a:ext cx="1611461" cy="158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43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0%BA%D0%BE%D0%BD%D1%86%D0%B5%D0%BF%D1%86%D0%B8%D1%8F-%D1%81%D1%82%D1%80%D0%BE%D0%B8%D1%82%D0%B5-%D1%8C%D1%81%D1%82%D0%B2%D0%B0-%D0%BE%D1%80%D0%BE%D0%B3-%D0%B2%D0%B5%D0%BA%D1%82%D0%BE%D1%80%D0%B0-%D1%81-%D0%B7%D0%BD%D0%B0%D0%BA%D0%BE%D0%BC-61181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5250" y1="72750" x2="15250" y2="72750"/>
                        <a14:foregroundMark x1="19875" y1="63250" x2="12000" y2="91500"/>
                        <a14:foregroundMark x1="34125" y1="6500" x2="35250" y2="29750"/>
                        <a14:foregroundMark x1="85750" y1="9875" x2="64875" y2="30375"/>
                        <a14:foregroundMark x1="65000" y1="79250" x2="65500" y2="92250"/>
                        <a14:foregroundMark x1="41625" y1="76500" x2="33375" y2="89000"/>
                        <a14:foregroundMark x1="78250" y1="83875" x2="85875" y2="83375"/>
                        <a14:foregroundMark x1="37375" y1="77375" x2="43125" y2="74125"/>
                        <a14:foregroundMark x1="88125" y1="70250" x2="84750" y2="63375"/>
                        <a14:foregroundMark x1="5875" y1="75125" x2="17250" y2="74250"/>
                        <a14:foregroundMark x1="4625" y1="56875" x2="14375" y2="58250"/>
                        <a14:foregroundMark x1="88875" y1="22125" x2="89250" y2="25125"/>
                        <a14:foregroundMark x1="87375" y1="9750" x2="89250" y2="11875"/>
                        <a14:foregroundMark x1="88250" y1="13500" x2="88375" y2="19125"/>
                        <a14:foregroundMark x1="90125" y1="12625" x2="89625" y2="21250"/>
                        <a14:foregroundMark x1="44250" y1="41000" x2="44250" y2="41000"/>
                        <a14:foregroundMark x1="53750" y1="44750" x2="37875" y2="66875"/>
                        <a14:foregroundMark x1="65750" y1="62500" x2="50750" y2="70125"/>
                        <a14:foregroundMark x1="46063" y1="46457" x2="40289" y2="58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528519"/>
              </p:ext>
            </p:extLst>
          </p:nvPr>
        </p:nvGraphicFramePr>
        <p:xfrm>
          <a:off x="755576" y="116632"/>
          <a:ext cx="7992888" cy="2447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2016224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«Реализация инициативных предложений жителей территории г. Тосно в рамках областного закона от </a:t>
                      </a:r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января 2018 года № 3-ОЗ «О содействии участию населения в осуществлении местного самоуправления в иных формах на территории административных центров муниципальных образований Ленинградской области»                                                                                                                                                                 </a:t>
                      </a:r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3 431,7 тыс. рублей </a:t>
                      </a:r>
                    </a:p>
                    <a:p>
                      <a:pPr algn="ctr" fontAlgn="ctr"/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(из них</a:t>
                      </a:r>
                      <a:r>
                        <a:rPr lang="en-US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областной бюджет – 3 084,0 тыс. рублей,</a:t>
                      </a:r>
                    </a:p>
                    <a:p>
                      <a:pPr algn="ctr" fontAlgn="ctr"/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местный бюджет – 347,7 тыс. рублей)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636468"/>
              </p:ext>
            </p:extLst>
          </p:nvPr>
        </p:nvGraphicFramePr>
        <p:xfrm>
          <a:off x="827584" y="2780928"/>
          <a:ext cx="3888432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/>
              </a:tblGrid>
              <a:tr h="13681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проезжей части ул. Вокзальная от дома № 61 до дома № 84 </a:t>
                      </a:r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- 2 931,7 тыс. руб.</a:t>
                      </a:r>
                      <a:endParaRPr lang="ru-RU" sz="1600" b="1" u="sng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5774270"/>
              </p:ext>
            </p:extLst>
          </p:nvPr>
        </p:nvGraphicFramePr>
        <p:xfrm>
          <a:off x="4979988" y="2780928"/>
          <a:ext cx="3971453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1453"/>
              </a:tblGrid>
              <a:tr h="13681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Обустройство тротуара от съезда с автодороги </a:t>
                      </a:r>
                      <a:r>
                        <a:rPr lang="ru-RU" sz="1600" b="0" u="none" strike="noStrike" kern="1200" dirty="0" err="1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Кемпелово</a:t>
                      </a:r>
                      <a:r>
                        <a:rPr lang="ru-RU" sz="1600" b="0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b="0" u="none" strike="noStrike" kern="1200" dirty="0" err="1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Губаницы-Калитино</a:t>
                      </a:r>
                      <a:r>
                        <a:rPr lang="ru-RU" sz="1600" b="0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Выра - Тосно-Шапки вдоль </a:t>
                      </a:r>
                      <a:r>
                        <a:rPr lang="ru-RU" sz="1600" b="0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ул</a:t>
                      </a:r>
                      <a:r>
                        <a:rPr lang="ru-RU" sz="1600" b="0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Октябрьская г. Тосно </a:t>
                      </a:r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- 500,0 тыс. руб.</a:t>
                      </a:r>
                      <a:endParaRPr lang="ru-RU" sz="1600" b="1" u="sng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067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hokg.org/wp-content/uploads/2018/12/bez.gor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716" y="4116274"/>
            <a:ext cx="5040560" cy="2840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7128792" cy="830997"/>
          </a:xfrm>
          <a:prstGeom prst="rect">
            <a:avLst/>
          </a:prstGeom>
          <a:solidFill>
            <a:srgbClr val="06D2E8">
              <a:alpha val="17000"/>
            </a:srgbClr>
          </a:solidFill>
          <a:ln w="47625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</a:rPr>
              <a:t>Муниципальная программа "Безопасность Тосненского городского поселения Тосненского района Ленинградской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</a:rPr>
              <a:t>области"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</a:rPr>
              <a:t>2 759,3 тыс</a:t>
            </a: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</a:rPr>
              <a:t>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7128792" cy="2631490"/>
          </a:xfrm>
          <a:prstGeom prst="rect">
            <a:avLst/>
          </a:prstGeom>
          <a:solidFill>
            <a:srgbClr val="06D2E8">
              <a:alpha val="15000"/>
            </a:srgbClr>
          </a:solidFill>
          <a:ln w="38100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5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u="sng" dirty="0" smtClean="0">
                <a:solidFill>
                  <a:srgbClr val="0000FF"/>
                </a:solidFill>
              </a:rPr>
              <a:t>Средства направлены на:</a:t>
            </a:r>
          </a:p>
          <a:p>
            <a:pPr algn="just"/>
            <a:endParaRPr lang="ru-RU" sz="1500" b="1" u="sng" dirty="0" smtClean="0">
              <a:solidFill>
                <a:srgbClr val="008080"/>
              </a:solidFill>
            </a:endParaRPr>
          </a:p>
          <a:p>
            <a:pPr algn="just"/>
            <a:r>
              <a:rPr lang="ru-RU" sz="1500" b="1" dirty="0">
                <a:solidFill>
                  <a:srgbClr val="003399"/>
                </a:solidFill>
              </a:rPr>
              <a:t>- проведение мероприятий по расширению, обслуживанию и содержанию АПК </a:t>
            </a:r>
            <a:r>
              <a:rPr lang="ru-RU" sz="1500" b="1" dirty="0" err="1">
                <a:solidFill>
                  <a:srgbClr val="003399"/>
                </a:solidFill>
              </a:rPr>
              <a:t>АИС</a:t>
            </a:r>
            <a:r>
              <a:rPr lang="ru-RU" sz="1500" b="1" dirty="0">
                <a:solidFill>
                  <a:srgbClr val="003399"/>
                </a:solidFill>
              </a:rPr>
              <a:t> «Безопасный город» - </a:t>
            </a:r>
            <a:r>
              <a:rPr lang="ru-RU" sz="1500" b="1" u="sng" dirty="0">
                <a:solidFill>
                  <a:srgbClr val="7030A0"/>
                </a:solidFill>
              </a:rPr>
              <a:t>1 151,9 тыс. руб</a:t>
            </a:r>
            <a:r>
              <a:rPr lang="ru-RU" sz="1500" b="1" u="sng" dirty="0" smtClean="0">
                <a:solidFill>
                  <a:srgbClr val="7030A0"/>
                </a:solidFill>
              </a:rPr>
              <a:t>.</a:t>
            </a:r>
            <a:endParaRPr lang="ru-RU" sz="1500" b="1" u="sng" dirty="0">
              <a:solidFill>
                <a:srgbClr val="7030A0"/>
              </a:solidFill>
            </a:endParaRPr>
          </a:p>
          <a:p>
            <a:pPr algn="just"/>
            <a:r>
              <a:rPr lang="ru-RU" sz="1500" b="1" dirty="0">
                <a:solidFill>
                  <a:srgbClr val="003399"/>
                </a:solidFill>
              </a:rPr>
              <a:t>- на реализацию мероприятий в области пожарной безопасности (замена и обслуживание пожарных гидрантов, устройство противопожарных опашек) – </a:t>
            </a:r>
            <a:r>
              <a:rPr lang="ru-RU" sz="1500" b="1" u="sng" dirty="0">
                <a:solidFill>
                  <a:srgbClr val="7030A0"/>
                </a:solidFill>
              </a:rPr>
              <a:t>722,0 тыс</a:t>
            </a:r>
            <a:r>
              <a:rPr lang="ru-RU" sz="1500" b="1" u="sng" dirty="0" smtClean="0">
                <a:solidFill>
                  <a:srgbClr val="7030A0"/>
                </a:solidFill>
              </a:rPr>
              <a:t>. руб</a:t>
            </a:r>
            <a:r>
              <a:rPr lang="ru-RU" sz="1500" b="1" u="sng" dirty="0" smtClean="0">
                <a:solidFill>
                  <a:srgbClr val="003399"/>
                </a:solidFill>
              </a:rPr>
              <a:t>.</a:t>
            </a:r>
            <a:endParaRPr lang="ru-RU" sz="1500" b="1" u="sng" dirty="0">
              <a:solidFill>
                <a:srgbClr val="003399"/>
              </a:solidFill>
            </a:endParaRPr>
          </a:p>
          <a:p>
            <a:pPr algn="just"/>
            <a:r>
              <a:rPr lang="ru-RU" sz="1500" b="1" dirty="0">
                <a:solidFill>
                  <a:srgbClr val="003399"/>
                </a:solidFill>
              </a:rPr>
              <a:t>- на реализацию мероприятий по созданию, обслуживанию и эксплуатации системы оповещения населения </a:t>
            </a:r>
            <a:r>
              <a:rPr lang="ru-RU" sz="1500" b="1" u="sng" dirty="0">
                <a:solidFill>
                  <a:srgbClr val="003399"/>
                </a:solidFill>
              </a:rPr>
              <a:t>- </a:t>
            </a:r>
            <a:r>
              <a:rPr lang="ru-RU" sz="1500" b="1" u="sng" dirty="0">
                <a:solidFill>
                  <a:srgbClr val="7030A0"/>
                </a:solidFill>
              </a:rPr>
              <a:t>520,0 тыс</a:t>
            </a:r>
            <a:r>
              <a:rPr lang="ru-RU" sz="1500" b="1" u="sng" dirty="0" smtClean="0">
                <a:solidFill>
                  <a:srgbClr val="7030A0"/>
                </a:solidFill>
              </a:rPr>
              <a:t>. руб.</a:t>
            </a:r>
            <a:endParaRPr lang="ru-RU" sz="1500" b="1" u="sng" dirty="0">
              <a:solidFill>
                <a:srgbClr val="7030A0"/>
              </a:solidFill>
            </a:endParaRPr>
          </a:p>
          <a:p>
            <a:pPr algn="just"/>
            <a:r>
              <a:rPr lang="ru-RU" sz="1500" b="1" dirty="0" smtClean="0">
                <a:solidFill>
                  <a:srgbClr val="003399"/>
                </a:solidFill>
              </a:rPr>
              <a:t>-  организация </a:t>
            </a:r>
            <a:r>
              <a:rPr lang="ru-RU" sz="1500" b="1" dirty="0">
                <a:solidFill>
                  <a:srgbClr val="003399"/>
                </a:solidFill>
              </a:rPr>
              <a:t>деятельности добровольной народной дружины –</a:t>
            </a:r>
            <a:r>
              <a:rPr lang="ru-RU" sz="1500" b="1" dirty="0">
                <a:solidFill>
                  <a:srgbClr val="7030A0"/>
                </a:solidFill>
              </a:rPr>
              <a:t> </a:t>
            </a:r>
            <a:r>
              <a:rPr lang="ru-RU" sz="1500" b="1" u="sng" dirty="0">
                <a:solidFill>
                  <a:srgbClr val="7030A0"/>
                </a:solidFill>
              </a:rPr>
              <a:t>365,4 тыс. руб</a:t>
            </a:r>
            <a:r>
              <a:rPr lang="ru-RU" sz="1500" b="1" u="sng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ru-RU" sz="1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1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edtver.ru/upload/iblock/1a6/1a612d6079549f86c8464cb0aa75bc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625" y="4653136"/>
            <a:ext cx="3155970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novostroy-m.ru/images/presets/msk/news/968x504/98cc27a3fb37e18d4a03bfb1129a47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373"/>
            <a:ext cx="3499166" cy="1821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870381"/>
              </p:ext>
            </p:extLst>
          </p:nvPr>
        </p:nvGraphicFramePr>
        <p:xfrm>
          <a:off x="683568" y="1772816"/>
          <a:ext cx="7992888" cy="1228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43544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доступным жильем граждан Тосненского</a:t>
                      </a:r>
                      <a:r>
                        <a:rPr lang="ru-RU" sz="1600" b="1" u="none" strike="noStrike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 Тосненского района Ленинградской области на 2018-2020 годы</a:t>
                      </a:r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                                                                                                                                                               </a:t>
                      </a:r>
                      <a:r>
                        <a:rPr lang="ru-RU" sz="1600" b="1" u="sng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1 908,1 </a:t>
                      </a:r>
                      <a:r>
                        <a:rPr lang="ru-RU" sz="1600" b="1" u="sng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963554"/>
              </p:ext>
            </p:extLst>
          </p:nvPr>
        </p:nvGraphicFramePr>
        <p:xfrm>
          <a:off x="1475656" y="3140968"/>
          <a:ext cx="6696744" cy="200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/>
              </a:tblGrid>
              <a:tr h="2008980">
                <a:tc>
                  <a:txBody>
                    <a:bodyPr/>
                    <a:lstStyle/>
                    <a:p>
                      <a:pPr marL="285750" indent="-285750" algn="ctr" defTabSz="914400" rtl="0" eaLnBrk="1" fontAlgn="ctr" latinLnBrk="0" hangingPunct="1">
                        <a:buFontTx/>
                        <a:buChar char="-"/>
                      </a:pPr>
                      <a:r>
                        <a:rPr lang="ru-RU" sz="1600" b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жилых помещений для предоставления гражданам по договору социального найма - </a:t>
                      </a:r>
                      <a:r>
                        <a:rPr lang="ru-RU" sz="1600" b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1 654,6 тыс. руб.;</a:t>
                      </a:r>
                    </a:p>
                    <a:p>
                      <a:pPr marL="285750" indent="-285750" algn="ctr" defTabSz="914400" rtl="0" eaLnBrk="1" fontAlgn="ctr" latinLnBrk="0" hangingPunct="1">
                        <a:buFontTx/>
                        <a:buChar char="-"/>
                      </a:pPr>
                      <a:endParaRPr lang="ru-RU" sz="1600" b="1" u="none" strike="noStrike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предоставление социальной поддержки гражданам в виде социальной   выплаты в форме компенсации расходов, связанных с уплатой процентов по ипотечным кредитам </a:t>
                      </a:r>
                      <a:r>
                        <a:rPr lang="ru-RU" sz="1600" b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- 253,5 тыс. руб.</a:t>
                      </a: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138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6380071"/>
              </p:ext>
            </p:extLst>
          </p:nvPr>
        </p:nvGraphicFramePr>
        <p:xfrm>
          <a:off x="539552" y="548680"/>
          <a:ext cx="7992888" cy="1228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43544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«Борьба с борщевиком Сосновского на территории Тосненского городского поселения Тосненского района Ленинградской области»</a:t>
                      </a:r>
                    </a:p>
                    <a:p>
                      <a:pPr algn="ctr" fontAlgn="ctr"/>
                      <a:r>
                        <a:rPr lang="ru-RU" sz="1600" b="1" u="sng" strike="noStrike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490,0  тыс. рублей 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3044236"/>
              </p:ext>
            </p:extLst>
          </p:nvPr>
        </p:nvGraphicFramePr>
        <p:xfrm>
          <a:off x="1331640" y="1916832"/>
          <a:ext cx="6696744" cy="200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/>
              </a:tblGrid>
              <a:tr h="200898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Ликвидация очагов распространения борщевика химическими методами  </a:t>
                      </a:r>
                      <a:r>
                        <a:rPr lang="ru-RU" sz="1600" b="1" u="sng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479,7 тыс. рублей.</a:t>
                      </a:r>
                    </a:p>
                    <a:p>
                      <a:pPr marL="285750" indent="-285750" algn="ctr" defTabSz="914400" rtl="0" eaLnBrk="1" fontAlgn="ctr" latinLnBrk="0" hangingPunct="1">
                        <a:buFontTx/>
                        <a:buChar char="-"/>
                      </a:pPr>
                      <a:endParaRPr lang="ru-RU" sz="1600" b="0" u="none" strike="noStrike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эффективности проведенных химических мероприятий по уничтожению борщевика Сосновского</a:t>
                      </a: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1" u="sng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10,3 тыс. рублей.</a:t>
                      </a: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907704" y="4437112"/>
            <a:ext cx="2498576" cy="2016224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1C6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64088" y="4395936"/>
            <a:ext cx="2570584" cy="1944216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1C6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54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7153089"/>
              </p:ext>
            </p:extLst>
          </p:nvPr>
        </p:nvGraphicFramePr>
        <p:xfrm>
          <a:off x="611560" y="548680"/>
          <a:ext cx="7992888" cy="1228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43544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</a:t>
                      </a:r>
                      <a:r>
                        <a:rPr lang="ru-RU" sz="1600" b="1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поддержка малого  и среднего предпринимательства</a:t>
                      </a: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                                                                                                                                                               69,6 тыс. рублей 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404937"/>
              </p:ext>
            </p:extLst>
          </p:nvPr>
        </p:nvGraphicFramePr>
        <p:xfrm>
          <a:off x="611560" y="1988840"/>
          <a:ext cx="7992888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1080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600" b="1" u="none" strike="noStrike" kern="1200" baseline="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направлены на </a:t>
                      </a:r>
                      <a:r>
                        <a:rPr lang="ru-RU" sz="1600" b="1" u="none" strike="noStrike" kern="1200" baseline="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разработку</a:t>
                      </a:r>
                      <a:r>
                        <a:rPr lang="ru-RU" sz="1600" b="1" u="none" strike="noStrike" kern="1200" baseline="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тиражирование и выпуск полиграфической продукции (брошюр) по актуальным вопросам развития и деятельности субъектов малого и среднего предпринимательства.</a:t>
                      </a:r>
                      <a:endParaRPr lang="ru-RU" sz="1600" b="1" u="sng" strike="noStrike" kern="1200" dirty="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http://vteme.kz/_bl/6/192272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36912"/>
            <a:ext cx="9753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330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944936"/>
            <a:ext cx="7056784" cy="5339923"/>
          </a:xfrm>
          <a:prstGeom prst="rect">
            <a:avLst/>
          </a:prstGeom>
          <a:solidFill>
            <a:srgbClr val="00B0F0">
              <a:alpha val="29000"/>
            </a:srgbClr>
          </a:solidFill>
          <a:ln w="69850">
            <a:solidFill>
              <a:srgbClr val="06D2E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+mj-lt"/>
              </a:rPr>
              <a:t>Непрограммные расходы в 2019 году составили 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49 080,2 тыс. руб., из них: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в области жилищного хозяйства (капитальный и текущий ремонт, содержание общего имущества многоквартирных домов, перечисление взносы на капитальный ремонт общего имущества многоквартирных домов Региональному оператору) </a:t>
            </a:r>
            <a:r>
              <a:rPr lang="ru-RU" sz="1600" dirty="0" smtClean="0">
                <a:solidFill>
                  <a:srgbClr val="002060"/>
                </a:solidFill>
              </a:rPr>
              <a:t>- </a:t>
            </a:r>
            <a:r>
              <a:rPr lang="ru-RU" sz="1600" b="1" dirty="0">
                <a:solidFill>
                  <a:srgbClr val="002060"/>
                </a:solidFill>
              </a:rPr>
              <a:t>10 294,6 тыс. руб.;</a:t>
            </a:r>
            <a:endParaRPr lang="ru-RU" sz="1600" dirty="0">
              <a:solidFill>
                <a:srgbClr val="002060"/>
              </a:solidFill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- решение </a:t>
            </a:r>
            <a:r>
              <a:rPr lang="ru-RU" sz="1600" dirty="0">
                <a:solidFill>
                  <a:srgbClr val="002060"/>
                </a:solidFill>
              </a:rPr>
              <a:t>вопросов в области национальной экономики - </a:t>
            </a:r>
            <a:r>
              <a:rPr lang="ru-RU" sz="1600" b="1" dirty="0">
                <a:solidFill>
                  <a:srgbClr val="002060"/>
                </a:solidFill>
              </a:rPr>
              <a:t>10 159,7 тыс. руб.</a:t>
            </a:r>
            <a:r>
              <a:rPr lang="ru-RU" sz="1600" dirty="0">
                <a:solidFill>
                  <a:srgbClr val="002060"/>
                </a:solidFill>
              </a:rPr>
              <a:t>;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по благоустройству и содержанию территорий - </a:t>
            </a:r>
            <a:r>
              <a:rPr lang="ru-RU" sz="1600" b="1" dirty="0">
                <a:solidFill>
                  <a:srgbClr val="002060"/>
                </a:solidFill>
              </a:rPr>
              <a:t>1 775,3 </a:t>
            </a:r>
            <a:r>
              <a:rPr lang="ru-RU" sz="1600" b="1" dirty="0" err="1">
                <a:solidFill>
                  <a:srgbClr val="002060"/>
                </a:solidFill>
              </a:rPr>
              <a:t>тыс.руб</a:t>
            </a:r>
            <a:r>
              <a:rPr lang="ru-RU" sz="1600" dirty="0">
                <a:solidFill>
                  <a:srgbClr val="002060"/>
                </a:solidFill>
              </a:rPr>
              <a:t>.;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по обеспечению доступности общественного автомобильного транспорта, осуществляющего регулярные перевозки по муниципальным маршрутам - </a:t>
            </a:r>
            <a:r>
              <a:rPr lang="ru-RU" sz="1600" b="1" dirty="0">
                <a:solidFill>
                  <a:srgbClr val="002060"/>
                </a:solidFill>
              </a:rPr>
              <a:t>1 235,1 </a:t>
            </a:r>
            <a:r>
              <a:rPr lang="ru-RU" sz="1600" b="1" dirty="0" err="1">
                <a:solidFill>
                  <a:srgbClr val="002060"/>
                </a:solidFill>
              </a:rPr>
              <a:t>тыс.руб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в области строительства, архитектуры и градостроительства - </a:t>
            </a:r>
            <a:r>
              <a:rPr lang="ru-RU" sz="1600" b="1" dirty="0">
                <a:solidFill>
                  <a:srgbClr val="002060"/>
                </a:solidFill>
              </a:rPr>
              <a:t>198,0 </a:t>
            </a:r>
            <a:r>
              <a:rPr lang="ru-RU" sz="1600" b="1" dirty="0" err="1">
                <a:solidFill>
                  <a:srgbClr val="002060"/>
                </a:solidFill>
              </a:rPr>
              <a:t>тыс.руб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по землеустройству и землепользованию – </a:t>
            </a:r>
            <a:r>
              <a:rPr lang="ru-RU" sz="1600" b="1" dirty="0">
                <a:solidFill>
                  <a:srgbClr val="002060"/>
                </a:solidFill>
              </a:rPr>
              <a:t>171,3 тыс. руб.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в области коммунального хозяйства - </a:t>
            </a:r>
            <a:r>
              <a:rPr lang="ru-RU" sz="1600" b="1" dirty="0">
                <a:solidFill>
                  <a:srgbClr val="002060"/>
                </a:solidFill>
              </a:rPr>
              <a:t>86,1 тыс</a:t>
            </a:r>
            <a:r>
              <a:rPr lang="ru-RU" sz="1600" b="1" dirty="0" smtClean="0">
                <a:solidFill>
                  <a:srgbClr val="002060"/>
                </a:solidFill>
              </a:rPr>
              <a:t>. руб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по развитию общественной инфраструктуры (замена оконных блоков и сантехники в </a:t>
            </a:r>
            <a:r>
              <a:rPr lang="ru-RU" sz="1600" dirty="0" err="1">
                <a:solidFill>
                  <a:srgbClr val="002060"/>
                </a:solidFill>
              </a:rPr>
              <a:t>МКУ</a:t>
            </a:r>
            <a:r>
              <a:rPr lang="ru-RU" sz="1600" dirty="0">
                <a:solidFill>
                  <a:srgbClr val="002060"/>
                </a:solidFill>
              </a:rPr>
              <a:t> "</a:t>
            </a:r>
            <a:r>
              <a:rPr lang="ru-RU" sz="1600" dirty="0" err="1">
                <a:solidFill>
                  <a:srgbClr val="002060"/>
                </a:solidFill>
              </a:rPr>
              <a:t>СДЦ</a:t>
            </a:r>
            <a:r>
              <a:rPr lang="ru-RU" sz="1600" dirty="0">
                <a:solidFill>
                  <a:srgbClr val="002060"/>
                </a:solidFill>
              </a:rPr>
              <a:t> "Атлант")</a:t>
            </a:r>
            <a:r>
              <a:rPr lang="ru-RU" sz="1600" i="1" dirty="0">
                <a:solidFill>
                  <a:srgbClr val="002060"/>
                </a:solidFill>
              </a:rPr>
              <a:t> за счет средств областного бюджета</a:t>
            </a:r>
            <a:r>
              <a:rPr lang="ru-RU" sz="1600" dirty="0">
                <a:solidFill>
                  <a:srgbClr val="002060"/>
                </a:solidFill>
              </a:rPr>
              <a:t> – </a:t>
            </a:r>
            <a:r>
              <a:rPr lang="ru-RU" sz="1600" b="1" dirty="0">
                <a:solidFill>
                  <a:srgbClr val="002060"/>
                </a:solidFill>
              </a:rPr>
              <a:t>589,0 тыс</a:t>
            </a:r>
            <a:r>
              <a:rPr lang="ru-RU" sz="1600" b="1" dirty="0" smtClean="0">
                <a:solidFill>
                  <a:srgbClr val="002060"/>
                </a:solidFill>
              </a:rPr>
              <a:t>. руб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- решение </a:t>
            </a:r>
            <a:r>
              <a:rPr lang="ru-RU" sz="1600" dirty="0">
                <a:solidFill>
                  <a:srgbClr val="002060"/>
                </a:solidFill>
              </a:rPr>
              <a:t>общегосударственных вопросов – </a:t>
            </a:r>
            <a:r>
              <a:rPr lang="ru-RU" sz="1600" b="1" dirty="0">
                <a:solidFill>
                  <a:srgbClr val="002060"/>
                </a:solidFill>
              </a:rPr>
              <a:t>19 860,8 тыс. руб.;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социальной политики – </a:t>
            </a:r>
            <a:r>
              <a:rPr lang="ru-RU" sz="1600" b="1" dirty="0">
                <a:solidFill>
                  <a:srgbClr val="002060"/>
                </a:solidFill>
              </a:rPr>
              <a:t>4 710,3 тыс. руб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5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2700"/>
            <a:ext cx="7425213" cy="89496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Непрограммные расходы</a:t>
            </a:r>
            <a:endParaRPr lang="ru-RU" sz="32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21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559" y="44624"/>
            <a:ext cx="8784976" cy="12464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Бюджетные инвестиции  в объекты капитального строительства и на приобретение объектов недвижимого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имущества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в муниципальную собственность за счет средств бюджета Тосненского городского поселения Тосненского района Ленинградской области в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2019 году</a:t>
            </a:r>
          </a:p>
          <a:p>
            <a:pPr algn="ctr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107 180,8 тыс. рублей, </a:t>
            </a:r>
          </a:p>
          <a:p>
            <a:pPr algn="ctr"/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в том числе 94 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664,8 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</a:rPr>
              <a:t>тыс. руб. – средства областного бюджета Ленинградской области 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1" y="1412776"/>
            <a:ext cx="6768753" cy="3293209"/>
          </a:xfrm>
          <a:prstGeom prst="rect">
            <a:avLst/>
          </a:prstGeom>
          <a:solidFill>
            <a:srgbClr val="EDFBFD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3399"/>
                </a:solidFill>
              </a:rPr>
              <a:t>-13 </a:t>
            </a:r>
            <a:r>
              <a:rPr lang="ru-RU" sz="1600" b="1" dirty="0">
                <a:solidFill>
                  <a:srgbClr val="003399"/>
                </a:solidFill>
              </a:rPr>
              <a:t>620,6 тыс</a:t>
            </a:r>
            <a:r>
              <a:rPr lang="ru-RU" sz="1600" b="1" dirty="0" smtClean="0">
                <a:solidFill>
                  <a:srgbClr val="003399"/>
                </a:solidFill>
              </a:rPr>
              <a:t>. руб</a:t>
            </a:r>
            <a:r>
              <a:rPr lang="ru-RU" sz="1600" dirty="0">
                <a:solidFill>
                  <a:srgbClr val="003399"/>
                </a:solidFill>
              </a:rPr>
              <a:t>. - на выполнение работ по газификации индивидуальных жилых домов,  </a:t>
            </a:r>
          </a:p>
          <a:p>
            <a:pPr algn="just"/>
            <a:r>
              <a:rPr lang="ru-RU" sz="1600" b="1" dirty="0" smtClean="0">
                <a:solidFill>
                  <a:srgbClr val="003399"/>
                </a:solidFill>
              </a:rPr>
              <a:t>- 80 </a:t>
            </a:r>
            <a:r>
              <a:rPr lang="ru-RU" sz="1600" b="1" dirty="0">
                <a:solidFill>
                  <a:srgbClr val="003399"/>
                </a:solidFill>
              </a:rPr>
              <a:t>631,3 тыс</a:t>
            </a:r>
            <a:r>
              <a:rPr lang="ru-RU" sz="1600" b="1" dirty="0" smtClean="0">
                <a:solidFill>
                  <a:srgbClr val="003399"/>
                </a:solidFill>
              </a:rPr>
              <a:t>. руб</a:t>
            </a:r>
            <a:r>
              <a:rPr lang="ru-RU" sz="1600" b="1" dirty="0">
                <a:solidFill>
                  <a:srgbClr val="003399"/>
                </a:solidFill>
              </a:rPr>
              <a:t>. </a:t>
            </a:r>
            <a:r>
              <a:rPr lang="ru-RU" sz="1600" dirty="0">
                <a:solidFill>
                  <a:srgbClr val="003399"/>
                </a:solidFill>
              </a:rPr>
              <a:t>- на выполнение работ по объекту «Реконструкция КОС </a:t>
            </a:r>
            <a:r>
              <a:rPr lang="ru-RU" sz="1600" dirty="0" err="1">
                <a:solidFill>
                  <a:srgbClr val="003399"/>
                </a:solidFill>
              </a:rPr>
              <a:t>г.Тосно</a:t>
            </a:r>
            <a:r>
              <a:rPr lang="ru-RU" sz="1600" dirty="0">
                <a:solidFill>
                  <a:srgbClr val="003399"/>
                </a:solidFill>
              </a:rPr>
              <a:t>»,</a:t>
            </a:r>
          </a:p>
          <a:p>
            <a:pPr algn="just"/>
            <a:r>
              <a:rPr lang="ru-RU" sz="1600" b="1" dirty="0" smtClean="0">
                <a:solidFill>
                  <a:srgbClr val="003399"/>
                </a:solidFill>
              </a:rPr>
              <a:t>- 10 </a:t>
            </a:r>
            <a:r>
              <a:rPr lang="ru-RU" sz="1600" b="1" dirty="0">
                <a:solidFill>
                  <a:srgbClr val="003399"/>
                </a:solidFill>
              </a:rPr>
              <a:t>331,2 тыс</a:t>
            </a:r>
            <a:r>
              <a:rPr lang="ru-RU" sz="1600" b="1" dirty="0" smtClean="0">
                <a:solidFill>
                  <a:srgbClr val="003399"/>
                </a:solidFill>
              </a:rPr>
              <a:t>. руб</a:t>
            </a:r>
            <a:r>
              <a:rPr lang="ru-RU" sz="1600" dirty="0">
                <a:solidFill>
                  <a:srgbClr val="003399"/>
                </a:solidFill>
              </a:rPr>
              <a:t>. - на выполнение работ по объекту «Строительство универсальной спортивной площадки, дер</a:t>
            </a:r>
            <a:r>
              <a:rPr lang="ru-RU" sz="1600" dirty="0" smtClean="0">
                <a:solidFill>
                  <a:srgbClr val="003399"/>
                </a:solidFill>
              </a:rPr>
              <a:t>. Тарасово</a:t>
            </a:r>
            <a:r>
              <a:rPr lang="ru-RU" sz="1600" dirty="0">
                <a:solidFill>
                  <a:srgbClr val="003399"/>
                </a:solidFill>
              </a:rPr>
              <a:t>»,</a:t>
            </a:r>
          </a:p>
          <a:p>
            <a:pPr algn="just"/>
            <a:r>
              <a:rPr lang="ru-RU" sz="1600" b="1" dirty="0" smtClean="0">
                <a:solidFill>
                  <a:srgbClr val="003399"/>
                </a:solidFill>
              </a:rPr>
              <a:t>- 943,1 </a:t>
            </a:r>
            <a:r>
              <a:rPr lang="ru-RU" sz="1600" b="1" dirty="0">
                <a:solidFill>
                  <a:srgbClr val="003399"/>
                </a:solidFill>
              </a:rPr>
              <a:t>тыс. руб. </a:t>
            </a:r>
            <a:r>
              <a:rPr lang="ru-RU" sz="1600" dirty="0">
                <a:solidFill>
                  <a:srgbClr val="003399"/>
                </a:solidFill>
              </a:rPr>
              <a:t>-  на выполнение работ по объекту «Централизованное водоснабжение индивидуального жилищного строительства в г</a:t>
            </a:r>
            <a:r>
              <a:rPr lang="ru-RU" sz="1600" dirty="0" smtClean="0">
                <a:solidFill>
                  <a:srgbClr val="003399"/>
                </a:solidFill>
              </a:rPr>
              <a:t>. Тосно</a:t>
            </a:r>
            <a:r>
              <a:rPr lang="ru-RU" sz="1600" dirty="0">
                <a:solidFill>
                  <a:srgbClr val="003399"/>
                </a:solidFill>
              </a:rPr>
              <a:t>»,</a:t>
            </a:r>
          </a:p>
          <a:p>
            <a:pPr algn="just"/>
            <a:r>
              <a:rPr lang="ru-RU" sz="1600" b="1" dirty="0" smtClean="0">
                <a:solidFill>
                  <a:srgbClr val="003399"/>
                </a:solidFill>
              </a:rPr>
              <a:t>- 1 </a:t>
            </a:r>
            <a:r>
              <a:rPr lang="ru-RU" sz="1600" b="1" dirty="0">
                <a:solidFill>
                  <a:srgbClr val="003399"/>
                </a:solidFill>
              </a:rPr>
              <a:t>654,6 </a:t>
            </a:r>
            <a:r>
              <a:rPr lang="ru-RU" sz="1600" b="1" dirty="0" err="1" smtClean="0">
                <a:solidFill>
                  <a:srgbClr val="003399"/>
                </a:solidFill>
              </a:rPr>
              <a:t>тыс</a:t>
            </a:r>
            <a:r>
              <a:rPr lang="ru-RU" sz="1600" b="1" dirty="0" smtClean="0">
                <a:solidFill>
                  <a:srgbClr val="003399"/>
                </a:solidFill>
              </a:rPr>
              <a:t> .</a:t>
            </a:r>
            <a:r>
              <a:rPr lang="ru-RU" sz="1600" b="1" dirty="0">
                <a:solidFill>
                  <a:srgbClr val="003399"/>
                </a:solidFill>
              </a:rPr>
              <a:t>руб. </a:t>
            </a:r>
            <a:r>
              <a:rPr lang="ru-RU" sz="1600" dirty="0">
                <a:solidFill>
                  <a:srgbClr val="003399"/>
                </a:solidFill>
              </a:rPr>
              <a:t>- приобретение жилых помещений для предоставления гражданам по договору социального найма</a:t>
            </a:r>
            <a:r>
              <a:rPr lang="ru-RU" sz="1600" dirty="0" smtClean="0">
                <a:solidFill>
                  <a:srgbClr val="003399"/>
                </a:solidFill>
              </a:rPr>
              <a:t>.</a:t>
            </a:r>
            <a:endParaRPr lang="ru-RU" sz="1600" dirty="0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2018 году объем бюджетных инвестиций увеличился на  </a:t>
            </a:r>
            <a:r>
              <a:rPr lang="ru-RU" sz="16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166,7 тыс. руб. или 29,1% (объем бюджетных инвестиций в 2018 году составил 83 014,1 тыс</a:t>
            </a:r>
            <a:r>
              <a:rPr lang="ru-RU" sz="16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13316" name="Picture 4" descr="https://open4business.com.ua/wp-content/uploads/2017/03/povysit-doho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3" t="4551" r="6624" b="5913"/>
          <a:stretch/>
        </p:blipFill>
        <p:spPr bwMode="auto">
          <a:xfrm>
            <a:off x="2971651" y="4573583"/>
            <a:ext cx="3209925" cy="2219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732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75656" y="1700808"/>
            <a:ext cx="61206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Спасибо за </a:t>
            </a:r>
            <a:endParaRPr lang="ru-RU" altLang="ru-RU" sz="8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0" b="1" dirty="0">
                <a:solidFill>
                  <a:srgbClr val="0000FF"/>
                </a:solidFill>
                <a:latin typeface="Arial" panose="020B0604020202020204" pitchFamily="34" charset="0"/>
              </a:rPr>
              <a:t>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979712" y="6061769"/>
            <a:ext cx="5502673" cy="584775"/>
          </a:xfrm>
          <a:prstGeom prst="rect">
            <a:avLst/>
          </a:prstGeom>
          <a:solidFill>
            <a:schemeClr val="lt1">
              <a:alpha val="69000"/>
            </a:schemeClr>
          </a:solidFill>
          <a:ln w="38100">
            <a:solidFill>
              <a:schemeClr val="tx2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rgbClr val="002060"/>
                </a:solidFill>
              </a:rPr>
              <a:t>Фактическое поступление доходов бюджета  –  </a:t>
            </a:r>
            <a:r>
              <a:rPr lang="ru-RU" altLang="ru-RU" sz="1600" b="1" u="sng" dirty="0" smtClean="0">
                <a:solidFill>
                  <a:srgbClr val="002060"/>
                </a:solidFill>
              </a:rPr>
              <a:t>                     396 545,5 тыс</a:t>
            </a:r>
            <a:r>
              <a:rPr lang="ru-RU" altLang="ru-RU" sz="1600" b="1" u="sng" dirty="0">
                <a:solidFill>
                  <a:srgbClr val="002060"/>
                </a:solidFill>
              </a:rPr>
              <a:t>. рублей </a:t>
            </a:r>
            <a:r>
              <a:rPr lang="ru-RU" altLang="ru-RU" sz="1600" b="1" u="sng" dirty="0" smtClean="0">
                <a:solidFill>
                  <a:srgbClr val="002060"/>
                </a:solidFill>
              </a:rPr>
              <a:t>(101,0%)</a:t>
            </a:r>
            <a:endParaRPr lang="ru-RU" altLang="ru-RU" sz="1600" b="1" u="sng" dirty="0">
              <a:solidFill>
                <a:srgbClr val="002060"/>
              </a:solidFill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187574" y="260648"/>
            <a:ext cx="6984776" cy="1815882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 w="50800" cmpd="sng"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3399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ИСПОЛНЕНИЕ ДОХОДОВ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3399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бюджета Тосненского городского поселения Тосненского района Ленинградской области за </a:t>
            </a:r>
            <a:r>
              <a:rPr lang="ru-RU" altLang="ru-RU" sz="2800" b="1" dirty="0" smtClean="0">
                <a:solidFill>
                  <a:srgbClr val="003399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2019 </a:t>
            </a:r>
            <a:r>
              <a:rPr lang="ru-RU" altLang="ru-RU" sz="2800" b="1" dirty="0">
                <a:solidFill>
                  <a:srgbClr val="003399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1356129"/>
              </p:ext>
            </p:extLst>
          </p:nvPr>
        </p:nvGraphicFramePr>
        <p:xfrm>
          <a:off x="971600" y="2069405"/>
          <a:ext cx="7272808" cy="366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llufa.ru/upload/iblock/fe9/fe9ada03515112241d283e63faeeac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9808"/>
            <a:ext cx="2591475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6544" cy="1728192"/>
          </a:xfrm>
          <a:solidFill>
            <a:schemeClr val="accent1">
              <a:lumMod val="60000"/>
              <a:lumOff val="40000"/>
              <a:alpha val="7000"/>
            </a:schemeClr>
          </a:solidFill>
          <a:ln w="79375" cmpd="tri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ИСПОЛНЕНИЕ НАЛОГОВЫХ ДОХОДОВ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бюджета Тосненского городского поселения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Тосненского района Ленинградской области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за 2019 год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201 625,3 тыс. рублей</a:t>
            </a: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512602"/>
              </p:ext>
            </p:extLst>
          </p:nvPr>
        </p:nvGraphicFramePr>
        <p:xfrm>
          <a:off x="395536" y="2060848"/>
          <a:ext cx="8640960" cy="307368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16134"/>
                <a:gridCol w="3524826"/>
              </a:tblGrid>
              <a:tr h="388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Налог на доходы физических лиц  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130 245,0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</a:tr>
              <a:tr h="542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Земельный налог 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51 311,6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</a:tr>
              <a:tr h="809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Акцизы на нефтепродукты 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9 571,2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</a:tr>
              <a:tr h="462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Налог на имущество физических лиц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10 497,1</a:t>
                      </a:r>
                      <a:endParaRPr lang="ru-RU" sz="1800" b="1" i="0" u="none" strike="noStrike" dirty="0" smtClean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</a:tr>
              <a:tr h="80937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kern="12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Единый сельскохозяйственный налог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668344" y="1556792"/>
            <a:ext cx="129614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</a:rPr>
              <a:t>т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ыс. рублей</a:t>
            </a:r>
            <a:endParaRPr lang="ru-RU" alt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59891"/>
            <a:ext cx="8668196" cy="1324893"/>
          </a:xfrm>
          <a:solidFill>
            <a:srgbClr val="376092">
              <a:alpha val="50000"/>
            </a:srgbClr>
          </a:solidFill>
          <a:ln w="44450">
            <a:solidFill>
              <a:srgbClr val="00B0F0"/>
            </a:solidFill>
          </a:ln>
          <a:effec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ИСПОЛНЕНИЕ НЕНАЛОГОВЫХ ДОХОДОВ </a:t>
            </a:r>
            <a:b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бюджета Тосненского городского поселения </a:t>
            </a:r>
            <a:b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Тосненского района Ленинградской области за 2019 год</a:t>
            </a:r>
            <a:b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70 267,6 тыс. рублей</a:t>
            </a:r>
            <a:endParaRPr lang="ru-RU" sz="2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1091225"/>
              </p:ext>
            </p:extLst>
          </p:nvPr>
        </p:nvGraphicFramePr>
        <p:xfrm>
          <a:off x="323528" y="1693680"/>
          <a:ext cx="8668196" cy="3376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6383"/>
                <a:gridCol w="1331813"/>
              </a:tblGrid>
              <a:tr h="3721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Неналоговые доходы                        </a:t>
                      </a:r>
                      <a:endParaRPr lang="ru-RU" sz="1600" b="1" u="none" strike="noStrike" dirty="0" smtClean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19 023,3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15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Арендная плата за землю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11 256,4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23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Доходы от</a:t>
                      </a:r>
                      <a:r>
                        <a:rPr lang="ru-RU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оказания платных услуг и компенсации затрат государства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19 941,4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6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земельных участков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4 866,7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Прочие неналоговые</a:t>
                      </a:r>
                      <a:r>
                        <a:rPr lang="ru-RU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доходы бюджетов поселений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2 252,5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08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Прочие поступления от денежных взысканий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793,7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9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поступления от использования  имущества, находящегося в собственности поселения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5 049,3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utoShape 2" descr="http://static2.keep4u.ru/2012/08/17/93515e0b098373be8466af8c1511257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47857" y="1416681"/>
            <a:ext cx="129614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2"/>
                </a:solidFill>
              </a:rPr>
              <a:t>т</a:t>
            </a:r>
            <a:r>
              <a:rPr lang="ru-RU" altLang="ru-RU" sz="1200" b="1" dirty="0" smtClean="0">
                <a:solidFill>
                  <a:schemeClr val="tx2"/>
                </a:solidFill>
              </a:rPr>
              <a:t>ыс. рублей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9342307"/>
              </p:ext>
            </p:extLst>
          </p:nvPr>
        </p:nvGraphicFramePr>
        <p:xfrm>
          <a:off x="323528" y="5085184"/>
          <a:ext cx="8668196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6383"/>
                <a:gridCol w="1331813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от продажи квартир, находящегося в собственности поселений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886,4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6053776"/>
              </p:ext>
            </p:extLst>
          </p:nvPr>
        </p:nvGraphicFramePr>
        <p:xfrm>
          <a:off x="323528" y="5589240"/>
          <a:ext cx="8668196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6383"/>
                <a:gridCol w="1331813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от реализации иного имущества, находящегося в собственности поселений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6 197,9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39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416824" cy="3888432"/>
          </a:xfrm>
          <a:blipFill>
            <a:blip r:embed="rId2" cstate="print"/>
            <a:stretch>
              <a:fillRect/>
            </a:stretch>
          </a:blipFill>
          <a:ln>
            <a:noFill/>
            <a:prstDash val="dash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Безвозмездные поступления </a:t>
            </a:r>
            <a:b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из других уровней </a:t>
            </a:r>
            <a:b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бюджетной системы РФ </a:t>
            </a:r>
            <a:b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на решение</a:t>
            </a:r>
            <a:b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 вопросов местного значения –</a:t>
            </a:r>
            <a:r>
              <a:rPr lang="ru-RU" sz="28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br>
              <a:rPr lang="ru-RU" sz="26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2600" b="1" u="sng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124 652,6 тыс. руб.</a:t>
            </a:r>
            <a:endParaRPr lang="ru-RU" sz="2600" u="sng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79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32648" cy="1080120"/>
          </a:xfr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ИСПОЛНЕНИЕ РАСХОДОВ БЮДЖЕТА </a:t>
            </a:r>
            <a:b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Тосненского </a:t>
            </a:r>
            <a:r>
              <a:rPr lang="ru-RU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городского поселения </a:t>
            </a: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Тосненского района Ленинградской области за 2019 год</a:t>
            </a:r>
            <a:endParaRPr lang="ru-RU" sz="20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123728" y="6161100"/>
            <a:ext cx="5688632" cy="338138"/>
          </a:xfrm>
          <a:prstGeom prst="rect">
            <a:avLst/>
          </a:prstGeom>
          <a:solidFill>
            <a:srgbClr val="00B0F0">
              <a:alpha val="60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ru-RU" altLang="ru-RU" sz="1600" b="1" dirty="0">
                <a:solidFill>
                  <a:srgbClr val="003399"/>
                </a:solidFill>
                <a:latin typeface="+mj-lt"/>
                <a:ea typeface="+mj-ea"/>
              </a:rPr>
              <a:t>Общая сумма расходов – </a:t>
            </a:r>
            <a:r>
              <a:rPr lang="ru-RU" altLang="ru-RU" sz="1600" b="1" dirty="0" smtClean="0">
                <a:solidFill>
                  <a:srgbClr val="003399"/>
                </a:solidFill>
                <a:latin typeface="+mj-lt"/>
                <a:ea typeface="+mj-ea"/>
              </a:rPr>
              <a:t>482 205,2 тыс. рублей (96,3%)</a:t>
            </a:r>
            <a:endParaRPr lang="ru-RU" altLang="ru-RU" sz="1600" b="1" dirty="0">
              <a:solidFill>
                <a:srgbClr val="003399"/>
              </a:solidFill>
              <a:latin typeface="+mj-lt"/>
              <a:ea typeface="+mj-ea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388994537"/>
              </p:ext>
            </p:extLst>
          </p:nvPr>
        </p:nvGraphicFramePr>
        <p:xfrm>
          <a:off x="683568" y="1628800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33363" y="404664"/>
            <a:ext cx="7186649" cy="1408930"/>
          </a:xfrm>
          <a:prstGeom prst="rect">
            <a:avLst/>
          </a:prstGeom>
          <a:solidFill>
            <a:srgbClr val="00B0F0">
              <a:alpha val="30000"/>
            </a:srgbClr>
          </a:solidFill>
          <a:ln w="63500" cap="rnd" cmpd="tri">
            <a:solidFill>
              <a:schemeClr val="tx2"/>
            </a:solidFill>
            <a:beve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Расходы бюджета Тосненского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Тосненского района Ленинградской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области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за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2019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год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482 205,2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. рублей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0527" y="2756227"/>
            <a:ext cx="3096344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002060"/>
                </a:solidFill>
              </a:rPr>
              <a:t>Программные расходы</a:t>
            </a:r>
            <a:r>
              <a:rPr lang="ru-RU" sz="2500" dirty="0">
                <a:solidFill>
                  <a:srgbClr val="002060"/>
                </a:solidFill>
              </a:rPr>
              <a:t> </a:t>
            </a:r>
            <a:endParaRPr lang="ru-RU" sz="25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754877"/>
            <a:ext cx="3021073" cy="1222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500" b="1" dirty="0">
                <a:solidFill>
                  <a:srgbClr val="002060"/>
                </a:solidFill>
              </a:rPr>
              <a:t>Непрограммные расходы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042071"/>
            <a:ext cx="3449308" cy="1253066"/>
          </a:xfrm>
          <a:prstGeom prst="rect">
            <a:avLst/>
          </a:prstGeom>
          <a:solidFill>
            <a:schemeClr val="accent1">
              <a:lumMod val="20000"/>
              <a:lumOff val="80000"/>
              <a:alpha val="23922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433 125,0 тыс</a:t>
            </a:r>
            <a:r>
              <a:rPr lang="ru-RU" sz="2800" b="1" dirty="0">
                <a:solidFill>
                  <a:srgbClr val="002060"/>
                </a:solidFill>
              </a:rPr>
              <a:t>. рублей </a:t>
            </a:r>
            <a:r>
              <a:rPr lang="ru-RU" sz="2800" b="1" dirty="0" smtClean="0">
                <a:solidFill>
                  <a:srgbClr val="002060"/>
                </a:solidFill>
              </a:rPr>
              <a:t>89,8% </a:t>
            </a:r>
            <a:endParaRPr lang="ru-RU" sz="2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6742" y="5024137"/>
            <a:ext cx="3384376" cy="1264528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49 </a:t>
            </a:r>
            <a:r>
              <a:rPr lang="ru-RU" sz="3200" b="1" dirty="0" smtClean="0">
                <a:solidFill>
                  <a:srgbClr val="002060"/>
                </a:solidFill>
              </a:rPr>
              <a:t>080,2 тыс</a:t>
            </a:r>
            <a:r>
              <a:rPr lang="ru-RU" sz="3200" b="1" dirty="0">
                <a:solidFill>
                  <a:srgbClr val="002060"/>
                </a:solidFill>
              </a:rPr>
              <a:t>. рублей </a:t>
            </a:r>
            <a:r>
              <a:rPr lang="ru-RU" sz="3200" b="1" dirty="0" smtClean="0">
                <a:solidFill>
                  <a:srgbClr val="002060"/>
                </a:solidFill>
              </a:rPr>
              <a:t>10,2 </a:t>
            </a:r>
            <a:r>
              <a:rPr lang="ru-RU" sz="3200" b="1" dirty="0" smtClean="0">
                <a:solidFill>
                  <a:srgbClr val="002060"/>
                </a:solidFill>
              </a:rPr>
              <a:t>%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2667780" y="1884859"/>
            <a:ext cx="1216152" cy="73152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6042237" y="1885603"/>
            <a:ext cx="1216152" cy="73152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FF99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823245" y="4126341"/>
            <a:ext cx="1216152" cy="73152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6084168" y="4141692"/>
            <a:ext cx="1216152" cy="73152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0719927"/>
              </p:ext>
            </p:extLst>
          </p:nvPr>
        </p:nvGraphicFramePr>
        <p:xfrm>
          <a:off x="107504" y="737595"/>
          <a:ext cx="9013254" cy="61204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944639"/>
                <a:gridCol w="2068615"/>
              </a:tblGrid>
              <a:tr h="5912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  <a:r>
                        <a:rPr lang="ru-RU" sz="12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муниципальной программы</a:t>
                      </a:r>
                      <a:endParaRPr lang="ru-RU" sz="1200" b="1" u="none" strike="noStrike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Фактические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за 2019,                                    </a:t>
                      </a:r>
                      <a:r>
                        <a:rPr lang="ru-RU" sz="1200" b="1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2000"/>
                      </a:srgbClr>
                    </a:solidFill>
                  </a:tcPr>
                </a:tc>
              </a:tr>
              <a:tr h="39149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физической культуры, спорта и молодежной политики на территории Тосненского городского поселения Тосненского района Ленинградской области"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355,4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163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 поддержка малого и среднего предпринимательства на территории Тосненского городского поселения Тосненского района Ленинградской области"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69,6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163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жильем граждан Тосненского городского поселения Тосненского района Ленинградской области на 2018 - 2020 годы"</a:t>
                      </a: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908,1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163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культуры в Тосненском городском поселении Тосненского района Ленинградской области"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234,2</a:t>
                      </a:r>
                      <a:endParaRPr lang="ru-RU" sz="1400" b="1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163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"Безопасность Тосненского городского поселения Тосненского района Ленинградской области"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759,3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149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"Энергосбережение и повышение энергоэффективности Тосненского городского поселения Тосненского района Ленинградской области"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213,3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723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коммунальной инфраструктуры, дорожного хозяйства и благоустройства территорий Тосненского городского поселения Тосненского района Ленинградской области"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592,7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163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"Борьба с борщевиком Сосновского на территории Тосненского городского поселения Тосненского района Ленинградской области"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8298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"Реализация инициативных предложений жителей территории </a:t>
                      </a:r>
                      <a:r>
                        <a:rPr lang="ru-RU" sz="1200" b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г.Тосно</a:t>
                      </a: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рамках областного закона от 15 января 2018 года №3-ОЗ "О содействии участию населения в осуществлении местного самоуправления в иных формах на территории административных центров муниципальных образований Ленинградской области"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431,7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889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"Формирование современной городской среды на территории Тосненского городского поселения Тосненского района Ленинградской области на 2018 - 2024 годы"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889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 содействии участию населения в осуществлении местного самоуправления в иных формах на частях территорий Тосненского городского поселения Тосненского района Ленинградской области на 2019-2023 годы"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438,7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036496" cy="692968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Муниципальные </a:t>
            </a:r>
            <a:r>
              <a:rPr lang="ru-RU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программы  Тосненского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Тосненского района Ленинградской области</a:t>
            </a:r>
            <a:endParaRPr lang="ru-RU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01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7861</TotalTime>
  <Words>3187</Words>
  <Application>Microsoft Office PowerPoint</Application>
  <PresentationFormat>Экран (4:3)</PresentationFormat>
  <Paragraphs>267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ИСПОЛНЕНИЕ НАЛОГОВЫХ ДОХОДОВ  бюджета Тосненского городского поселения Тосненского района Ленинградской области  за 2019 год 201 625,3 тыс. рублей</vt:lpstr>
      <vt:lpstr>ИСПОЛНЕНИЕ НЕНАЛОГОВЫХ ДОХОДОВ  бюджета Тосненского городского поселения  Тосненского района Ленинградской области за 2019 год 70 267,6 тыс. рублей</vt:lpstr>
      <vt:lpstr>Безвозмездные поступления  из других уровней  бюджетной системы РФ  на решение  вопросов местного значения –   124 652,6 тыс. руб.</vt:lpstr>
      <vt:lpstr>ИСПОЛНЕНИЕ РАСХОДОВ БЮДЖЕТА  Тосненского городского поселения Тосненского района Ленинградской области за 2019 год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 развитие социально-культурной сферы Тосненского городского поселения в 2019 году направлено 21,6% расходной части бюджета, что составляет 104 142,3 тыс. рублей </vt:lpstr>
      <vt:lpstr>Муниципальная программа "Развитие культуры в Тосненском городском поселении Тосненского района Ленинградской области"           67 234,2 тыс. рублей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Непрограммные расходы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kotus</dc:creator>
  <cp:lastModifiedBy>Ольга Алексеевна</cp:lastModifiedBy>
  <cp:revision>838</cp:revision>
  <cp:lastPrinted>2018-05-29T07:16:25Z</cp:lastPrinted>
  <dcterms:created xsi:type="dcterms:W3CDTF">2012-12-10T06:12:29Z</dcterms:created>
  <dcterms:modified xsi:type="dcterms:W3CDTF">2020-05-08T06:26:22Z</dcterms:modified>
</cp:coreProperties>
</file>