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714" r:id="rId3"/>
    <p:sldMasterId id="2147483725" r:id="rId4"/>
  </p:sldMasterIdLst>
  <p:notesMasterIdLst>
    <p:notesMasterId r:id="rId8"/>
  </p:notesMasterIdLst>
  <p:handoutMasterIdLst>
    <p:handoutMasterId r:id="rId9"/>
  </p:handoutMasterIdLst>
  <p:sldIdLst>
    <p:sldId id="508" r:id="rId5"/>
    <p:sldId id="510" r:id="rId6"/>
    <p:sldId id="513" r:id="rId7"/>
  </p:sldIdLst>
  <p:sldSz cx="13681075" cy="7705725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67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34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2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69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3684" algn="l" defTabSz="91347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0426" algn="l" defTabSz="91347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7161" algn="l" defTabSz="91347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3900" algn="l" defTabSz="91347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9F8486B-8D89-4C6F-95B9-375A7662F214}">
          <p14:sldIdLst>
            <p14:sldId id="508"/>
            <p14:sldId id="510"/>
            <p14:sldId id="513"/>
          </p14:sldIdLst>
        </p14:section>
        <p14:section name="Раздел без заголовка" id="{CBF2D4D6-0654-4501-B11B-332D63022480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427">
          <p15:clr>
            <a:srgbClr val="A4A3A4"/>
          </p15:clr>
        </p15:guide>
        <p15:guide id="2" pos="43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1EA"/>
    <a:srgbClr val="E04E39"/>
    <a:srgbClr val="D8EFF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9" autoAdjust="0"/>
  </p:normalViewPr>
  <p:slideViewPr>
    <p:cSldViewPr>
      <p:cViewPr>
        <p:scale>
          <a:sx n="80" d="100"/>
          <a:sy n="80" d="100"/>
        </p:scale>
        <p:origin x="-1248" y="-450"/>
      </p:cViewPr>
      <p:guideLst>
        <p:guide orient="horz" pos="2427"/>
        <p:guide pos="43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200"/>
            </a:lvl1pPr>
          </a:lstStyle>
          <a:p>
            <a:fld id="{BFCC50D2-EA55-4977-9C38-00CD24994358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200"/>
            </a:lvl1pPr>
          </a:lstStyle>
          <a:p>
            <a:fld id="{AE438C31-BC2C-49ED-AC6C-A7FB1FD85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21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0" y="0"/>
            <a:ext cx="2946400" cy="496809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200"/>
            </a:lvl1pPr>
          </a:lstStyle>
          <a:p>
            <a:fld id="{524164C1-F11D-4271-999A-C00DB3324A94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4538"/>
            <a:ext cx="66071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8" rIns="91418" bIns="45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15712"/>
            <a:ext cx="5438775" cy="4466511"/>
          </a:xfrm>
          <a:prstGeom prst="rect">
            <a:avLst/>
          </a:prstGeom>
        </p:spPr>
        <p:txBody>
          <a:bodyPr vert="horz" lIns="91418" tIns="45708" rIns="91418" bIns="457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0" y="9428242"/>
            <a:ext cx="2946400" cy="496809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200"/>
            </a:lvl1pPr>
          </a:lstStyle>
          <a:p>
            <a:fld id="{2B4C7D6A-3C1D-48E8-9990-EACFE27C2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81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4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38" algn="l" defTabSz="9134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474" algn="l" defTabSz="9134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209" algn="l" defTabSz="9134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950" algn="l" defTabSz="9134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684" algn="l" defTabSz="9134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426" algn="l" defTabSz="9134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161" algn="l" defTabSz="9134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900" algn="l" defTabSz="9134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C7D6A-3C1D-48E8-9990-EACFE27C22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095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C7D6A-3C1D-48E8-9990-EACFE27C228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281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2759879" y="1650269"/>
            <a:ext cx="9563908" cy="5149977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64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43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3" y="1678654"/>
            <a:ext cx="9554415" cy="821360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3" y="2823428"/>
            <a:ext cx="9554438" cy="3976816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100"/>
            </a:lvl4pPr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37426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3" y="1661577"/>
            <a:ext cx="9554438" cy="5138660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63225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3" y="1678654"/>
            <a:ext cx="9554415" cy="8213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72" y="2823439"/>
            <a:ext cx="4435507" cy="3976813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3" y="2823439"/>
            <a:ext cx="4422399" cy="3976813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37843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72" y="1602403"/>
            <a:ext cx="4435507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3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4780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3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2759879" y="1602396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498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2759883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7889975" y="1602396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614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77390" y="1661582"/>
            <a:ext cx="5803713" cy="5144558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4092" tIns="67050" rIns="134092" bIns="67050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72" y="1597992"/>
            <a:ext cx="4435507" cy="5202269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8213909" y="2568580"/>
            <a:ext cx="4871096" cy="38232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69369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3" y="1678654"/>
            <a:ext cx="9554415" cy="8213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909" y="2823449"/>
            <a:ext cx="4435477" cy="3976935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7891889" y="2877199"/>
            <a:ext cx="5789192" cy="3923156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81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6" y="1678655"/>
            <a:ext cx="9554415" cy="821360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8" y="2823428"/>
            <a:ext cx="9554438" cy="3976816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100"/>
            </a:lvl4pPr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17378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2759879" y="1650269"/>
            <a:ext cx="9563908" cy="5149977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335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23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1" y="1678672"/>
            <a:ext cx="9554415" cy="821359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1" y="466006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3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49" y="2823428"/>
            <a:ext cx="9554438" cy="3976816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39671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1" y="466006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3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49" y="1661576"/>
            <a:ext cx="9554438" cy="5138660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24096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1" y="1678672"/>
            <a:ext cx="9554415" cy="82135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1" y="466006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3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69" y="2823429"/>
            <a:ext cx="4435507" cy="3976814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0" y="2823429"/>
            <a:ext cx="4422399" cy="3976814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7270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1" y="466006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3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69" y="1602398"/>
            <a:ext cx="4435507" cy="5197842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0" y="1602398"/>
            <a:ext cx="4422399" cy="5197842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11214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1" y="466006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3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0" y="1602398"/>
            <a:ext cx="4422399" cy="5197842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2759879" y="1602395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140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1" y="466006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3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2759877" y="1602398"/>
            <a:ext cx="4422399" cy="5197842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7889972" y="1602395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43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77385" y="1661582"/>
            <a:ext cx="5803713" cy="5144558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4151" tIns="67076" rIns="134151" bIns="67076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1" y="466006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3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69" y="1597988"/>
            <a:ext cx="4435507" cy="5202269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8213906" y="2568580"/>
            <a:ext cx="4871096" cy="38232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69410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1" y="1678672"/>
            <a:ext cx="9554415" cy="82135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1" y="466006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3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905" y="2823440"/>
            <a:ext cx="4435477" cy="3976935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7891889" y="2877203"/>
            <a:ext cx="5789192" cy="3923156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25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8" y="1661577"/>
            <a:ext cx="9554438" cy="5138660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00459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1" y="466006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3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2759879" y="1650263"/>
            <a:ext cx="9563908" cy="5149977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764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1" y="466006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4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3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2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9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56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6" y="1678655"/>
            <a:ext cx="9554415" cy="8213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72" y="2823439"/>
            <a:ext cx="4435507" cy="3976813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3" y="2823439"/>
            <a:ext cx="4422399" cy="3976813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8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72" y="1602403"/>
            <a:ext cx="4435507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3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4213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3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2759879" y="160240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77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2759883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7889978" y="160240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45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77394" y="1661582"/>
            <a:ext cx="5803713" cy="5144558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4074" tIns="67038" rIns="134074" bIns="67038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72" y="1597992"/>
            <a:ext cx="4435507" cy="5202269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8213909" y="2568580"/>
            <a:ext cx="4871096" cy="38232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483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6" y="1678655"/>
            <a:ext cx="9554415" cy="8213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00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8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914" y="2823450"/>
            <a:ext cx="4435477" cy="3976935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7891889" y="2877199"/>
            <a:ext cx="5789192" cy="3923156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06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5pPr>
      <a:lvl6pPr marL="456738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6pPr>
      <a:lvl7pPr marL="913474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7pPr>
      <a:lvl8pPr marL="1370209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8pPr>
      <a:lvl9pPr marL="1826950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9pPr>
    </p:titleStyle>
    <p:bodyStyle>
      <a:lvl1pPr marL="342550" indent="-34255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Arial" charset="0"/>
        </a:defRPr>
      </a:lvl1pPr>
      <a:lvl2pPr marL="742201" indent="-285466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Arial" charset="0"/>
        </a:defRPr>
      </a:lvl2pPr>
      <a:lvl3pPr marL="1141847" indent="-228366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Arial" charset="0"/>
        </a:defRPr>
      </a:lvl3pPr>
      <a:lvl4pPr marL="1598581" indent="-228366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</a:defRPr>
      </a:lvl4pPr>
      <a:lvl5pPr marL="2055316" indent="-228366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5pPr>
      <a:lvl6pPr marL="2512053" indent="-228366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6pPr>
      <a:lvl7pPr marL="2968792" indent="-228366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7pPr>
      <a:lvl8pPr marL="3425532" indent="-228366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8pPr>
      <a:lvl9pPr marL="3882269" indent="-228366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8785" y="1677522"/>
            <a:ext cx="9577632" cy="822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52247" y="2818315"/>
            <a:ext cx="9584166" cy="4281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2114" y="6903016"/>
            <a:ext cx="2121357" cy="410259"/>
          </a:xfrm>
          <a:prstGeom prst="rect">
            <a:avLst/>
          </a:prstGeom>
        </p:spPr>
        <p:txBody>
          <a:bodyPr vert="horz" lIns="120662" tIns="60330" rIns="120662" bIns="60330" rtlCol="0" anchor="ctr"/>
          <a:lstStyle>
            <a:lvl1pPr algn="l">
              <a:defRPr sz="13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41636" y="560714"/>
            <a:ext cx="643367" cy="410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7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" y="475400"/>
            <a:ext cx="321730" cy="641685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4074" tIns="67038" rIns="134074" bIns="67038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68" y="391800"/>
            <a:ext cx="1592565" cy="79672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452357" y="475400"/>
            <a:ext cx="228732" cy="641685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4074" tIns="67038" rIns="134074" bIns="67038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52244" y="1054576"/>
            <a:ext cx="9584166" cy="51334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074" tIns="67038" rIns="134074" bIns="670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971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hf hdr="0" dt="0"/>
  <p:txStyles>
    <p:titleStyle>
      <a:lvl1pPr algn="l" defTabSz="603321" rtl="0" eaLnBrk="1" latinLnBrk="0" hangingPunct="1">
        <a:spcBef>
          <a:spcPct val="0"/>
        </a:spcBef>
        <a:buNone/>
        <a:defRPr sz="27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603321" rtl="0" eaLnBrk="1" latinLnBrk="0" hangingPunct="1">
        <a:spcBef>
          <a:spcPts val="0"/>
        </a:spcBef>
        <a:buFontTx/>
        <a:buNone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603321" rtl="0" eaLnBrk="1" latinLnBrk="0" hangingPunct="1">
        <a:spcBef>
          <a:spcPts val="0"/>
        </a:spcBef>
        <a:buFontTx/>
        <a:buNone/>
        <a:defRPr sz="19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251381" indent="-251381" algn="l" defTabSz="603321" rtl="0" eaLnBrk="1" latinLnBrk="0" hangingPunct="1">
        <a:spcBef>
          <a:spcPts val="0"/>
        </a:spcBef>
        <a:buSzPct val="80000"/>
        <a:buFont typeface="Lucida Grande"/>
        <a:buChar char="＞"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603321" rtl="0" eaLnBrk="1" latinLnBrk="0" hangingPunct="1">
        <a:spcBef>
          <a:spcPts val="0"/>
        </a:spcBef>
        <a:buFontTx/>
        <a:buNone/>
        <a:defRPr sz="21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603321" rtl="0" eaLnBrk="1" latinLnBrk="0" hangingPunct="1">
        <a:spcBef>
          <a:spcPts val="0"/>
        </a:spcBef>
        <a:buFontTx/>
        <a:buNone/>
        <a:defRPr sz="13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3318266" indent="-301659" algn="l" defTabSz="6033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21588" indent="-301659" algn="l" defTabSz="6033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24909" indent="-301659" algn="l" defTabSz="6033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28229" indent="-301659" algn="l" defTabSz="60332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33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03321" algn="l" defTabSz="6033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647" algn="l" defTabSz="6033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809962" algn="l" defTabSz="6033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289" algn="l" defTabSz="6033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16603" algn="l" defTabSz="6033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619926" algn="l" defTabSz="6033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223249" algn="l" defTabSz="6033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826567" algn="l" defTabSz="6033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8785" y="1677522"/>
            <a:ext cx="9577632" cy="822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52247" y="2818314"/>
            <a:ext cx="9584166" cy="4281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2114" y="6903013"/>
            <a:ext cx="2121357" cy="410259"/>
          </a:xfrm>
          <a:prstGeom prst="rect">
            <a:avLst/>
          </a:prstGeom>
        </p:spPr>
        <p:txBody>
          <a:bodyPr vert="horz" lIns="120679" tIns="60340" rIns="120679" bIns="60340" rtlCol="0" anchor="ctr"/>
          <a:lstStyle>
            <a:lvl1pPr algn="l">
              <a:defRPr sz="13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41636" y="560713"/>
            <a:ext cx="643367" cy="410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7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" y="475400"/>
            <a:ext cx="321730" cy="641685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4092" tIns="67050" rIns="134092" bIns="67050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68" y="391800"/>
            <a:ext cx="1592565" cy="79672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452357" y="475400"/>
            <a:ext cx="228732" cy="641685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4092" tIns="67050" rIns="134092" bIns="67050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52244" y="1054576"/>
            <a:ext cx="9584166" cy="51334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092" tIns="67050" rIns="134092" bIns="6705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01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hf hdr="0" dt="0"/>
  <p:txStyles>
    <p:titleStyle>
      <a:lvl1pPr algn="l" defTabSz="603414" rtl="0" eaLnBrk="1" latinLnBrk="0" hangingPunct="1">
        <a:spcBef>
          <a:spcPct val="0"/>
        </a:spcBef>
        <a:buNone/>
        <a:defRPr sz="27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603414" rtl="0" eaLnBrk="1" latinLnBrk="0" hangingPunct="1">
        <a:spcBef>
          <a:spcPts val="0"/>
        </a:spcBef>
        <a:buFontTx/>
        <a:buNone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603414" rtl="0" eaLnBrk="1" latinLnBrk="0" hangingPunct="1">
        <a:spcBef>
          <a:spcPts val="0"/>
        </a:spcBef>
        <a:buFontTx/>
        <a:buNone/>
        <a:defRPr sz="19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251420" indent="-251420" algn="l" defTabSz="603414" rtl="0" eaLnBrk="1" latinLnBrk="0" hangingPunct="1">
        <a:spcBef>
          <a:spcPts val="0"/>
        </a:spcBef>
        <a:buSzPct val="80000"/>
        <a:buFont typeface="Lucida Grande"/>
        <a:buChar char="＞"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603414" rtl="0" eaLnBrk="1" latinLnBrk="0" hangingPunct="1">
        <a:spcBef>
          <a:spcPts val="0"/>
        </a:spcBef>
        <a:buFontTx/>
        <a:buNone/>
        <a:defRPr sz="21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603414" rtl="0" eaLnBrk="1" latinLnBrk="0" hangingPunct="1">
        <a:spcBef>
          <a:spcPts val="0"/>
        </a:spcBef>
        <a:buFontTx/>
        <a:buNone/>
        <a:defRPr sz="13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3318775" indent="-301703" algn="l" defTabSz="60341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22194" indent="-301703" algn="l" defTabSz="60341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25606" indent="-301703" algn="l" defTabSz="60341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29022" indent="-301703" algn="l" defTabSz="60341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34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03414" algn="l" defTabSz="6034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831" algn="l" defTabSz="6034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810244" algn="l" defTabSz="6034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658" algn="l" defTabSz="6034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073" algn="l" defTabSz="6034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620486" algn="l" defTabSz="6034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223900" algn="l" defTabSz="6034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827312" algn="l" defTabSz="6034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8785" y="1677516"/>
            <a:ext cx="9577632" cy="822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52247" y="2818312"/>
            <a:ext cx="9584166" cy="4281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2113" y="6903012"/>
            <a:ext cx="2121357" cy="410259"/>
          </a:xfrm>
          <a:prstGeom prst="rect">
            <a:avLst/>
          </a:prstGeom>
        </p:spPr>
        <p:txBody>
          <a:bodyPr vert="horz" lIns="120730" tIns="60366" rIns="120730" bIns="60366" rtlCol="0" anchor="ctr"/>
          <a:lstStyle>
            <a:lvl1pPr algn="l">
              <a:defRPr sz="13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41633" y="560708"/>
            <a:ext cx="643367" cy="410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9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" y="475389"/>
            <a:ext cx="321730" cy="641686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4151" tIns="67076" rIns="134151" bIns="67076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68" y="391782"/>
            <a:ext cx="1592565" cy="79672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452357" y="475389"/>
            <a:ext cx="228732" cy="641686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4151" tIns="67076" rIns="134151" bIns="67076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52244" y="1054576"/>
            <a:ext cx="9584166" cy="51334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151" tIns="67076" rIns="134151" bIns="670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855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hf hdr="0" dt="0"/>
  <p:txStyles>
    <p:titleStyle>
      <a:lvl1pPr algn="l" defTabSz="603673" rtl="0" eaLnBrk="1" latinLnBrk="0" hangingPunct="1">
        <a:spcBef>
          <a:spcPct val="0"/>
        </a:spcBef>
        <a:buNone/>
        <a:defRPr sz="27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603673" rtl="0" eaLnBrk="1" latinLnBrk="0" hangingPunct="1">
        <a:spcBef>
          <a:spcPts val="0"/>
        </a:spcBef>
        <a:buFontTx/>
        <a:buNone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603673" rtl="0" eaLnBrk="1" latinLnBrk="0" hangingPunct="1">
        <a:spcBef>
          <a:spcPts val="0"/>
        </a:spcBef>
        <a:buFontTx/>
        <a:buNone/>
        <a:defRPr sz="19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251527" indent="-251527" algn="l" defTabSz="603673" rtl="0" eaLnBrk="1" latinLnBrk="0" hangingPunct="1">
        <a:spcBef>
          <a:spcPts val="0"/>
        </a:spcBef>
        <a:buSzPct val="80000"/>
        <a:buFont typeface="Lucida Grande"/>
        <a:buChar char="＞"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603673" rtl="0" eaLnBrk="1" latinLnBrk="0" hangingPunct="1">
        <a:spcBef>
          <a:spcPts val="0"/>
        </a:spcBef>
        <a:buFontTx/>
        <a:buNone/>
        <a:defRPr sz="23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603673" rtl="0" eaLnBrk="1" latinLnBrk="0" hangingPunct="1">
        <a:spcBef>
          <a:spcPts val="0"/>
        </a:spcBef>
        <a:buFontTx/>
        <a:buNone/>
        <a:defRPr sz="13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3320201" indent="-301838" algn="l" defTabSz="60367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23881" indent="-301838" algn="l" defTabSz="60367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27553" indent="-301838" algn="l" defTabSz="60367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31224" indent="-301838" algn="l" defTabSz="60367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36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03673" algn="l" defTabSz="6036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207350" algn="l" defTabSz="6036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11023" algn="l" defTabSz="6036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4695" algn="l" defTabSz="6036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018370" algn="l" defTabSz="6036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622043" algn="l" defTabSz="6036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225719" algn="l" defTabSz="6036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829389" algn="l" defTabSz="60367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em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hyperlink" Target="mailto:kymu-a-tosno@yandex.ru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68670" y="746145"/>
            <a:ext cx="1895475" cy="250825"/>
          </a:xfrm>
          <a:prstGeom prst="rect">
            <a:avLst/>
          </a:prstGeom>
        </p:spPr>
        <p:txBody>
          <a:bodyPr lIns="0" tIns="0" rIns="0" bIns="0"/>
          <a:lstStyle/>
          <a:p>
            <a:pPr algn="just" fontAlgn="auto">
              <a:lnSpc>
                <a:spcPts val="948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" sz="800" cap="small" dirty="0">
              <a:solidFill>
                <a:srgbClr val="522015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1699" y="252462"/>
            <a:ext cx="11251406" cy="965152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522015"/>
                </a:solidFill>
                <a:latin typeface="Verdana"/>
              </a:rPr>
              <a:t>Предложение недвижимого имущества для субъектов МСП </a:t>
            </a:r>
            <a:r>
              <a:rPr lang="ru-RU" sz="2000" b="1" dirty="0" smtClean="0">
                <a:solidFill>
                  <a:srgbClr val="522015"/>
                </a:solidFill>
                <a:latin typeface="Verdana"/>
              </a:rPr>
              <a:t>из </a:t>
            </a:r>
            <a:r>
              <a:rPr lang="ru-RU" sz="2000" b="1" dirty="0">
                <a:solidFill>
                  <a:srgbClr val="522015"/>
                </a:solidFill>
                <a:latin typeface="Verdana"/>
              </a:rPr>
              <a:t>Перечня </a:t>
            </a:r>
            <a:r>
              <a:rPr lang="ru-RU" sz="2000" b="1" dirty="0" smtClean="0">
                <a:solidFill>
                  <a:srgbClr val="522015"/>
                </a:solidFill>
                <a:latin typeface="Verdana"/>
              </a:rPr>
              <a:t>муниципального имущества </a:t>
            </a:r>
            <a:r>
              <a:rPr lang="ru-RU" sz="2000" b="1" dirty="0">
                <a:solidFill>
                  <a:srgbClr val="522015"/>
                </a:solidFill>
                <a:latin typeface="Verdana"/>
              </a:rPr>
              <a:t>Тосненского городского </a:t>
            </a:r>
            <a:r>
              <a:rPr lang="ru-RU" sz="2000" b="1" dirty="0" smtClean="0">
                <a:solidFill>
                  <a:srgbClr val="522015"/>
                </a:solidFill>
                <a:latin typeface="Verdana"/>
              </a:rPr>
              <a:t>поселения Тосненского муниципального района Ленинградской области</a:t>
            </a:r>
            <a:endParaRPr lang="ru-RU" sz="2000" b="1" dirty="0">
              <a:solidFill>
                <a:srgbClr val="522015"/>
              </a:solidFill>
              <a:latin typeface="Verdan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5567" y="7011989"/>
            <a:ext cx="206376" cy="201612"/>
          </a:xfrm>
          <a:prstGeom prst="rect">
            <a:avLst/>
          </a:prstGeom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" sz="1200" b="1" spc="-102" dirty="0">
              <a:solidFill>
                <a:srgbClr val="EA4F3A"/>
              </a:solidFill>
              <a:latin typeface="Segoe UI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03833" y="1332582"/>
            <a:ext cx="13033375" cy="1"/>
          </a:xfrm>
          <a:prstGeom prst="line">
            <a:avLst/>
          </a:prstGeom>
          <a:noFill/>
          <a:ln w="76200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/>
          <a:srcRect l="82864"/>
          <a:stretch/>
        </p:blipFill>
        <p:spPr>
          <a:xfrm>
            <a:off x="12816815" y="122502"/>
            <a:ext cx="540400" cy="8744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9092" y="2052662"/>
            <a:ext cx="12673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2" name="Рисунок 11" descr="https://tosno.online/wp-content/uploads/2021/03/image-1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54" y="1548607"/>
            <a:ext cx="4027027" cy="2448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tosno.online/wp-content/uploads/2021/03/image-13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54" y="4068886"/>
            <a:ext cx="4027027" cy="2943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433" y="1782683"/>
            <a:ext cx="385413" cy="5053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60417" y="187728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Ленинградская обл., город Тосно, пр. Ленина, д. 10, пом. </a:t>
            </a:r>
            <a:r>
              <a:rPr lang="en-US" b="1" dirty="0" smtClean="0"/>
              <a:t>I</a:t>
            </a:r>
            <a:endParaRPr lang="ru-RU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883" y="2304894"/>
            <a:ext cx="828526" cy="8285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60417" y="2421994"/>
            <a:ext cx="648071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1004,9</a:t>
            </a:r>
            <a:r>
              <a:rPr lang="ru-RU" sz="1500" dirty="0" smtClean="0"/>
              <a:t> кв. м.</a:t>
            </a:r>
          </a:p>
          <a:p>
            <a:r>
              <a:rPr lang="ru-RU" sz="1500" dirty="0" smtClean="0"/>
              <a:t>Здание:  нежилое, пристройка к 7-этажному кирпичному жилому дому</a:t>
            </a:r>
          </a:p>
          <a:p>
            <a:r>
              <a:rPr lang="ru-RU" sz="1500" dirty="0" smtClean="0"/>
              <a:t>Год постройки: 1981</a:t>
            </a:r>
          </a:p>
          <a:p>
            <a:r>
              <a:rPr lang="ru-RU" sz="1500" dirty="0" smtClean="0"/>
              <a:t>Назначение: услуги логистики</a:t>
            </a:r>
            <a:r>
              <a:rPr lang="en-US" sz="1500" dirty="0" smtClean="0"/>
              <a:t> </a:t>
            </a:r>
            <a:endParaRPr lang="ru-RU" sz="1500" dirty="0" smtClean="0"/>
          </a:p>
          <a:p>
            <a:r>
              <a:rPr lang="ru-RU" sz="1500" dirty="0" smtClean="0"/>
              <a:t>Кадастровый номер: 47:26:0607001:6996</a:t>
            </a:r>
            <a:endParaRPr lang="ru-RU" sz="1500" dirty="0"/>
          </a:p>
        </p:txBody>
      </p:sp>
      <p:sp>
        <p:nvSpPr>
          <p:cNvPr id="17" name="TextBox 16"/>
          <p:cNvSpPr txBox="1"/>
          <p:nvPr/>
        </p:nvSpPr>
        <p:spPr>
          <a:xfrm>
            <a:off x="5760417" y="3804048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500" dirty="0"/>
              <a:t>Ежемесячный платеж на возмездной основе устанавливается по результатам  проведения торгов </a:t>
            </a:r>
            <a:endParaRPr lang="ru-RU" sz="15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500" dirty="0"/>
              <a:t>Ориентировочная рыночная арендная ставка, без учета НДС и коммунальных </a:t>
            </a:r>
            <a:r>
              <a:rPr lang="ru-RU" sz="1500" dirty="0" smtClean="0"/>
              <a:t>платежей 3150,00 руб. в год за 1 </a:t>
            </a:r>
            <a:r>
              <a:rPr lang="ru-RU" sz="1500" dirty="0" err="1" smtClean="0"/>
              <a:t>кв.м</a:t>
            </a:r>
            <a:r>
              <a:rPr lang="ru-RU" sz="1500" dirty="0" smtClean="0"/>
              <a:t>.</a:t>
            </a:r>
            <a:endParaRPr lang="ru-RU" sz="15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500" dirty="0"/>
              <a:t>Ежемесячный платеж устанавливается на основании отчета об оценке рыночной ставки годовой арендной платы за объект недвижимости (без проведения торгов)*   </a:t>
            </a:r>
          </a:p>
          <a:p>
            <a:endParaRPr lang="ru-RU" sz="1500" dirty="0"/>
          </a:p>
        </p:txBody>
      </p:sp>
      <p:sp>
        <p:nvSpPr>
          <p:cNvPr id="20" name="TextBox 19"/>
          <p:cNvSpPr txBox="1"/>
          <p:nvPr/>
        </p:nvSpPr>
        <p:spPr>
          <a:xfrm>
            <a:off x="5904434" y="5281376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500" dirty="0" smtClean="0"/>
          </a:p>
          <a:p>
            <a:r>
              <a:rPr lang="ru-RU" sz="1500" dirty="0" smtClean="0"/>
              <a:t>Кораблева </a:t>
            </a:r>
            <a:r>
              <a:rPr lang="ru-RU" sz="1500" dirty="0"/>
              <a:t>Виктория Анатольевна – </a:t>
            </a:r>
            <a:r>
              <a:rPr lang="ru-RU" sz="1500" dirty="0" smtClean="0"/>
              <a:t>главный </a:t>
            </a:r>
            <a:r>
              <a:rPr lang="ru-RU" sz="1500" dirty="0"/>
              <a:t>специалист отдела имущественных отношений поселения, тел.  8 (81361) </a:t>
            </a:r>
            <a:r>
              <a:rPr lang="ru-RU" sz="1500" dirty="0" smtClean="0"/>
              <a:t>33-217,</a:t>
            </a:r>
          </a:p>
          <a:p>
            <a:r>
              <a:rPr lang="en-US" sz="1500" dirty="0" smtClean="0"/>
              <a:t>kymu-a-tosno@yandex.ru</a:t>
            </a:r>
            <a:endParaRPr lang="ru-RU" sz="15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381681" y="6805190"/>
            <a:ext cx="3861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 </a:t>
            </a:r>
            <a:r>
              <a:rPr lang="ru-RU" sz="1000" dirty="0"/>
              <a:t>Приоритетные и социально-значимые виды деятельности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04633" y="140459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АРЕНДА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343" y="5572489"/>
            <a:ext cx="431197" cy="4311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33" y="3824113"/>
            <a:ext cx="460797" cy="4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5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68670" y="746145"/>
            <a:ext cx="1895475" cy="250825"/>
          </a:xfrm>
          <a:prstGeom prst="rect">
            <a:avLst/>
          </a:prstGeom>
        </p:spPr>
        <p:txBody>
          <a:bodyPr lIns="0" tIns="0" rIns="0" bIns="0"/>
          <a:lstStyle/>
          <a:p>
            <a:pPr algn="just" fontAlgn="auto">
              <a:lnSpc>
                <a:spcPts val="948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" sz="800" cap="small" dirty="0">
              <a:solidFill>
                <a:srgbClr val="522015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1699" y="436564"/>
            <a:ext cx="1604963" cy="781050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" sz="1100" b="1" dirty="0">
              <a:solidFill>
                <a:srgbClr val="522015"/>
              </a:solidFill>
              <a:latin typeface="Verdan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5567" y="7011989"/>
            <a:ext cx="206376" cy="201612"/>
          </a:xfrm>
          <a:prstGeom prst="rect">
            <a:avLst/>
          </a:prstGeom>
        </p:spPr>
        <p:txBody>
          <a:bodyPr wrap="none"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" sz="1200" b="1" spc="-102" dirty="0">
              <a:solidFill>
                <a:srgbClr val="EA4F3A"/>
              </a:solidFill>
              <a:latin typeface="Segoe UI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38123" y="1332582"/>
            <a:ext cx="13033375" cy="1"/>
          </a:xfrm>
          <a:prstGeom prst="line">
            <a:avLst/>
          </a:prstGeom>
          <a:noFill/>
          <a:ln w="76200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/>
          <a:srcRect l="82864"/>
          <a:stretch/>
        </p:blipFill>
        <p:spPr>
          <a:xfrm>
            <a:off x="12673184" y="0"/>
            <a:ext cx="679283" cy="10992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5881" y="252462"/>
            <a:ext cx="11737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Предложение недвижимого имущества для субъектов МСП и </a:t>
            </a:r>
            <a:r>
              <a:rPr lang="ru-RU" sz="2000" b="1" dirty="0" err="1"/>
              <a:t>самозанятых</a:t>
            </a:r>
            <a:r>
              <a:rPr lang="ru-RU" sz="2000" b="1" dirty="0"/>
              <a:t> граждан из Перечня муниципального имущества Тосненского городского </a:t>
            </a:r>
            <a:r>
              <a:rPr lang="ru-RU" sz="2000" b="1" dirty="0" smtClean="0"/>
              <a:t>поселения Тосненского муниципального района Ленинградской области</a:t>
            </a:r>
            <a:endParaRPr lang="ru-RU" sz="2000" b="1" dirty="0"/>
          </a:p>
        </p:txBody>
      </p:sp>
      <p:pic>
        <p:nvPicPr>
          <p:cNvPr id="11" name="Рисунок 10" descr="https://tosno.online/wp-content/uploads/2021/03/image-2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3" y="1476598"/>
            <a:ext cx="4270166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tosno.online/wp-content/uploads/2021/03/image-21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3" y="4428926"/>
            <a:ext cx="4198158" cy="30262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280697" y="1476598"/>
            <a:ext cx="122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АРЕНДА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881" y="2052662"/>
            <a:ext cx="265807" cy="3485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32425" y="2052662"/>
            <a:ext cx="690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Ленинградская </a:t>
            </a:r>
            <a:r>
              <a:rPr lang="ru-RU" b="1" dirty="0"/>
              <a:t>область,  г. Тосно, Московское шоссе, д. 38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47" y="2578698"/>
            <a:ext cx="647875" cy="6478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32425" y="2700734"/>
            <a:ext cx="78010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129,9 </a:t>
            </a:r>
            <a:r>
              <a:rPr lang="ru-RU" sz="1500" dirty="0" err="1" smtClean="0"/>
              <a:t>кв.м</a:t>
            </a:r>
            <a:r>
              <a:rPr lang="ru-RU" sz="1500" dirty="0"/>
              <a:t>.</a:t>
            </a:r>
          </a:p>
          <a:p>
            <a:r>
              <a:rPr lang="ru-RU" sz="1500" dirty="0"/>
              <a:t>Этаж: 1</a:t>
            </a:r>
          </a:p>
          <a:p>
            <a:r>
              <a:rPr lang="ru-RU" sz="1500" dirty="0"/>
              <a:t>Вход: </a:t>
            </a:r>
            <a:r>
              <a:rPr lang="ru-RU" sz="1500" dirty="0" smtClean="0"/>
              <a:t>отдельный (через общую парадную)</a:t>
            </a:r>
            <a:endParaRPr lang="ru-RU" sz="1500" dirty="0"/>
          </a:p>
          <a:p>
            <a:r>
              <a:rPr lang="ru-RU" sz="1500" dirty="0"/>
              <a:t>Назначение: свободное</a:t>
            </a:r>
          </a:p>
          <a:p>
            <a:r>
              <a:rPr lang="ru-RU" sz="1500" dirty="0"/>
              <a:t>Год постройки: </a:t>
            </a:r>
            <a:r>
              <a:rPr lang="ru-RU" sz="1500" dirty="0" smtClean="0"/>
              <a:t>1976 </a:t>
            </a:r>
            <a:endParaRPr lang="ru-RU" sz="1500" dirty="0"/>
          </a:p>
          <a:p>
            <a:r>
              <a:rPr lang="ru-RU" sz="1500" dirty="0"/>
              <a:t>Здание: </a:t>
            </a:r>
            <a:r>
              <a:rPr lang="ru-RU" sz="1500" dirty="0" smtClean="0"/>
              <a:t>встроенное нежилое </a:t>
            </a:r>
            <a:r>
              <a:rPr lang="ru-RU" sz="1500" dirty="0"/>
              <a:t>помещение в здании 5-этажного </a:t>
            </a:r>
            <a:r>
              <a:rPr lang="ru-RU" sz="1500" dirty="0" smtClean="0"/>
              <a:t>кирпичного </a:t>
            </a:r>
            <a:r>
              <a:rPr lang="ru-RU" sz="1500" dirty="0"/>
              <a:t>жилого дома</a:t>
            </a:r>
          </a:p>
          <a:p>
            <a:r>
              <a:rPr lang="ru-RU" sz="1500" dirty="0"/>
              <a:t>Кадастровый номер </a:t>
            </a:r>
            <a:r>
              <a:rPr lang="ru-RU" sz="1500" dirty="0" smtClean="0"/>
              <a:t>47:26:0000000:34351</a:t>
            </a:r>
            <a:endParaRPr lang="ru-RU" sz="1500" dirty="0"/>
          </a:p>
          <a:p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439" y="4823256"/>
            <a:ext cx="448693" cy="44869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32425" y="4788966"/>
            <a:ext cx="718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500" dirty="0"/>
              <a:t>Ежемесячный платеж на возмездной основе по результатам  проведения торгов </a:t>
            </a:r>
            <a:endParaRPr lang="ru-RU" sz="15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500" dirty="0"/>
              <a:t>Ориентировочная рыночная арендная ставка, без учета НДС и коммунальных </a:t>
            </a:r>
            <a:r>
              <a:rPr lang="ru-RU" sz="1500" dirty="0" smtClean="0"/>
              <a:t>платежей </a:t>
            </a:r>
            <a:r>
              <a:rPr lang="ru-RU" sz="1500" dirty="0"/>
              <a:t>4600,00 </a:t>
            </a:r>
            <a:r>
              <a:rPr lang="ru-RU" sz="1500" dirty="0" smtClean="0"/>
              <a:t>руб. в год за 1 </a:t>
            </a:r>
            <a:r>
              <a:rPr lang="ru-RU" sz="1500" dirty="0" err="1" smtClean="0"/>
              <a:t>кв.м</a:t>
            </a:r>
            <a:r>
              <a:rPr lang="ru-RU" sz="1500" dirty="0" smtClean="0"/>
              <a:t>.</a:t>
            </a:r>
            <a:endParaRPr lang="ru-RU" sz="15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500" dirty="0"/>
              <a:t>Ежемесячный платеж устанавливается на основании отчета об оценке рыночной ставки годовой арендной платы за объект недвижимости (без проведения торгов)*   </a:t>
            </a:r>
          </a:p>
          <a:p>
            <a:endParaRPr lang="ru-RU" sz="15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246" y="6527719"/>
            <a:ext cx="468487" cy="4684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32425" y="6248074"/>
            <a:ext cx="74168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500" dirty="0" smtClean="0"/>
          </a:p>
          <a:p>
            <a:r>
              <a:rPr lang="ru-RU" sz="1500" dirty="0" smtClean="0"/>
              <a:t>Кораблева </a:t>
            </a:r>
            <a:r>
              <a:rPr lang="ru-RU" sz="1500" dirty="0"/>
              <a:t>Виктория Анатольевна – главный специалист отдела имущественных отношений поселения, тел.  8 (81361) 33-217</a:t>
            </a:r>
            <a:r>
              <a:rPr lang="en-US" sz="1500" dirty="0"/>
              <a:t>,</a:t>
            </a:r>
          </a:p>
          <a:p>
            <a:r>
              <a:rPr lang="en-US" sz="1500" dirty="0" smtClean="0">
                <a:hlinkClick r:id="rId10"/>
              </a:rPr>
              <a:t>kymu-a-tosno@yandex.ru</a:t>
            </a:r>
            <a:endParaRPr lang="ru-RU" sz="1500" dirty="0" smtClean="0"/>
          </a:p>
          <a:p>
            <a:r>
              <a:rPr lang="ru-RU" dirty="0" smtClean="0"/>
              <a:t> </a:t>
            </a:r>
            <a:r>
              <a:rPr lang="ru-RU" sz="800" dirty="0" smtClean="0"/>
              <a:t>*</a:t>
            </a:r>
            <a:r>
              <a:rPr lang="ru-RU" dirty="0" smtClean="0"/>
              <a:t> </a:t>
            </a:r>
            <a:r>
              <a:rPr lang="ru-RU" sz="800" dirty="0" smtClean="0"/>
              <a:t>Приоритетные и социально-значимые виды деятельности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31686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921" y="180454"/>
            <a:ext cx="108732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Предложение недвижимого имущества для субъектов МСП и </a:t>
            </a:r>
            <a:r>
              <a:rPr lang="ru-RU" sz="2000" b="1" dirty="0" err="1"/>
              <a:t>самозанятых</a:t>
            </a:r>
            <a:r>
              <a:rPr lang="ru-RU" sz="2000" b="1" dirty="0"/>
              <a:t> граждан из Перечня муниципального имущества </a:t>
            </a:r>
            <a:r>
              <a:rPr lang="ru-RU" sz="2000" b="1" dirty="0" smtClean="0"/>
              <a:t>Тосненского </a:t>
            </a:r>
            <a:r>
              <a:rPr lang="ru-RU" sz="2000" b="1" dirty="0"/>
              <a:t>городского </a:t>
            </a:r>
            <a:r>
              <a:rPr lang="ru-RU" sz="2000" b="1" dirty="0" smtClean="0"/>
              <a:t>поселения Тосненского муниципального района Ленинградской области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82864"/>
          <a:stretch/>
        </p:blipFill>
        <p:spPr>
          <a:xfrm>
            <a:off x="12613234" y="170001"/>
            <a:ext cx="538295" cy="718339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503832" y="1247707"/>
            <a:ext cx="13033375" cy="1"/>
          </a:xfrm>
          <a:prstGeom prst="line">
            <a:avLst/>
          </a:prstGeom>
          <a:noFill/>
          <a:ln w="76200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3074" name="Picture 2" descr="D:\Users\Юрист\Desktop\ИМУЩЕСТВЕННАЯ_ПОДДЕРЖКА\Фото_имущества\КИО\Ушаки 4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08" y="1404590"/>
            <a:ext cx="3100388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sers\Юрист\Desktop\ИМУЩЕСТВЕННАЯ_ПОДДЕРЖКА\Фото_имущества\КИО\Ушаки 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1" y="4140894"/>
            <a:ext cx="3109995" cy="233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Users\Юрист\Desktop\ИМУЩЕСТВЕННАЯ_ПОДДЕРЖКА\Фото_имущества\КИО\Ушаки 4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966" y="1395925"/>
            <a:ext cx="3100388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64873" y="1548606"/>
            <a:ext cx="148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АРЕНДА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647" y="1956394"/>
            <a:ext cx="399137" cy="4346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8315" y="1917938"/>
            <a:ext cx="610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Ленинградская обл., Тосненский район, п. Ушаки, д. 4, пом. </a:t>
            </a:r>
            <a:r>
              <a:rPr lang="en-US" dirty="0" smtClean="0"/>
              <a:t>V</a:t>
            </a:r>
            <a:endParaRPr lang="ru-RU" dirty="0"/>
          </a:p>
        </p:txBody>
      </p:sp>
      <p:pic>
        <p:nvPicPr>
          <p:cNvPr id="11" name="Picture 6" descr="D:\Users\Юрист\Desktop\ИМУЩЕСТВЕННАЯ_ПОДДЕРЖКА\Маркетинговая_компания\Иконки\Домик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565" y="2527440"/>
            <a:ext cx="601821" cy="60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18714" y="2566640"/>
            <a:ext cx="1698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49,3 </a:t>
            </a:r>
            <a:r>
              <a:rPr lang="ru-RU" sz="1600" dirty="0" err="1" smtClean="0"/>
              <a:t>кв.м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27383" y="2935972"/>
            <a:ext cx="586588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Этаж: 1</a:t>
            </a:r>
          </a:p>
          <a:p>
            <a:pPr algn="just"/>
            <a:r>
              <a:rPr lang="ru-RU" sz="1600" dirty="0" smtClean="0"/>
              <a:t>Вход: отдельный</a:t>
            </a:r>
          </a:p>
          <a:p>
            <a:pPr algn="just"/>
            <a:r>
              <a:rPr lang="ru-RU" sz="1600" dirty="0"/>
              <a:t>Здание: нежилое помещение в здании 4-этажного кирпичного жилого дома</a:t>
            </a:r>
          </a:p>
          <a:p>
            <a:pPr algn="just"/>
            <a:r>
              <a:rPr lang="ru-RU" sz="1600" dirty="0"/>
              <a:t>Кадастровый номер: </a:t>
            </a:r>
            <a:r>
              <a:rPr lang="ru-RU" sz="1600" dirty="0" smtClean="0"/>
              <a:t>47:26:0613001:107</a:t>
            </a:r>
            <a:endParaRPr lang="ru-RU" sz="1600" dirty="0"/>
          </a:p>
          <a:p>
            <a:pPr algn="just"/>
            <a:r>
              <a:rPr lang="ru-RU" sz="1600" dirty="0" smtClean="0"/>
              <a:t>Назначение: свободное</a:t>
            </a:r>
          </a:p>
          <a:p>
            <a:pPr algn="just"/>
            <a:endParaRPr lang="ru-RU" sz="1400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smtClean="0"/>
              <a:t>Ежемесячный </a:t>
            </a:r>
            <a:r>
              <a:rPr lang="ru-RU" sz="1400" dirty="0"/>
              <a:t>платеж на возмездной основе по результатам  проведения </a:t>
            </a:r>
            <a:r>
              <a:rPr lang="ru-RU" sz="1400" dirty="0" smtClean="0"/>
              <a:t>торгов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/>
              <a:t>Ежемесячный платеж устанавливается на основании отчета об оценке рыночной ставки годовой арендной платы за объект недвижимости (без проведения торгов)*   </a:t>
            </a:r>
          </a:p>
          <a:p>
            <a:pPr algn="just"/>
            <a:endParaRPr lang="ru-RU" dirty="0" smtClean="0"/>
          </a:p>
          <a:p>
            <a:pPr algn="just"/>
            <a:r>
              <a:rPr lang="ru-RU" sz="1600" dirty="0" smtClean="0"/>
              <a:t>Кораблева </a:t>
            </a:r>
            <a:r>
              <a:rPr lang="ru-RU" sz="1600" dirty="0"/>
              <a:t>Виктория Анатольевна – главный специалист отдела имущественных отношений поселения, тел.  8 (81361) 33-217</a:t>
            </a:r>
            <a:r>
              <a:rPr lang="en-US" sz="1600" dirty="0"/>
              <a:t>,</a:t>
            </a:r>
          </a:p>
          <a:p>
            <a:pPr algn="just"/>
            <a:r>
              <a:rPr lang="en-US" sz="1600" dirty="0"/>
              <a:t>kymu-a-tosno@yandex.ru</a:t>
            </a:r>
            <a:endParaRPr lang="ru-RU" sz="1600" dirty="0"/>
          </a:p>
          <a:p>
            <a:pPr algn="just"/>
            <a:endParaRPr lang="ru-RU" dirty="0" smtClean="0"/>
          </a:p>
          <a:p>
            <a:endParaRPr lang="ru-RU" dirty="0"/>
          </a:p>
        </p:txBody>
      </p:sp>
      <p:pic>
        <p:nvPicPr>
          <p:cNvPr id="3077" name="Picture 5" descr="D:\Users\Юрист\Desktop\ИМУЩЕСТВЕННАЯ_ПОДДЕРЖКА\Фото_имущества\КИО\Ушаки 4(2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359" y="4140893"/>
            <a:ext cx="3109996" cy="233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068" y="5765642"/>
            <a:ext cx="430498" cy="43049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26" y="4500934"/>
            <a:ext cx="403689" cy="4036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87784" y="7021214"/>
            <a:ext cx="406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</a:t>
            </a:r>
            <a:r>
              <a:rPr lang="ru-RU" sz="1000" dirty="0" smtClean="0"/>
              <a:t>Приоритетные </a:t>
            </a:r>
            <a:r>
              <a:rPr lang="ru-RU" sz="1000" dirty="0"/>
              <a:t>и социально-значимые виды деятельности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1218199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8831</TotalTime>
  <Words>382</Words>
  <Application>Microsoft Office PowerPoint</Application>
  <PresentationFormat>Произвольный</PresentationFormat>
  <Paragraphs>50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Office Theme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Гусманова Юлия Валеьевна</cp:lastModifiedBy>
  <cp:revision>601</cp:revision>
  <cp:lastPrinted>2021-06-10T10:00:41Z</cp:lastPrinted>
  <dcterms:modified xsi:type="dcterms:W3CDTF">2022-08-02T11:28:57Z</dcterms:modified>
</cp:coreProperties>
</file>