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714" r:id="rId3"/>
    <p:sldMasterId id="2147483725" r:id="rId4"/>
  </p:sldMasterIdLst>
  <p:notesMasterIdLst>
    <p:notesMasterId r:id="rId8"/>
  </p:notesMasterIdLst>
  <p:handoutMasterIdLst>
    <p:handoutMasterId r:id="rId9"/>
  </p:handoutMasterIdLst>
  <p:sldIdLst>
    <p:sldId id="511" r:id="rId5"/>
    <p:sldId id="518" r:id="rId6"/>
    <p:sldId id="497" r:id="rId7"/>
  </p:sldIdLst>
  <p:sldSz cx="13681075" cy="7705725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67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34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2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69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3684" algn="l" defTabSz="91347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0426" algn="l" defTabSz="91347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7161" algn="l" defTabSz="91347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3900" algn="l" defTabSz="91347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9F8486B-8D89-4C6F-95B9-375A7662F214}">
          <p14:sldIdLst/>
        </p14:section>
        <p14:section name="Раздел без заголовка" id="{CBF2D4D6-0654-4501-B11B-332D63022480}">
          <p14:sldIdLst>
            <p14:sldId id="511"/>
            <p14:sldId id="518"/>
            <p14:sldId id="49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427">
          <p15:clr>
            <a:srgbClr val="A4A3A4"/>
          </p15:clr>
        </p15:guide>
        <p15:guide id="2" pos="43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1EA"/>
    <a:srgbClr val="E04E39"/>
    <a:srgbClr val="D8EFF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9" autoAdjust="0"/>
  </p:normalViewPr>
  <p:slideViewPr>
    <p:cSldViewPr>
      <p:cViewPr>
        <p:scale>
          <a:sx n="80" d="100"/>
          <a:sy n="80" d="100"/>
        </p:scale>
        <p:origin x="-1248" y="-450"/>
      </p:cViewPr>
      <p:guideLst>
        <p:guide orient="horz" pos="2427"/>
        <p:guide pos="43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r">
              <a:defRPr sz="1200"/>
            </a:lvl1pPr>
          </a:lstStyle>
          <a:p>
            <a:fld id="{BFCC50D2-EA55-4977-9C38-00CD24994358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r">
              <a:defRPr sz="1200"/>
            </a:lvl1pPr>
          </a:lstStyle>
          <a:p>
            <a:fld id="{AE438C31-BC2C-49ED-AC6C-A7FB1FD85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021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0" y="0"/>
            <a:ext cx="2946400" cy="496809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r">
              <a:defRPr sz="1200"/>
            </a:lvl1pPr>
          </a:lstStyle>
          <a:p>
            <a:fld id="{524164C1-F11D-4271-999A-C00DB3324A94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4538"/>
            <a:ext cx="66071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8" rIns="91418" bIns="457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715712"/>
            <a:ext cx="5438775" cy="4466511"/>
          </a:xfrm>
          <a:prstGeom prst="rect">
            <a:avLst/>
          </a:prstGeom>
        </p:spPr>
        <p:txBody>
          <a:bodyPr vert="horz" lIns="91418" tIns="45708" rIns="91418" bIns="457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0" y="9428242"/>
            <a:ext cx="2946400" cy="496809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r">
              <a:defRPr sz="1200"/>
            </a:lvl1pPr>
          </a:lstStyle>
          <a:p>
            <a:fld id="{2B4C7D6A-3C1D-48E8-9990-EACFE27C2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818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4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38" algn="l" defTabSz="9134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474" algn="l" defTabSz="9134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209" algn="l" defTabSz="9134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950" algn="l" defTabSz="9134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684" algn="l" defTabSz="9134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426" algn="l" defTabSz="9134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161" algn="l" defTabSz="9134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900" algn="l" defTabSz="9134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C7D6A-3C1D-48E8-9990-EACFE27C228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014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C7D6A-3C1D-48E8-9990-EACFE27C228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014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C7D6A-3C1D-48E8-9990-EACFE27C228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548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4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3"/>
          </p:nvPr>
        </p:nvSpPr>
        <p:spPr>
          <a:xfrm>
            <a:off x="2759879" y="1650269"/>
            <a:ext cx="9563908" cy="5149977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649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4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43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3" y="1678654"/>
            <a:ext cx="9554415" cy="821360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3" y="2823428"/>
            <a:ext cx="9554438" cy="3976816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100"/>
            </a:lvl4pPr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37426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без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3" y="1661577"/>
            <a:ext cx="9554438" cy="5138660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63225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3" y="1678654"/>
            <a:ext cx="9554415" cy="82136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72" y="2823439"/>
            <a:ext cx="4435507" cy="3976813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3" y="2823439"/>
            <a:ext cx="4422399" cy="3976813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37843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72" y="1602403"/>
            <a:ext cx="4435507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3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84780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3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2759879" y="1602396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498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2759883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7889975" y="1602396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614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вынос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77390" y="1661582"/>
            <a:ext cx="5803713" cy="5144558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4092" tIns="67050" rIns="134092" bIns="67050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72" y="1597992"/>
            <a:ext cx="4435507" cy="5202269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8213909" y="2568580"/>
            <a:ext cx="4871096" cy="38232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69369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фото на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3" y="1678654"/>
            <a:ext cx="9554415" cy="82136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909" y="2823449"/>
            <a:ext cx="4435477" cy="3976935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7891889" y="2877199"/>
            <a:ext cx="5789192" cy="3923156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81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6" y="1678655"/>
            <a:ext cx="9554415" cy="821360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4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8" y="2823428"/>
            <a:ext cx="9554438" cy="3976816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100"/>
            </a:lvl4pPr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17378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3"/>
          </p:nvPr>
        </p:nvSpPr>
        <p:spPr>
          <a:xfrm>
            <a:off x="2759879" y="1650269"/>
            <a:ext cx="9563908" cy="5149977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335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23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1" y="1678672"/>
            <a:ext cx="9554415" cy="821359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1" y="466006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4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3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1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0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9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49" y="2823428"/>
            <a:ext cx="9554438" cy="3976816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39671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без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1" y="466006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4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3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1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0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9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49" y="1661576"/>
            <a:ext cx="9554438" cy="5138660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24096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1" y="1678672"/>
            <a:ext cx="9554415" cy="82135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1" y="466006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4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3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1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0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9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69" y="2823429"/>
            <a:ext cx="4435507" cy="3976814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0" y="2823429"/>
            <a:ext cx="4422399" cy="3976814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272703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1" y="466006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4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3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1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0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9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69" y="1602398"/>
            <a:ext cx="4435507" cy="5197842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0" y="1602398"/>
            <a:ext cx="4422399" cy="5197842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11214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1" y="466006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4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3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1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0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9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0" y="1602398"/>
            <a:ext cx="4422399" cy="5197842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2759879" y="1602395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140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1" y="466006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4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3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1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0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9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2759877" y="1602398"/>
            <a:ext cx="4422399" cy="5197842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7889972" y="1602395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43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вынос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77385" y="1661582"/>
            <a:ext cx="5803713" cy="5144558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4151" tIns="67076" rIns="134151" bIns="67076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1" y="466006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4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3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1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0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9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69" y="1597988"/>
            <a:ext cx="4435507" cy="5202269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8213906" y="2568580"/>
            <a:ext cx="4871096" cy="38232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69410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фото на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1" y="1678672"/>
            <a:ext cx="9554415" cy="82135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1" y="466006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4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3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1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0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9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905" y="2823440"/>
            <a:ext cx="4435477" cy="3976935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7891889" y="2877203"/>
            <a:ext cx="5789192" cy="3923156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25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без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4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8" y="1661577"/>
            <a:ext cx="9554438" cy="5138660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00459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1" y="466006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4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3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1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0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9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3"/>
          </p:nvPr>
        </p:nvSpPr>
        <p:spPr>
          <a:xfrm>
            <a:off x="2759879" y="1650263"/>
            <a:ext cx="9563908" cy="5149977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764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1" y="466006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4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3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1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0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9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56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6" y="1678655"/>
            <a:ext cx="9554415" cy="82136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4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72" y="2823439"/>
            <a:ext cx="4435507" cy="3976813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3" y="2823439"/>
            <a:ext cx="4422399" cy="3976813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8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4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72" y="1602403"/>
            <a:ext cx="4435507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3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4213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4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3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2759879" y="1602402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770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4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2759883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7889978" y="1602402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45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вынос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77394" y="1661582"/>
            <a:ext cx="5803713" cy="5144558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4074" tIns="67038" rIns="134074" bIns="67038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4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72" y="1597992"/>
            <a:ext cx="4435507" cy="5202269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8213909" y="2568580"/>
            <a:ext cx="4871096" cy="38232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483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фото на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6" y="1678655"/>
            <a:ext cx="9554415" cy="82136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4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914" y="2823450"/>
            <a:ext cx="4435477" cy="3976935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7891889" y="2877199"/>
            <a:ext cx="5789192" cy="3923156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06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5pPr>
      <a:lvl6pPr marL="456738"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6pPr>
      <a:lvl7pPr marL="913474"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7pPr>
      <a:lvl8pPr marL="1370209"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8pPr>
      <a:lvl9pPr marL="1826950"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9pPr>
    </p:titleStyle>
    <p:bodyStyle>
      <a:lvl1pPr marL="342550" indent="-34255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Arial" charset="0"/>
        </a:defRPr>
      </a:lvl1pPr>
      <a:lvl2pPr marL="742201" indent="-285466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Arial" charset="0"/>
        </a:defRPr>
      </a:lvl2pPr>
      <a:lvl3pPr marL="1141847" indent="-228366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Arial" charset="0"/>
        </a:defRPr>
      </a:lvl3pPr>
      <a:lvl4pPr marL="1598581" indent="-228366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charset="0"/>
        </a:defRPr>
      </a:lvl4pPr>
      <a:lvl5pPr marL="2055316" indent="-228366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5pPr>
      <a:lvl6pPr marL="2512053" indent="-228366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6pPr>
      <a:lvl7pPr marL="2968792" indent="-228366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7pPr>
      <a:lvl8pPr marL="3425532" indent="-228366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8pPr>
      <a:lvl9pPr marL="3882269" indent="-228366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8785" y="1677522"/>
            <a:ext cx="9577632" cy="8220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52247" y="2818315"/>
            <a:ext cx="9584166" cy="4281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2114" y="6903016"/>
            <a:ext cx="2121357" cy="410259"/>
          </a:xfrm>
          <a:prstGeom prst="rect">
            <a:avLst/>
          </a:prstGeom>
        </p:spPr>
        <p:txBody>
          <a:bodyPr vert="horz" lIns="120662" tIns="60330" rIns="120662" bIns="60330" rtlCol="0" anchor="ctr"/>
          <a:lstStyle>
            <a:lvl1pPr algn="l">
              <a:defRPr sz="1300" b="0" i="0">
                <a:solidFill>
                  <a:srgbClr val="0077C8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441636" y="560714"/>
            <a:ext cx="643367" cy="4102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700" b="0" i="0">
                <a:solidFill>
                  <a:srgbClr val="00B2A9"/>
                </a:solidFill>
                <a:latin typeface="Arial"/>
                <a:cs typeface="Arial"/>
              </a:defRPr>
            </a:lvl1pPr>
          </a:lstStyle>
          <a:p>
            <a:fld id="{E8CC1B9C-23B7-B94D-B87E-2F844537633D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" y="475400"/>
            <a:ext cx="321730" cy="641685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4074" tIns="67038" rIns="134074" bIns="67038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Изображение 9" descr="for_ppt_minekonom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68" y="391800"/>
            <a:ext cx="1592565" cy="79672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452357" y="475400"/>
            <a:ext cx="228732" cy="641685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4074" tIns="67038" rIns="134074" bIns="67038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52244" y="1054576"/>
            <a:ext cx="9584166" cy="51334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074" tIns="67038" rIns="134074" bIns="6703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971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hf hdr="0" dt="0"/>
  <p:txStyles>
    <p:titleStyle>
      <a:lvl1pPr algn="l" defTabSz="603321" rtl="0" eaLnBrk="1" latinLnBrk="0" hangingPunct="1">
        <a:spcBef>
          <a:spcPct val="0"/>
        </a:spcBef>
        <a:buNone/>
        <a:defRPr sz="27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603321" rtl="0" eaLnBrk="1" latinLnBrk="0" hangingPunct="1">
        <a:spcBef>
          <a:spcPts val="0"/>
        </a:spcBef>
        <a:buFontTx/>
        <a:buNone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603321" rtl="0" eaLnBrk="1" latinLnBrk="0" hangingPunct="1">
        <a:spcBef>
          <a:spcPts val="0"/>
        </a:spcBef>
        <a:buFontTx/>
        <a:buNone/>
        <a:defRPr sz="19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251381" indent="-251381" algn="l" defTabSz="603321" rtl="0" eaLnBrk="1" latinLnBrk="0" hangingPunct="1">
        <a:spcBef>
          <a:spcPts val="0"/>
        </a:spcBef>
        <a:buSzPct val="80000"/>
        <a:buFont typeface="Lucida Grande"/>
        <a:buChar char="＞"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603321" rtl="0" eaLnBrk="1" latinLnBrk="0" hangingPunct="1">
        <a:spcBef>
          <a:spcPts val="0"/>
        </a:spcBef>
        <a:buFontTx/>
        <a:buNone/>
        <a:defRPr sz="2100" b="0" i="0" kern="1200" cap="all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603321" rtl="0" eaLnBrk="1" latinLnBrk="0" hangingPunct="1">
        <a:spcBef>
          <a:spcPts val="0"/>
        </a:spcBef>
        <a:buFontTx/>
        <a:buNone/>
        <a:defRPr sz="13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3318266" indent="-301659" algn="l" defTabSz="6033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21588" indent="-301659" algn="l" defTabSz="6033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24909" indent="-301659" algn="l" defTabSz="6033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28229" indent="-301659" algn="l" defTabSz="6033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33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03321" algn="l" defTabSz="6033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647" algn="l" defTabSz="6033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809962" algn="l" defTabSz="6033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289" algn="l" defTabSz="6033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016603" algn="l" defTabSz="6033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619926" algn="l" defTabSz="6033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223249" algn="l" defTabSz="6033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826567" algn="l" defTabSz="6033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8785" y="1677522"/>
            <a:ext cx="9577632" cy="8220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52247" y="2818314"/>
            <a:ext cx="9584166" cy="4281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2114" y="6903013"/>
            <a:ext cx="2121357" cy="410259"/>
          </a:xfrm>
          <a:prstGeom prst="rect">
            <a:avLst/>
          </a:prstGeom>
        </p:spPr>
        <p:txBody>
          <a:bodyPr vert="horz" lIns="120679" tIns="60340" rIns="120679" bIns="60340" rtlCol="0" anchor="ctr"/>
          <a:lstStyle>
            <a:lvl1pPr algn="l">
              <a:defRPr sz="1300" b="0" i="0">
                <a:solidFill>
                  <a:srgbClr val="0077C8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441636" y="560713"/>
            <a:ext cx="643367" cy="4102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700" b="0" i="0">
                <a:solidFill>
                  <a:srgbClr val="00B2A9"/>
                </a:solidFill>
                <a:latin typeface="Arial"/>
                <a:cs typeface="Arial"/>
              </a:defRPr>
            </a:lvl1pPr>
          </a:lstStyle>
          <a:p>
            <a:fld id="{E8CC1B9C-23B7-B94D-B87E-2F844537633D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" y="475400"/>
            <a:ext cx="321730" cy="641685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4092" tIns="67050" rIns="134092" bIns="67050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Изображение 9" descr="for_ppt_minekonom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68" y="391800"/>
            <a:ext cx="1592565" cy="79672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452357" y="475400"/>
            <a:ext cx="228732" cy="641685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4092" tIns="67050" rIns="134092" bIns="67050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52244" y="1054576"/>
            <a:ext cx="9584166" cy="51334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092" tIns="67050" rIns="134092" bIns="670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01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</p:sldLayoutIdLst>
  <p:hf hdr="0" dt="0"/>
  <p:txStyles>
    <p:titleStyle>
      <a:lvl1pPr algn="l" defTabSz="603414" rtl="0" eaLnBrk="1" latinLnBrk="0" hangingPunct="1">
        <a:spcBef>
          <a:spcPct val="0"/>
        </a:spcBef>
        <a:buNone/>
        <a:defRPr sz="27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603414" rtl="0" eaLnBrk="1" latinLnBrk="0" hangingPunct="1">
        <a:spcBef>
          <a:spcPts val="0"/>
        </a:spcBef>
        <a:buFontTx/>
        <a:buNone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603414" rtl="0" eaLnBrk="1" latinLnBrk="0" hangingPunct="1">
        <a:spcBef>
          <a:spcPts val="0"/>
        </a:spcBef>
        <a:buFontTx/>
        <a:buNone/>
        <a:defRPr sz="19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251420" indent="-251420" algn="l" defTabSz="603414" rtl="0" eaLnBrk="1" latinLnBrk="0" hangingPunct="1">
        <a:spcBef>
          <a:spcPts val="0"/>
        </a:spcBef>
        <a:buSzPct val="80000"/>
        <a:buFont typeface="Lucida Grande"/>
        <a:buChar char="＞"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603414" rtl="0" eaLnBrk="1" latinLnBrk="0" hangingPunct="1">
        <a:spcBef>
          <a:spcPts val="0"/>
        </a:spcBef>
        <a:buFontTx/>
        <a:buNone/>
        <a:defRPr sz="2100" b="0" i="0" kern="1200" cap="all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603414" rtl="0" eaLnBrk="1" latinLnBrk="0" hangingPunct="1">
        <a:spcBef>
          <a:spcPts val="0"/>
        </a:spcBef>
        <a:buFontTx/>
        <a:buNone/>
        <a:defRPr sz="13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3318775" indent="-301703" algn="l" defTabSz="60341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22194" indent="-301703" algn="l" defTabSz="60341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25606" indent="-301703" algn="l" defTabSz="60341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29022" indent="-301703" algn="l" defTabSz="60341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34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03414" algn="l" defTabSz="6034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831" algn="l" defTabSz="6034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810244" algn="l" defTabSz="6034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658" algn="l" defTabSz="6034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073" algn="l" defTabSz="6034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620486" algn="l" defTabSz="6034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223900" algn="l" defTabSz="6034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827312" algn="l" defTabSz="6034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8785" y="1677516"/>
            <a:ext cx="9577632" cy="8220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52247" y="2818312"/>
            <a:ext cx="9584166" cy="4281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2113" y="6903012"/>
            <a:ext cx="2121357" cy="410259"/>
          </a:xfrm>
          <a:prstGeom prst="rect">
            <a:avLst/>
          </a:prstGeom>
        </p:spPr>
        <p:txBody>
          <a:bodyPr vert="horz" lIns="120730" tIns="60366" rIns="120730" bIns="60366" rtlCol="0" anchor="ctr"/>
          <a:lstStyle>
            <a:lvl1pPr algn="l">
              <a:defRPr sz="1300" b="0" i="0">
                <a:solidFill>
                  <a:srgbClr val="0077C8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441633" y="560708"/>
            <a:ext cx="643367" cy="4102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900" b="0" i="0">
                <a:solidFill>
                  <a:srgbClr val="00B2A9"/>
                </a:solidFill>
                <a:latin typeface="Arial"/>
                <a:cs typeface="Arial"/>
              </a:defRPr>
            </a:lvl1pPr>
          </a:lstStyle>
          <a:p>
            <a:fld id="{E8CC1B9C-23B7-B94D-B87E-2F844537633D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" y="475389"/>
            <a:ext cx="321730" cy="641686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4151" tIns="67076" rIns="134151" bIns="67076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Изображение 9" descr="for_ppt_minekonom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68" y="391782"/>
            <a:ext cx="1592565" cy="79672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452357" y="475389"/>
            <a:ext cx="228732" cy="641686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4151" tIns="67076" rIns="134151" bIns="67076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52244" y="1054576"/>
            <a:ext cx="9584166" cy="51334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151" tIns="67076" rIns="134151" bIns="670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855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hf hdr="0" dt="0"/>
  <p:txStyles>
    <p:titleStyle>
      <a:lvl1pPr algn="l" defTabSz="603673" rtl="0" eaLnBrk="1" latinLnBrk="0" hangingPunct="1">
        <a:spcBef>
          <a:spcPct val="0"/>
        </a:spcBef>
        <a:buNone/>
        <a:defRPr sz="27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603673" rtl="0" eaLnBrk="1" latinLnBrk="0" hangingPunct="1">
        <a:spcBef>
          <a:spcPts val="0"/>
        </a:spcBef>
        <a:buFontTx/>
        <a:buNone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603673" rtl="0" eaLnBrk="1" latinLnBrk="0" hangingPunct="1">
        <a:spcBef>
          <a:spcPts val="0"/>
        </a:spcBef>
        <a:buFontTx/>
        <a:buNone/>
        <a:defRPr sz="19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251527" indent="-251527" algn="l" defTabSz="603673" rtl="0" eaLnBrk="1" latinLnBrk="0" hangingPunct="1">
        <a:spcBef>
          <a:spcPts val="0"/>
        </a:spcBef>
        <a:buSzPct val="80000"/>
        <a:buFont typeface="Lucida Grande"/>
        <a:buChar char="＞"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603673" rtl="0" eaLnBrk="1" latinLnBrk="0" hangingPunct="1">
        <a:spcBef>
          <a:spcPts val="0"/>
        </a:spcBef>
        <a:buFontTx/>
        <a:buNone/>
        <a:defRPr sz="2300" b="0" i="0" kern="1200" cap="all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603673" rtl="0" eaLnBrk="1" latinLnBrk="0" hangingPunct="1">
        <a:spcBef>
          <a:spcPts val="0"/>
        </a:spcBef>
        <a:buFontTx/>
        <a:buNone/>
        <a:defRPr sz="13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3320201" indent="-301838" algn="l" defTabSz="60367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23881" indent="-301838" algn="l" defTabSz="60367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27553" indent="-301838" algn="l" defTabSz="60367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31224" indent="-301838" algn="l" defTabSz="60367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36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03673" algn="l" defTabSz="6036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207350" algn="l" defTabSz="6036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11023" algn="l" defTabSz="6036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4695" algn="l" defTabSz="6036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018370" algn="l" defTabSz="6036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622043" algn="l" defTabSz="6036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225719" algn="l" defTabSz="6036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829389" algn="l" defTabSz="6036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e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68670" y="746145"/>
            <a:ext cx="1895475" cy="250825"/>
          </a:xfrm>
          <a:prstGeom prst="rect">
            <a:avLst/>
          </a:prstGeom>
        </p:spPr>
        <p:txBody>
          <a:bodyPr lIns="0" tIns="0" rIns="0" bIns="0"/>
          <a:lstStyle/>
          <a:p>
            <a:pPr algn="just" fontAlgn="auto">
              <a:lnSpc>
                <a:spcPts val="948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" sz="800" cap="small" dirty="0">
              <a:solidFill>
                <a:srgbClr val="522015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1699" y="436564"/>
            <a:ext cx="1604963" cy="781050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" sz="1100" b="1" dirty="0">
              <a:solidFill>
                <a:srgbClr val="522015"/>
              </a:solidFill>
              <a:latin typeface="Verdan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25567" y="7011989"/>
            <a:ext cx="206376" cy="201612"/>
          </a:xfrm>
          <a:prstGeom prst="rect">
            <a:avLst/>
          </a:prstGeom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" sz="1200" b="1" spc="-102" dirty="0">
              <a:solidFill>
                <a:srgbClr val="EA4F3A"/>
              </a:solidFill>
              <a:latin typeface="Segoe UI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4738" y="1217613"/>
            <a:ext cx="13033375" cy="1"/>
          </a:xfrm>
          <a:prstGeom prst="line">
            <a:avLst/>
          </a:prstGeom>
          <a:noFill/>
          <a:ln w="76200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/>
          <a:srcRect l="82864"/>
          <a:stretch/>
        </p:blipFill>
        <p:spPr>
          <a:xfrm>
            <a:off x="12601176" y="278954"/>
            <a:ext cx="751291" cy="8376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9092" y="2052662"/>
            <a:ext cx="12673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42069" y="108446"/>
            <a:ext cx="11283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Предложение недвижимого имущества для субъектов МСП и </a:t>
            </a:r>
            <a:r>
              <a:rPr lang="ru-RU" sz="2000" b="1" dirty="0" err="1" smtClean="0"/>
              <a:t>самозанятых</a:t>
            </a:r>
            <a:r>
              <a:rPr lang="ru-RU" sz="2000" b="1" dirty="0" smtClean="0"/>
              <a:t> граждан из Перечня имущества Любанского городского поселения Тосненского муниципального района Ленинградской области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8424713" y="121761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</a:p>
          <a:p>
            <a:r>
              <a:rPr lang="ru-RU" b="1" dirty="0" smtClean="0"/>
              <a:t>АРЕНДА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655796" y="1589256"/>
            <a:ext cx="66142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                                </a:t>
            </a:r>
          </a:p>
          <a:p>
            <a:r>
              <a:rPr lang="ru-RU" b="1" dirty="0" smtClean="0"/>
              <a:t>Ленинградская область, Тосненский р-н, д. Ямок, д. 1 А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768529" y="2628726"/>
            <a:ext cx="6700546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310,6 </a:t>
            </a:r>
            <a:r>
              <a:rPr lang="ru-RU" sz="1700" dirty="0" err="1" smtClean="0"/>
              <a:t>кв.м</a:t>
            </a:r>
            <a:r>
              <a:rPr lang="ru-RU" sz="1700" dirty="0" smtClean="0"/>
              <a:t>.</a:t>
            </a:r>
          </a:p>
          <a:p>
            <a:r>
              <a:rPr lang="ru-RU" sz="1700" dirty="0"/>
              <a:t>Нежилое здание котельной, расположенное на земельном участке площадью 1367 </a:t>
            </a:r>
            <a:r>
              <a:rPr lang="ru-RU" sz="1700" dirty="0" err="1"/>
              <a:t>кв.м</a:t>
            </a:r>
            <a:r>
              <a:rPr lang="ru-RU" sz="1700" dirty="0"/>
              <a:t>.</a:t>
            </a:r>
          </a:p>
          <a:p>
            <a:r>
              <a:rPr lang="ru-RU" sz="1700" dirty="0"/>
              <a:t>Кадастровый </a:t>
            </a:r>
            <a:r>
              <a:rPr lang="ru-RU" sz="1700" dirty="0" smtClean="0"/>
              <a:t>номер здания: 47:26:0000000:38200</a:t>
            </a:r>
          </a:p>
          <a:p>
            <a:r>
              <a:rPr lang="ru-RU" sz="1700" dirty="0" smtClean="0"/>
              <a:t>Кадастровый номер земельного участка: 47:26:0924001:3</a:t>
            </a:r>
            <a:endParaRPr lang="en-US" sz="1700" dirty="0"/>
          </a:p>
          <a:p>
            <a:r>
              <a:rPr lang="ru-RU" sz="1700" dirty="0" smtClean="0"/>
              <a:t>Назначение: для ведения предпринимательской деятельности</a:t>
            </a:r>
          </a:p>
          <a:p>
            <a:endParaRPr lang="ru-RU" sz="1700" dirty="0"/>
          </a:p>
        </p:txBody>
      </p:sp>
      <p:sp>
        <p:nvSpPr>
          <p:cNvPr id="20" name="TextBox 19"/>
          <p:cNvSpPr txBox="1"/>
          <p:nvPr/>
        </p:nvSpPr>
        <p:spPr>
          <a:xfrm>
            <a:off x="6768530" y="5149006"/>
            <a:ext cx="6583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Другова Ирина Викторовна– начальник сектора по управлению муниципальным имуществом, архитектуре и землепользованию,          тел</a:t>
            </a:r>
            <a:r>
              <a:rPr lang="ru-RU" sz="1600" dirty="0"/>
              <a:t>.  8 (81361) </a:t>
            </a:r>
            <a:r>
              <a:rPr lang="ru-RU" sz="1600" dirty="0" smtClean="0"/>
              <a:t>71-253</a:t>
            </a:r>
            <a:endParaRPr lang="en-US" sz="1600" dirty="0" smtClean="0"/>
          </a:p>
          <a:p>
            <a:r>
              <a:rPr lang="en-US" sz="1600" dirty="0" smtClean="0"/>
              <a:t>lubanadmin@mail.ru</a:t>
            </a:r>
            <a:endParaRPr lang="ru-RU" sz="16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30377" y="1754050"/>
            <a:ext cx="396177" cy="48327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534" y="2628726"/>
            <a:ext cx="684511" cy="6845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715" y="5221252"/>
            <a:ext cx="430498" cy="430498"/>
          </a:xfrm>
          <a:prstGeom prst="rect">
            <a:avLst/>
          </a:prstGeom>
        </p:spPr>
      </p:pic>
      <p:pic>
        <p:nvPicPr>
          <p:cNvPr id="8" name="Picture 2" descr="D:\Users\Юрист\Desktop\Сайт_МСБ\РАЗДЕЛ_1\Имущественная\ИМУЩЕСТВО_СМСП\Любань\Ямок_1\1FADBB85-4F6A-4B94-A1E9-A0ECB44ECADB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69" y="4389861"/>
            <a:ext cx="3938228" cy="295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Users\Юрист\Desktop\Сайт_МСБ\РАЗДЕЛ_1\Имущественная\ИМУЩЕСТВО_СМСП\Любань\Ямок_1\E1EFBD77-7EB4-47A9-9881-B0E389B1A874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69" y="1402280"/>
            <a:ext cx="3875148" cy="290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72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68670" y="746145"/>
            <a:ext cx="1895475" cy="250825"/>
          </a:xfrm>
          <a:prstGeom prst="rect">
            <a:avLst/>
          </a:prstGeom>
        </p:spPr>
        <p:txBody>
          <a:bodyPr lIns="0" tIns="0" rIns="0" bIns="0"/>
          <a:lstStyle/>
          <a:p>
            <a:pPr algn="just" fontAlgn="auto">
              <a:lnSpc>
                <a:spcPts val="948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" sz="800" cap="small" dirty="0">
              <a:solidFill>
                <a:srgbClr val="522015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1699" y="436564"/>
            <a:ext cx="1604963" cy="781050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" sz="1100" b="1" dirty="0">
              <a:solidFill>
                <a:srgbClr val="522015"/>
              </a:solidFill>
              <a:latin typeface="Verdan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25567" y="7011989"/>
            <a:ext cx="206376" cy="201612"/>
          </a:xfrm>
          <a:prstGeom prst="rect">
            <a:avLst/>
          </a:prstGeom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" sz="1200" b="1" spc="-102" dirty="0">
              <a:solidFill>
                <a:srgbClr val="EA4F3A"/>
              </a:solidFill>
              <a:latin typeface="Segoe UI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4738" y="1217613"/>
            <a:ext cx="13033375" cy="1"/>
          </a:xfrm>
          <a:prstGeom prst="line">
            <a:avLst/>
          </a:prstGeom>
          <a:noFill/>
          <a:ln w="76200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/>
          <a:srcRect l="82864"/>
          <a:stretch/>
        </p:blipFill>
        <p:spPr>
          <a:xfrm>
            <a:off x="12601176" y="278954"/>
            <a:ext cx="751291" cy="8376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9092" y="2052662"/>
            <a:ext cx="12673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42069" y="108446"/>
            <a:ext cx="11283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Предложение недвижимого имущества для субъектов МСП и </a:t>
            </a:r>
            <a:r>
              <a:rPr lang="ru-RU" sz="2000" b="1" dirty="0" err="1" smtClean="0"/>
              <a:t>самозанятых</a:t>
            </a:r>
            <a:r>
              <a:rPr lang="ru-RU" sz="2000" b="1" dirty="0" smtClean="0"/>
              <a:t> граждан из Перечня имущества Любанского городского поселения Тосненского муниципального района Ленинградской области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8424713" y="121761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</a:p>
          <a:p>
            <a:r>
              <a:rPr lang="ru-RU" b="1" dirty="0" smtClean="0"/>
              <a:t>АРЕНДА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383592" y="1589256"/>
            <a:ext cx="68864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                                </a:t>
            </a:r>
          </a:p>
          <a:p>
            <a:r>
              <a:rPr lang="ru-RU" b="1" dirty="0" smtClean="0"/>
              <a:t>Ленинградская область, Тосненский р-н, пос. Сельцо, д. 21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537213" y="2654626"/>
            <a:ext cx="693186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00" dirty="0" smtClean="0"/>
          </a:p>
          <a:p>
            <a:r>
              <a:rPr lang="ru-RU" sz="1700" dirty="0" smtClean="0"/>
              <a:t>206,9 </a:t>
            </a:r>
            <a:r>
              <a:rPr lang="ru-RU" sz="1700" dirty="0" err="1" smtClean="0"/>
              <a:t>кв.м</a:t>
            </a:r>
            <a:r>
              <a:rPr lang="ru-RU" sz="1700" dirty="0" smtClean="0"/>
              <a:t>.</a:t>
            </a:r>
          </a:p>
          <a:p>
            <a:r>
              <a:rPr lang="ru-RU" sz="1700" dirty="0"/>
              <a:t>Нежилое здание </a:t>
            </a:r>
            <a:r>
              <a:rPr lang="ru-RU" sz="1700" dirty="0" smtClean="0"/>
              <a:t>бани, </a:t>
            </a:r>
            <a:r>
              <a:rPr lang="ru-RU" sz="1700" dirty="0"/>
              <a:t>расположенное на земельном участке площадью </a:t>
            </a:r>
            <a:r>
              <a:rPr lang="ru-RU" sz="1700" dirty="0" smtClean="0"/>
              <a:t>1730 </a:t>
            </a:r>
            <a:r>
              <a:rPr lang="ru-RU" sz="1700" dirty="0" err="1"/>
              <a:t>кв.м</a:t>
            </a:r>
            <a:r>
              <a:rPr lang="ru-RU" sz="1700" dirty="0"/>
              <a:t>.</a:t>
            </a:r>
          </a:p>
          <a:p>
            <a:r>
              <a:rPr lang="ru-RU" sz="1700" dirty="0"/>
              <a:t>Кадастровый </a:t>
            </a:r>
            <a:r>
              <a:rPr lang="ru-RU" sz="1700" dirty="0" smtClean="0"/>
              <a:t>номер здания: 47:26:0916006:68</a:t>
            </a:r>
          </a:p>
          <a:p>
            <a:r>
              <a:rPr lang="ru-RU" sz="1700" dirty="0" smtClean="0"/>
              <a:t>Кадастровый номер земельного участка: 47:26:0916006:64</a:t>
            </a:r>
            <a:endParaRPr lang="en-US" sz="1700" dirty="0"/>
          </a:p>
          <a:p>
            <a:r>
              <a:rPr lang="ru-RU" sz="1700" dirty="0" smtClean="0"/>
              <a:t>Назначение: предоставление услуг бань и душевых</a:t>
            </a:r>
          </a:p>
          <a:p>
            <a:endParaRPr lang="ru-RU" sz="1700" dirty="0"/>
          </a:p>
        </p:txBody>
      </p:sp>
      <p:sp>
        <p:nvSpPr>
          <p:cNvPr id="20" name="TextBox 19"/>
          <p:cNvSpPr txBox="1"/>
          <p:nvPr/>
        </p:nvSpPr>
        <p:spPr>
          <a:xfrm>
            <a:off x="6537214" y="5149006"/>
            <a:ext cx="6815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Другова Ирина Викторовна– начальник сектора по управлению муниципальным имуществом, архитектуре и землепользованию,          тел</a:t>
            </a:r>
            <a:r>
              <a:rPr lang="ru-RU" sz="1600" dirty="0"/>
              <a:t>.  8 (81361) </a:t>
            </a:r>
            <a:r>
              <a:rPr lang="ru-RU" sz="1600" dirty="0" smtClean="0"/>
              <a:t>71-253</a:t>
            </a:r>
            <a:endParaRPr lang="en-US" sz="1600" dirty="0" smtClean="0"/>
          </a:p>
          <a:p>
            <a:r>
              <a:rPr lang="en-US" sz="1600" dirty="0" smtClean="0"/>
              <a:t>lubanadmin@mail.ru</a:t>
            </a:r>
            <a:endParaRPr lang="ru-RU" sz="16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1858" y="1936947"/>
            <a:ext cx="396177" cy="48327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081" y="2844750"/>
            <a:ext cx="684511" cy="6845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008" y="5122858"/>
            <a:ext cx="430498" cy="430498"/>
          </a:xfrm>
          <a:prstGeom prst="rect">
            <a:avLst/>
          </a:prstGeom>
        </p:spPr>
      </p:pic>
      <p:pic>
        <p:nvPicPr>
          <p:cNvPr id="1026" name="Picture 2" descr="D:\Users\Юрист\Desktop\ИМУЩЕСТВЕННАЯ_ПОДДЕРЖКА\Маркетинговая_компания\Сельцо_баня\BFCDFFF3-4D4A-4134-8160-91849D3DD78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6039" y="1347781"/>
            <a:ext cx="4156256" cy="191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Юрист\Desktop\ИМУЩЕСТВЕННАЯ_ПОДДЕРЖКА\Маркетинговая_компания\Сельцо_баня\83E77D1D-4807-43D3-AD5C-DA929183BD53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08" y="3260308"/>
            <a:ext cx="4156256" cy="19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Юрист\Desktop\ИМУЩЕСТВЕННАЯ_ПОДДЕРЖКА\Маркетинговая_компания\Сельцо_баня\9EC93F43-1EF6-4635-A03D-E86B04EF20FC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40" y="5149007"/>
            <a:ext cx="4156255" cy="191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64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68670" y="746145"/>
            <a:ext cx="1895475" cy="250825"/>
          </a:xfrm>
          <a:prstGeom prst="rect">
            <a:avLst/>
          </a:prstGeom>
        </p:spPr>
        <p:txBody>
          <a:bodyPr lIns="0" tIns="0" rIns="0" bIns="0"/>
          <a:lstStyle/>
          <a:p>
            <a:pPr algn="just" fontAlgn="auto">
              <a:lnSpc>
                <a:spcPts val="948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" sz="800" cap="small" dirty="0">
              <a:solidFill>
                <a:srgbClr val="522015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1699" y="436564"/>
            <a:ext cx="1604963" cy="781050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" sz="1100" b="1" dirty="0">
              <a:solidFill>
                <a:srgbClr val="522015"/>
              </a:solidFill>
              <a:latin typeface="Verdan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25567" y="7011989"/>
            <a:ext cx="206376" cy="201612"/>
          </a:xfrm>
          <a:prstGeom prst="rect">
            <a:avLst/>
          </a:prstGeom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" sz="1200" b="1" spc="-102" dirty="0">
              <a:solidFill>
                <a:srgbClr val="EA4F3A"/>
              </a:solidFill>
              <a:latin typeface="Segoe UI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03832" y="1247707"/>
            <a:ext cx="13033375" cy="1"/>
          </a:xfrm>
          <a:prstGeom prst="line">
            <a:avLst/>
          </a:prstGeom>
          <a:noFill/>
          <a:ln w="76200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/>
          <a:srcRect l="82864"/>
          <a:stretch/>
        </p:blipFill>
        <p:spPr>
          <a:xfrm>
            <a:off x="12515764" y="0"/>
            <a:ext cx="836704" cy="111655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3832" y="1476598"/>
            <a:ext cx="12488668" cy="945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48049" y="1476599"/>
            <a:ext cx="10544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                                              АРЕНДА</a:t>
            </a:r>
          </a:p>
          <a:p>
            <a:endParaRPr lang="ru-RU" b="1" dirty="0" smtClean="0"/>
          </a:p>
          <a:p>
            <a:r>
              <a:rPr lang="ru-RU" b="1" dirty="0" smtClean="0"/>
              <a:t>Ленинградская</a:t>
            </a:r>
            <a:r>
              <a:rPr lang="ru-RU" dirty="0" smtClean="0"/>
              <a:t> </a:t>
            </a:r>
            <a:r>
              <a:rPr lang="ru-RU" b="1" dirty="0" smtClean="0"/>
              <a:t>область, </a:t>
            </a:r>
            <a:r>
              <a:rPr lang="ru-RU" b="1" dirty="0" err="1" smtClean="0"/>
              <a:t>Тосненский</a:t>
            </a:r>
            <a:r>
              <a:rPr lang="ru-RU" b="1" dirty="0" smtClean="0"/>
              <a:t> район, дер. Новинка, ул. Большая, д. 3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287" y="1895916"/>
            <a:ext cx="346429" cy="3772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64" y="2273166"/>
            <a:ext cx="699418" cy="69941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35881" y="108446"/>
            <a:ext cx="11305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Предложение </a:t>
            </a:r>
            <a:r>
              <a:rPr lang="ru-RU" b="1" dirty="0"/>
              <a:t>недвижимого имущества для субъектов МСП и </a:t>
            </a:r>
            <a:r>
              <a:rPr lang="ru-RU" b="1" dirty="0" err="1"/>
              <a:t>самозанятых</a:t>
            </a:r>
            <a:r>
              <a:rPr lang="ru-RU" b="1" dirty="0"/>
              <a:t> граждан из Перечня </a:t>
            </a:r>
            <a:r>
              <a:rPr lang="ru-RU" b="1" dirty="0" smtClean="0"/>
              <a:t>муниципального имущества Любанского городского поселения Тосненского муниципального района Ленинградской области</a:t>
            </a:r>
            <a:endParaRPr lang="ru-RU" b="1" dirty="0"/>
          </a:p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173348" y="4428926"/>
            <a:ext cx="68191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448049" y="5993442"/>
            <a:ext cx="10904421" cy="1061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/>
              <a:t>Другова Ирина Викторовна– начальник сектора по управлению муниципальным имуществом, архитектуре и землепользованию</a:t>
            </a:r>
            <a:r>
              <a:rPr lang="ru-RU" sz="1500" dirty="0" smtClean="0"/>
              <a:t>, тел</a:t>
            </a:r>
            <a:r>
              <a:rPr lang="ru-RU" sz="1500" dirty="0"/>
              <a:t>. </a:t>
            </a:r>
            <a:r>
              <a:rPr lang="ru-RU" sz="1500" dirty="0" smtClean="0"/>
              <a:t>8 </a:t>
            </a:r>
            <a:r>
              <a:rPr lang="ru-RU" sz="1500" dirty="0"/>
              <a:t>(81361) 71-253</a:t>
            </a:r>
          </a:p>
          <a:p>
            <a:r>
              <a:rPr lang="ru-RU" sz="1500" b="1" dirty="0"/>
              <a:t>lubanadmin@mail.ru</a:t>
            </a:r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288" y="6106253"/>
            <a:ext cx="399296" cy="399296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448049" y="2353998"/>
            <a:ext cx="14929943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Кадастровый номер: 47:26:0905001:85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Номер помещения:  пом.1 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Этаж: 1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Общая площадь: 42,8 кв. м.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 постройки: 1962 год.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Число этажей: 2 (Два)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685970"/>
              </p:ext>
            </p:extLst>
          </p:nvPr>
        </p:nvGraphicFramePr>
        <p:xfrm>
          <a:off x="2592065" y="3924869"/>
          <a:ext cx="6713225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5676"/>
                <a:gridCol w="3187549"/>
              </a:tblGrid>
              <a:tr h="344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Наименование конструктивного элемента 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Описание конструктивных элементов и элементов благоустройства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72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Полы 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Бетон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72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Окна 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Деревянные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72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Отделка стен 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Покраска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72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Отделка потолка 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Под покраску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72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Вид отопления 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Печное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72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Водоснабжение 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Отсутствует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72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Электроснабжение (тип проводки)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Скрытая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72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Канализация 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Отсутствует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72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Телефон 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72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Интернет 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Нет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9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8831</TotalTime>
  <Words>307</Words>
  <Application>Microsoft Office PowerPoint</Application>
  <PresentationFormat>Произвольный</PresentationFormat>
  <Paragraphs>62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Office Theme</vt:lpstr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Гусманова Юлия Валеьевна</cp:lastModifiedBy>
  <cp:revision>601</cp:revision>
  <cp:lastPrinted>2021-06-10T10:00:41Z</cp:lastPrinted>
  <dcterms:modified xsi:type="dcterms:W3CDTF">2022-08-02T11:24:41Z</dcterms:modified>
</cp:coreProperties>
</file>