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3" r:id="rId4"/>
    <p:sldId id="322" r:id="rId5"/>
    <p:sldId id="257" r:id="rId6"/>
    <p:sldId id="258" r:id="rId7"/>
    <p:sldId id="260" r:id="rId8"/>
    <p:sldId id="295" r:id="rId9"/>
    <p:sldId id="314" r:id="rId10"/>
    <p:sldId id="296" r:id="rId11"/>
    <p:sldId id="286" r:id="rId12"/>
    <p:sldId id="303" r:id="rId13"/>
    <p:sldId id="305" r:id="rId14"/>
    <p:sldId id="325" r:id="rId15"/>
    <p:sldId id="326" r:id="rId16"/>
    <p:sldId id="324" r:id="rId17"/>
    <p:sldId id="320" r:id="rId18"/>
    <p:sldId id="297" r:id="rId19"/>
    <p:sldId id="264" r:id="rId20"/>
    <p:sldId id="265" r:id="rId21"/>
    <p:sldId id="298" r:id="rId22"/>
    <p:sldId id="287" r:id="rId23"/>
    <p:sldId id="290" r:id="rId24"/>
    <p:sldId id="316" r:id="rId25"/>
    <p:sldId id="279" r:id="rId26"/>
    <p:sldId id="307" r:id="rId27"/>
    <p:sldId id="280" r:id="rId28"/>
    <p:sldId id="288" r:id="rId29"/>
    <p:sldId id="281" r:id="rId30"/>
    <p:sldId id="283" r:id="rId31"/>
    <p:sldId id="293" r:id="rId32"/>
    <p:sldId id="308" r:id="rId33"/>
    <p:sldId id="301" r:id="rId34"/>
    <p:sldId id="306" r:id="rId35"/>
    <p:sldId id="315" r:id="rId36"/>
    <p:sldId id="294" r:id="rId37"/>
    <p:sldId id="312" r:id="rId38"/>
    <p:sldId id="313" r:id="rId39"/>
    <p:sldId id="292" r:id="rId4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0EA00"/>
    <a:srgbClr val="FF3300"/>
    <a:srgbClr val="FFFF00"/>
    <a:srgbClr val="33CC33"/>
    <a:srgbClr val="607812"/>
    <a:srgbClr val="68B51B"/>
    <a:srgbClr val="616F61"/>
    <a:srgbClr val="38730B"/>
    <a:srgbClr val="ABBC58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9754" autoAdjust="0"/>
  </p:normalViewPr>
  <p:slideViewPr>
    <p:cSldViewPr>
      <p:cViewPr varScale="1">
        <p:scale>
          <a:sx n="116" d="100"/>
          <a:sy n="116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8728586731953328E-2"/>
          <c:y val="0"/>
          <c:w val="0.62309017142845913"/>
          <c:h val="0.9414339979402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explosion val="15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explosion val="11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1433124.6</c:v>
                </c:pt>
                <c:pt idx="1">
                  <c:v>2468351.1</c:v>
                </c:pt>
              </c:numCache>
            </c:numRef>
          </c:val>
        </c:ser>
      </c:pie3DChart>
      <c:spPr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0071826881620658"/>
          <c:y val="7.926726246707208E-2"/>
          <c:w val="0.27986492836168342"/>
          <c:h val="0.39599252482542746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perspective val="30"/>
    </c:view3D>
    <c:plotArea>
      <c:layout>
        <c:manualLayout>
          <c:layoutTarget val="inner"/>
          <c:xMode val="edge"/>
          <c:yMode val="edge"/>
          <c:x val="1.8577600392409301E-3"/>
          <c:y val="5.4629407648662816E-2"/>
          <c:w val="0.60152462095406589"/>
          <c:h val="0.91133441313538865"/>
        </c:manualLayout>
      </c:layout>
      <c:pie3DChart>
        <c:varyColors val="1"/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500000000000001E-2"/>
          <c:y val="7.4617777511900504E-2"/>
          <c:w val="0.96944444444444766"/>
          <c:h val="0.92538222248809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38476.78</c:v>
                </c:pt>
                <c:pt idx="1">
                  <c:v>6932.9</c:v>
                </c:pt>
                <c:pt idx="2">
                  <c:v>82660.224000000002</c:v>
                </c:pt>
                <c:pt idx="3">
                  <c:v>27204.22</c:v>
                </c:pt>
                <c:pt idx="4">
                  <c:v>12377.4</c:v>
                </c:pt>
                <c:pt idx="5">
                  <c:v>14130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rgbClr val="9BBB59">
                    <a:lumMod val="75000"/>
                    <a:shade val="30000"/>
                    <a:satMod val="115000"/>
                  </a:srgbClr>
                </a:gs>
                <a:gs pos="50000">
                  <a:srgbClr val="9BBB59">
                    <a:lumMod val="75000"/>
                    <a:shade val="67500"/>
                    <a:satMod val="115000"/>
                  </a:srgbClr>
                </a:gs>
                <a:gs pos="100000">
                  <a:srgbClr val="9BBB59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40731.599999999999</c:v>
                </c:pt>
                <c:pt idx="1">
                  <c:v>7233.2</c:v>
                </c:pt>
                <c:pt idx="2">
                  <c:v>81768.100000000006</c:v>
                </c:pt>
                <c:pt idx="3">
                  <c:v>35698.9</c:v>
                </c:pt>
                <c:pt idx="4">
                  <c:v>13506.2</c:v>
                </c:pt>
                <c:pt idx="5">
                  <c:v>17388</c:v>
                </c:pt>
              </c:numCache>
            </c:numRef>
          </c:val>
        </c:ser>
        <c:shape val="cylinder"/>
        <c:axId val="158634752"/>
        <c:axId val="158636288"/>
        <c:axId val="0"/>
      </c:bar3DChart>
      <c:catAx>
        <c:axId val="158634752"/>
        <c:scaling>
          <c:orientation val="minMax"/>
        </c:scaling>
        <c:delete val="1"/>
        <c:axPos val="b"/>
        <c:tickLblPos val="none"/>
        <c:crossAx val="158636288"/>
        <c:crosses val="autoZero"/>
        <c:auto val="1"/>
        <c:lblAlgn val="ctr"/>
        <c:lblOffset val="100"/>
      </c:catAx>
      <c:valAx>
        <c:axId val="158636288"/>
        <c:scaling>
          <c:orientation val="minMax"/>
        </c:scaling>
        <c:delete val="1"/>
        <c:axPos val="l"/>
        <c:numFmt formatCode="General" sourceLinked="1"/>
        <c:tickLblPos val="none"/>
        <c:crossAx val="158634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9538495188101486E-4"/>
          <c:y val="2.8067837470434499E-2"/>
          <c:w val="0.6815961901815405"/>
          <c:h val="0.969505327072284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47"/>
            <c:spPr>
              <a:solidFill>
                <a:srgbClr val="F0EA00">
                  <a:alpha val="50196"/>
                </a:srgbClr>
              </a:solidFill>
            </c:spPr>
          </c:dPt>
          <c:dPt>
            <c:idx val="1"/>
            <c:explosion val="144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2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75000"/>
                  <a:alpha val="45098"/>
                </a:schemeClr>
              </a:solidFill>
            </c:spPr>
          </c:dPt>
          <c:dLbls>
            <c:dLbl>
              <c:idx val="1"/>
              <c:layout>
                <c:manualLayout>
                  <c:x val="4.9382370415994034E-3"/>
                  <c:y val="-6.7950594032653924E-2"/>
                </c:manualLayout>
              </c:layout>
              <c:showVal val="1"/>
            </c:dLbl>
            <c:dLbl>
              <c:idx val="2"/>
              <c:layout>
                <c:manualLayout>
                  <c:x val="-9.8764740831988555E-3"/>
                  <c:y val="-7.2804207892129477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2037333.3</c:v>
                </c:pt>
                <c:pt idx="1">
                  <c:v>392895.5</c:v>
                </c:pt>
                <c:pt idx="2">
                  <c:v>152698.5</c:v>
                </c:pt>
                <c:pt idx="3">
                  <c:v>15995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explosion val="3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12016376801225258"/>
                  <c:y val="5.8243366313703207E-2"/>
                </c:manualLayout>
              </c:layout>
              <c:showVal val="1"/>
            </c:dLbl>
            <c:dLbl>
              <c:idx val="1"/>
              <c:layout>
                <c:manualLayout>
                  <c:x val="4.4444133374394547E-2"/>
                  <c:y val="-3.3975297016327094E-2"/>
                </c:manualLayout>
              </c:layout>
              <c:showVal val="1"/>
            </c:dLbl>
            <c:dLbl>
              <c:idx val="2"/>
              <c:layout>
                <c:manualLayout>
                  <c:x val="4.7736291402128039E-2"/>
                  <c:y val="-6.0670173243440838E-2"/>
                </c:manualLayout>
              </c:layout>
              <c:showVal val="1"/>
            </c:dLbl>
            <c:dLbl>
              <c:idx val="3"/>
              <c:layout>
                <c:manualLayout>
                  <c:x val="9.5472582804254982E-2"/>
                  <c:y val="-2.4268069297376333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">
                  <c:v>2005681.5</c:v>
                </c:pt>
                <c:pt idx="1">
                  <c:v>302722.59999999998</c:v>
                </c:pt>
                <c:pt idx="2">
                  <c:v>152698.5</c:v>
                </c:pt>
                <c:pt idx="3">
                  <c:v>15949.1</c:v>
                </c:pt>
              </c:numCache>
            </c:numRef>
          </c:val>
        </c:ser>
        <c:gapWidth val="100"/>
        <c:shape val="cylinder"/>
        <c:axId val="158510464"/>
        <c:axId val="158508928"/>
        <c:axId val="0"/>
      </c:bar3DChart>
      <c:valAx>
        <c:axId val="158508928"/>
        <c:scaling>
          <c:orientation val="minMax"/>
        </c:scaling>
        <c:delete val="1"/>
        <c:axPos val="l"/>
        <c:numFmt formatCode="0.00" sourceLinked="1"/>
        <c:tickLblPos val="none"/>
        <c:crossAx val="158510464"/>
        <c:crosses val="autoZero"/>
        <c:crossBetween val="between"/>
      </c:valAx>
      <c:catAx>
        <c:axId val="158510464"/>
        <c:scaling>
          <c:orientation val="minMax"/>
        </c:scaling>
        <c:delete val="1"/>
        <c:axPos val="b"/>
        <c:tickLblPos val="none"/>
        <c:crossAx val="158508928"/>
        <c:crosses val="autoZero"/>
        <c:auto val="1"/>
        <c:lblAlgn val="ctr"/>
        <c:lblOffset val="100"/>
      </c:catAx>
    </c:plotArea>
    <c:plotVisOnly val="1"/>
    <c:dispBlanksAs val="gap"/>
  </c:chart>
  <c:spPr>
    <a:effectLst>
      <a:outerShdw blurRad="152400" dist="317500" dir="5400000" sx="90000" sy="-19000" rotWithShape="0">
        <a:prstClr val="black">
          <a:alpha val="32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view3D>
      <c:rAngAx val="1"/>
    </c:view3D>
    <c:sideWall>
      <c:spPr>
        <a:solidFill>
          <a:schemeClr val="accent3">
            <a:lumMod val="20000"/>
            <a:lumOff val="80000"/>
          </a:schemeClr>
        </a:solidFill>
        <a:ln>
          <a:noFill/>
        </a:ln>
      </c:spPr>
    </c:sideWall>
    <c:backWall>
      <c:spPr>
        <a:solidFill>
          <a:schemeClr val="accent3">
            <a:lumMod val="20000"/>
            <a:lumOff val="80000"/>
          </a:schemeClr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5.8708013025521942E-2"/>
          <c:y val="3.2725895953081237E-2"/>
          <c:w val="0.8177502791853698"/>
          <c:h val="0.815522820352984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3671065.1</c:v>
                </c:pt>
                <c:pt idx="1">
                  <c:v>3997086.6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3469400.3</c:v>
                </c:pt>
                <c:pt idx="1">
                  <c:v>3810502.6</c:v>
                </c:pt>
              </c:numCache>
            </c:numRef>
          </c:val>
        </c:ser>
        <c:shape val="cylinder"/>
        <c:axId val="158991104"/>
        <c:axId val="158992640"/>
        <c:axId val="0"/>
      </c:bar3DChart>
      <c:catAx>
        <c:axId val="158991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992640"/>
        <c:crosses val="autoZero"/>
        <c:auto val="1"/>
        <c:lblAlgn val="ctr"/>
        <c:lblOffset val="100"/>
      </c:catAx>
      <c:valAx>
        <c:axId val="158992640"/>
        <c:scaling>
          <c:orientation val="minMax"/>
          <c:max val="3000000"/>
          <c:min val="0"/>
        </c:scaling>
        <c:delete val="1"/>
        <c:axPos val="l"/>
        <c:numFmt formatCode="General" sourceLinked="1"/>
        <c:tickLblPos val="none"/>
        <c:crossAx val="1589911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>
          <a:ln>
            <a:noFill/>
          </a:ln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25395886811797036"/>
          <c:y val="4.7264750821978833E-2"/>
          <c:w val="0.76566906350794584"/>
          <c:h val="0.8426243237930877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Социально-
культурная сфера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569895.30000000005</c:v>
                </c:pt>
                <c:pt idx="1">
                  <c:v>3240607.3</c:v>
                </c:pt>
              </c:numCache>
            </c:numRef>
          </c:val>
        </c:ser>
        <c:gapWidth val="100"/>
        <c:shape val="pyramid"/>
        <c:axId val="158889088"/>
        <c:axId val="158890624"/>
        <c:axId val="156357504"/>
      </c:bar3DChart>
      <c:catAx>
        <c:axId val="158889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890624"/>
        <c:crosses val="autoZero"/>
        <c:auto val="1"/>
        <c:lblAlgn val="ctr"/>
        <c:lblOffset val="100"/>
      </c:catAx>
      <c:valAx>
        <c:axId val="1588906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8889088"/>
        <c:crosses val="autoZero"/>
        <c:crossBetween val="between"/>
      </c:valAx>
      <c:serAx>
        <c:axId val="156357504"/>
        <c:scaling>
          <c:orientation val="minMax"/>
        </c:scaling>
        <c:delete val="1"/>
        <c:axPos val="b"/>
        <c:tickLblPos val="none"/>
        <c:crossAx val="158890624"/>
        <c:crosses val="autoZero"/>
      </c:serAx>
    </c:plotArea>
    <c:plotVisOnly val="1"/>
  </c:chart>
  <c:spPr>
    <a:solidFill>
      <a:schemeClr val="bg1"/>
    </a:solidFill>
    <a:ln w="28575"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otY val="160"/>
      <c:perspective val="50"/>
    </c:view3D>
    <c:sideWall>
      <c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</c:spPr>
    </c:sideWall>
    <c:backWall>
      <c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9.156361098766802E-2"/>
          <c:y val="0.32223666547609431"/>
          <c:w val="0.80613467716550213"/>
          <c:h val="0.535984282671149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затрат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9BBB59">
                      <a:lumMod val="75000"/>
                      <a:shade val="30000"/>
                      <a:satMod val="115000"/>
                    </a:srgbClr>
                  </a:gs>
                  <a:gs pos="50000">
                    <a:srgbClr val="9BBB59">
                      <a:lumMod val="75000"/>
                      <a:shade val="67500"/>
                      <a:satMod val="115000"/>
                    </a:srgbClr>
                  </a:gs>
                  <a:gs pos="100000">
                    <a:srgbClr val="9BBB59">
                      <a:lumMod val="75000"/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0.18195431989038346"/>
                  <c:y val="-0.1543231307632487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   </a:t>
                    </a:r>
                    <a:r>
                      <a:rPr lang="en-US" sz="2400" dirty="0" smtClean="0">
                        <a:latin typeface="Arial" pitchFamily="34" charset="0"/>
                        <a:cs typeface="Arial" pitchFamily="34" charset="0"/>
                      </a:rPr>
                      <a:t>43,4</a:t>
                    </a:r>
                    <a:endParaRPr lang="en-US" sz="24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2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8"/>
              <c:layout>
                <c:manualLayout>
                  <c:x val="3.7525381340607544E-3"/>
                  <c:y val="8.2032228977142168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Тосненское г/п 
27 учреждений</c:v>
                </c:pt>
                <c:pt idx="1">
                  <c:v>Никольское г/п 
18 учреждений</c:v>
                </c:pt>
                <c:pt idx="2">
                  <c:v>Остальные поселения 
36 учреждений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43.2</c:v>
                </c:pt>
                <c:pt idx="1">
                  <c:v>18</c:v>
                </c:pt>
                <c:pt idx="2">
                  <c:v>38.800000000000004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учреждений в поселении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5"/>
              <c:tx>
                <c:rich>
                  <a:bodyPr/>
                  <a:lstStyle/>
                  <a:p>
                    <a:r>
                      <a:rPr lang="ru-RU" b="1" dirty="0" smtClean="0"/>
                      <a:t>  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7.5050762681215088E-3"/>
                  <c:y val="-2.0508057244285508E-2"/>
                </c:manualLayout>
              </c:layout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ru-RU" b="1" dirty="0" smtClean="0"/>
                      <a:t>  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ru-RU" b="1" dirty="0" smtClean="0"/>
                      <a:t>  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 b="1" dirty="0" smtClean="0"/>
                      <a:t>  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Тосненское г/п 
27 учреждений</c:v>
                </c:pt>
                <c:pt idx="1">
                  <c:v>Никольское г/п 
18 учреждений</c:v>
                </c:pt>
                <c:pt idx="2">
                  <c:v>Остальные поселения 
36 учреждений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10</c:v>
                </c:pt>
                <c:pt idx="2">
                  <c:v>36</c:v>
                </c:pt>
              </c:numCache>
            </c:numRef>
          </c:val>
        </c:ser>
      </c:pie3DChart>
      <c:spPr>
        <a:solidFill>
          <a:schemeClr val="accent3">
            <a:lumMod val="20000"/>
            <a:lumOff val="80000"/>
          </a:schemeClr>
        </a:solidFill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7673406658519"/>
          <c:y val="6.0060290920056804E-3"/>
          <c:w val="0.74874555604933224"/>
          <c:h val="0.2798044805363508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"/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2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6.4134288109402113E-3"/>
                  <c:y val="7.348720512535652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5.2910787690256832E-2"/>
                  <c:y val="2.4840745394486686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1.4109543384068441E-2"/>
                  <c:y val="-9.9362981577946735E-2"/>
                </c:manualLayout>
              </c:layout>
              <c:tx>
                <c:rich>
                  <a:bodyPr/>
                  <a:lstStyle/>
                  <a:p>
                    <a:endParaRPr lang="ru-RU" smtClean="0">
                      <a:latin typeface="Arial" pitchFamily="34" charset="0"/>
                      <a:cs typeface="Arial" pitchFamily="34" charset="0"/>
                    </a:endParaRPr>
                  </a:p>
                  <a:p>
                    <a:endParaRPr lang="ru-RU" smtClean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smtClean="0">
                        <a:latin typeface="Arial" pitchFamily="34" charset="0"/>
                        <a:cs typeface="Arial" pitchFamily="34" charset="0"/>
                      </a:rPr>
                      <a:t>2,6</a:t>
                    </a:r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Lbl>
              <c:idx val="9"/>
              <c:layout>
                <c:manualLayout>
                  <c:x val="-3.2067144054701052E-3"/>
                  <c:y val="4.1642749571035365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Ульяновское г/п 
7 учреждений</c:v>
                </c:pt>
                <c:pt idx="1">
                  <c:v>Тельмановское с/п  
5 учреждений</c:v>
                </c:pt>
                <c:pt idx="2">
                  <c:v>Красноборское г/п 
2 учреждения</c:v>
                </c:pt>
                <c:pt idx="3">
                  <c:v>Федоровское г/п 
3 учреждения</c:v>
                </c:pt>
                <c:pt idx="4">
                  <c:v>Форносовское г/п 
2 учреждения</c:v>
                </c:pt>
                <c:pt idx="5">
                  <c:v>Рябовское г/п 
3 учреждения</c:v>
                </c:pt>
                <c:pt idx="6">
                  <c:v>Лисинское с/п 
2 учреждения</c:v>
                </c:pt>
                <c:pt idx="7">
                  <c:v>Нурминское с/п 
5 учреждений</c:v>
                </c:pt>
                <c:pt idx="8">
                  <c:v>Трубникоборское с/п 
1 учреждение</c:v>
                </c:pt>
                <c:pt idx="9">
                  <c:v>Любанское г/п 
6 учреждений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6.3</c:v>
                </c:pt>
                <c:pt idx="1">
                  <c:v>6.1</c:v>
                </c:pt>
                <c:pt idx="2">
                  <c:v>2.4</c:v>
                </c:pt>
                <c:pt idx="3">
                  <c:v>4.3</c:v>
                </c:pt>
                <c:pt idx="4">
                  <c:v>2.4</c:v>
                </c:pt>
                <c:pt idx="5">
                  <c:v>2.4</c:v>
                </c:pt>
                <c:pt idx="6">
                  <c:v>1.7</c:v>
                </c:pt>
                <c:pt idx="7">
                  <c:v>3.8</c:v>
                </c:pt>
                <c:pt idx="8">
                  <c:v>0.70000000000000062</c:v>
                </c:pt>
                <c:pt idx="9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Ульяновское г/п 
7 учреждений</c:v>
                </c:pt>
                <c:pt idx="1">
                  <c:v>Тельмановское с/п  
5 учреждений</c:v>
                </c:pt>
                <c:pt idx="2">
                  <c:v>Красноборское г/п 
2 учреждения</c:v>
                </c:pt>
                <c:pt idx="3">
                  <c:v>Федоровское г/п 
3 учреждения</c:v>
                </c:pt>
                <c:pt idx="4">
                  <c:v>Форносовское г/п 
2 учреждения</c:v>
                </c:pt>
                <c:pt idx="5">
                  <c:v>Рябовское г/п 
3 учреждения</c:v>
                </c:pt>
                <c:pt idx="6">
                  <c:v>Лисинское с/п 
2 учреждения</c:v>
                </c:pt>
                <c:pt idx="7">
                  <c:v>Нурминское с/п 
5 учреждений</c:v>
                </c:pt>
                <c:pt idx="8">
                  <c:v>Трубникоборское с/п 
1 учреждение</c:v>
                </c:pt>
                <c:pt idx="9">
                  <c:v>Любанское г/п 
6 учреждений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02279039702655"/>
          <c:y val="1.9592162715673121E-2"/>
          <c:w val="0.37213516679964975"/>
          <c:h val="0.9804078372843269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658128075859441E-3"/>
          <c:y val="0"/>
          <c:w val="0.96944444444444811"/>
          <c:h val="0.92679010508266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53"/>
            <c:spPr>
              <a:gradFill flip="none" rotWithShape="1">
                <a:gsLst>
                  <a:gs pos="0">
                    <a:srgbClr val="9BBB59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9BBB59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9BBB59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>
                  <c:v>448020.2</c:v>
                </c:pt>
                <c:pt idx="1">
                  <c:v>3021380.1</c:v>
                </c:pt>
              </c:numCache>
            </c:numRef>
          </c:val>
        </c:ser>
      </c:pie3DChart>
    </c:plotArea>
    <c:plotVisOnly val="1"/>
  </c:chart>
  <c:spPr>
    <a:solidFill>
      <a:schemeClr val="accent3">
        <a:lumMod val="20000"/>
        <a:lumOff val="80000"/>
      </a:schemeClr>
    </a:solidFill>
    <a:ln w="57150">
      <a:solidFill>
        <a:schemeClr val="accent3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9BC6-C7BD-4722-A3EF-A6A50C00BC65}" type="doc">
      <dgm:prSet loTypeId="urn:microsoft.com/office/officeart/2005/8/layout/hList2" loCatId="list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7DFF31F-A68E-48FB-9DF1-E2FDD3BE8E49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Дошкольное образование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CE3CD1F-A33F-421F-8CBB-8A7E835D6125}" type="parTrans" cxnId="{9E767F26-F44C-4D5A-AA6B-5D9489D183E3}">
      <dgm:prSet/>
      <dgm:spPr/>
      <dgm:t>
        <a:bodyPr/>
        <a:lstStyle/>
        <a:p>
          <a:endParaRPr lang="ru-RU"/>
        </a:p>
      </dgm:t>
    </dgm:pt>
    <dgm:pt modelId="{9BA9CAA7-A3E8-43A8-83FB-821ABEAB8848}" type="sibTrans" cxnId="{9E767F26-F44C-4D5A-AA6B-5D9489D183E3}">
      <dgm:prSet/>
      <dgm:spPr/>
      <dgm:t>
        <a:bodyPr/>
        <a:lstStyle/>
        <a:p>
          <a:endParaRPr lang="ru-RU"/>
        </a:p>
      </dgm:t>
    </dgm:pt>
    <dgm:pt modelId="{D48913A0-4FE3-4DD9-935A-568EF6863351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23 казенных учреждения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AE6C0-A6F9-49C5-8433-92BF7BFDA8EA}" type="parTrans" cxnId="{ACB496C2-0D4E-4C03-A8A2-3E7D1723DC90}">
      <dgm:prSet/>
      <dgm:spPr/>
      <dgm:t>
        <a:bodyPr/>
        <a:lstStyle/>
        <a:p>
          <a:endParaRPr lang="ru-RU"/>
        </a:p>
      </dgm:t>
    </dgm:pt>
    <dgm:pt modelId="{9F79C9C1-3132-4E77-9095-C04DE0C35DC9}" type="sibTrans" cxnId="{ACB496C2-0D4E-4C03-A8A2-3E7D1723DC90}">
      <dgm:prSet/>
      <dgm:spPr/>
      <dgm:t>
        <a:bodyPr/>
        <a:lstStyle/>
        <a:p>
          <a:endParaRPr lang="ru-RU"/>
        </a:p>
      </dgm:t>
    </dgm:pt>
    <dgm:pt modelId="{155EFB2C-88F7-4D9A-9996-F2846D531EF8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Общее образование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CA7F4B6-8E93-49E7-A452-E32909A170EB}" type="parTrans" cxnId="{D724A525-1FFC-47D4-9F28-CEE89EA94004}">
      <dgm:prSet/>
      <dgm:spPr/>
      <dgm:t>
        <a:bodyPr/>
        <a:lstStyle/>
        <a:p>
          <a:endParaRPr lang="ru-RU"/>
        </a:p>
      </dgm:t>
    </dgm:pt>
    <dgm:pt modelId="{BC82D81E-56A4-49EF-ACDB-791B3E953A72}" type="sibTrans" cxnId="{D724A525-1FFC-47D4-9F28-CEE89EA94004}">
      <dgm:prSet/>
      <dgm:spPr/>
      <dgm:t>
        <a:bodyPr/>
        <a:lstStyle/>
        <a:p>
          <a:endParaRPr lang="ru-RU"/>
        </a:p>
      </dgm:t>
    </dgm:pt>
    <dgm:pt modelId="{98FA93B2-7685-4DFB-9ECD-55B664ECA22D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19 казенных учреждений </a:t>
          </a:r>
          <a:r>
            <a:rPr lang="ru-RU" b="1" dirty="0" smtClean="0">
              <a:ln>
                <a:solidFill>
                  <a:srgbClr val="616F61"/>
                </a:solidFill>
              </a:ln>
              <a:solidFill>
                <a:srgbClr val="616F6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dirty="0">
            <a:ln>
              <a:noFill/>
            </a:ln>
            <a:solidFill>
              <a:schemeClr val="tx1"/>
            </a:solidFill>
          </a:endParaRPr>
        </a:p>
      </dgm:t>
    </dgm:pt>
    <dgm:pt modelId="{D862D200-779C-466A-B10B-EEBBBD5E6735}" type="parTrans" cxnId="{5E1AAFAC-2A30-4776-BF21-A57CF0D078F9}">
      <dgm:prSet/>
      <dgm:spPr/>
      <dgm:t>
        <a:bodyPr/>
        <a:lstStyle/>
        <a:p>
          <a:endParaRPr lang="ru-RU"/>
        </a:p>
      </dgm:t>
    </dgm:pt>
    <dgm:pt modelId="{0A87B71E-53D8-4215-995B-1EA1CA91AF8B}" type="sibTrans" cxnId="{5E1AAFAC-2A30-4776-BF21-A57CF0D078F9}">
      <dgm:prSet/>
      <dgm:spPr/>
      <dgm:t>
        <a:bodyPr/>
        <a:lstStyle/>
        <a:p>
          <a:endParaRPr lang="ru-RU"/>
        </a:p>
      </dgm:t>
    </dgm:pt>
    <dgm:pt modelId="{66921682-4DB0-4B90-9BAC-EE8649347A36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8 бюджетных учреждений</a:t>
          </a:r>
          <a:endParaRPr lang="ru-RU" dirty="0">
            <a:ln>
              <a:noFill/>
            </a:ln>
            <a:solidFill>
              <a:schemeClr val="tx1"/>
            </a:solidFill>
          </a:endParaRPr>
        </a:p>
      </dgm:t>
    </dgm:pt>
    <dgm:pt modelId="{45981EF9-420E-4FA5-86C7-FAADA6438CEB}" type="parTrans" cxnId="{4058B74D-83F1-4B79-9059-2A47F741D3E8}">
      <dgm:prSet/>
      <dgm:spPr/>
      <dgm:t>
        <a:bodyPr/>
        <a:lstStyle/>
        <a:p>
          <a:endParaRPr lang="ru-RU"/>
        </a:p>
      </dgm:t>
    </dgm:pt>
    <dgm:pt modelId="{A9D59D1B-40E4-4699-BD29-E88C02270A73}" type="sibTrans" cxnId="{4058B74D-83F1-4B79-9059-2A47F741D3E8}">
      <dgm:prSet/>
      <dgm:spPr/>
      <dgm:t>
        <a:bodyPr/>
        <a:lstStyle/>
        <a:p>
          <a:endParaRPr lang="ru-RU"/>
        </a:p>
      </dgm:t>
    </dgm:pt>
    <dgm:pt modelId="{F2109B50-F6C7-4A46-9EC4-1765650457C9}">
      <dgm:prSet phldrT="[Текст]" custT="1"/>
      <dgm:spPr/>
      <dgm:t>
        <a:bodyPr/>
        <a:lstStyle/>
        <a:p>
          <a:r>
            <a:rPr lang="ru-RU" sz="1900" dirty="0" smtClean="0">
              <a:latin typeface="Arial" pitchFamily="34" charset="0"/>
              <a:cs typeface="Arial" pitchFamily="34" charset="0"/>
            </a:rPr>
            <a:t>Дополнительное образование</a:t>
          </a:r>
          <a:endParaRPr lang="ru-RU" sz="1900" dirty="0">
            <a:latin typeface="Arial" pitchFamily="34" charset="0"/>
            <a:cs typeface="Arial" pitchFamily="34" charset="0"/>
          </a:endParaRPr>
        </a:p>
      </dgm:t>
    </dgm:pt>
    <dgm:pt modelId="{5C5DC4E6-EB91-44C0-B473-33A31DB98B73}" type="parTrans" cxnId="{2E5C4DD8-6755-4464-81F5-54391AAA768F}">
      <dgm:prSet/>
      <dgm:spPr/>
      <dgm:t>
        <a:bodyPr/>
        <a:lstStyle/>
        <a:p>
          <a:endParaRPr lang="ru-RU"/>
        </a:p>
      </dgm:t>
    </dgm:pt>
    <dgm:pt modelId="{79FCDB62-6382-4265-8FE9-7003D855D1D7}" type="sibTrans" cxnId="{2E5C4DD8-6755-4464-81F5-54391AAA768F}">
      <dgm:prSet/>
      <dgm:spPr/>
      <dgm:t>
        <a:bodyPr/>
        <a:lstStyle/>
        <a:p>
          <a:endParaRPr lang="ru-RU"/>
        </a:p>
      </dgm:t>
    </dgm:pt>
    <dgm:pt modelId="{2AB8070D-C4A5-4FB3-B50B-ADA61568D79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latin typeface="Arial" pitchFamily="34" charset="0"/>
              <a:cs typeface="Arial" pitchFamily="34" charset="0"/>
            </a:rPr>
            <a:t>6 казенных учреждений</a:t>
          </a:r>
          <a:endParaRPr lang="ru-RU" dirty="0"/>
        </a:p>
      </dgm:t>
    </dgm:pt>
    <dgm:pt modelId="{1A3DB43E-F951-4999-9D0A-73272F0DC73C}" type="parTrans" cxnId="{AF56207B-CE65-4FE6-A98E-0C4E7FFC49B7}">
      <dgm:prSet/>
      <dgm:spPr/>
      <dgm:t>
        <a:bodyPr/>
        <a:lstStyle/>
        <a:p>
          <a:endParaRPr lang="ru-RU"/>
        </a:p>
      </dgm:t>
    </dgm:pt>
    <dgm:pt modelId="{38785348-B563-43BA-BE90-89053E0D6594}" type="sibTrans" cxnId="{AF56207B-CE65-4FE6-A98E-0C4E7FFC49B7}">
      <dgm:prSet/>
      <dgm:spPr/>
      <dgm:t>
        <a:bodyPr/>
        <a:lstStyle/>
        <a:p>
          <a:endParaRPr lang="ru-RU"/>
        </a:p>
      </dgm:t>
    </dgm:pt>
    <dgm:pt modelId="{4B3428D1-8BB9-47DA-83BF-B05D2EEFD573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 бюджетных учреждения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1B00D7-0A4C-41C7-8F19-E6BEFCE51F98}" type="parTrans" cxnId="{F4468705-F5EC-454C-ACE9-C544FAB5540A}">
      <dgm:prSet/>
      <dgm:spPr/>
      <dgm:t>
        <a:bodyPr/>
        <a:lstStyle/>
        <a:p>
          <a:endParaRPr lang="ru-RU"/>
        </a:p>
      </dgm:t>
    </dgm:pt>
    <dgm:pt modelId="{A9C9FD83-D7AC-4E6C-B8BD-E75B27066665}" type="sibTrans" cxnId="{F4468705-F5EC-454C-ACE9-C544FAB5540A}">
      <dgm:prSet/>
      <dgm:spPr/>
      <dgm:t>
        <a:bodyPr/>
        <a:lstStyle/>
        <a:p>
          <a:endParaRPr lang="ru-RU"/>
        </a:p>
      </dgm:t>
    </dgm:pt>
    <dgm:pt modelId="{A11A4FD2-DC74-47B4-927D-D33285E1EB3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dirty="0">
            <a:latin typeface="Arial" pitchFamily="34" charset="0"/>
            <a:cs typeface="Arial" pitchFamily="34" charset="0"/>
          </a:endParaRPr>
        </a:p>
      </dgm:t>
    </dgm:pt>
    <dgm:pt modelId="{D6258797-E02B-428A-9E45-9FEC5ACA0FC4}" type="parTrans" cxnId="{5DE791DE-C0DB-4415-8DD7-1BE5B1112E49}">
      <dgm:prSet/>
      <dgm:spPr/>
      <dgm:t>
        <a:bodyPr/>
        <a:lstStyle/>
        <a:p>
          <a:endParaRPr lang="ru-RU"/>
        </a:p>
      </dgm:t>
    </dgm:pt>
    <dgm:pt modelId="{3C38C485-2C75-4A4E-9207-A9ADA5C4A4C2}" type="sibTrans" cxnId="{5DE791DE-C0DB-4415-8DD7-1BE5B1112E49}">
      <dgm:prSet/>
      <dgm:spPr/>
      <dgm:t>
        <a:bodyPr/>
        <a:lstStyle/>
        <a:p>
          <a:endParaRPr lang="ru-RU"/>
        </a:p>
      </dgm:t>
    </dgm:pt>
    <dgm:pt modelId="{148AD998-3A69-44F7-95D5-631E9F32D8A8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dirty="0">
            <a:latin typeface="Arial" pitchFamily="34" charset="0"/>
            <a:cs typeface="Arial" pitchFamily="34" charset="0"/>
          </a:endParaRPr>
        </a:p>
      </dgm:t>
    </dgm:pt>
    <dgm:pt modelId="{5CFAFFB6-9F9B-4204-969E-E50390580D5B}" type="parTrans" cxnId="{5600E151-3DB8-4385-AEE8-F54A79025FEF}">
      <dgm:prSet/>
      <dgm:spPr/>
      <dgm:t>
        <a:bodyPr/>
        <a:lstStyle/>
        <a:p>
          <a:endParaRPr lang="ru-RU"/>
        </a:p>
      </dgm:t>
    </dgm:pt>
    <dgm:pt modelId="{3EBC63B2-3851-47B5-83D1-4564D56E42A9}" type="sibTrans" cxnId="{5600E151-3DB8-4385-AEE8-F54A79025FEF}">
      <dgm:prSet/>
      <dgm:spPr/>
      <dgm:t>
        <a:bodyPr/>
        <a:lstStyle/>
        <a:p>
          <a:endParaRPr lang="ru-RU"/>
        </a:p>
      </dgm:t>
    </dgm:pt>
    <dgm:pt modelId="{09129A40-42DB-446D-A98A-920E7907F8BC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dirty="0"/>
        </a:p>
      </dgm:t>
    </dgm:pt>
    <dgm:pt modelId="{8034D9BA-4FB3-4C7D-818B-217C137D0553}" type="parTrans" cxnId="{EAC3448E-E20E-4ACB-A0B8-B93D87C8260B}">
      <dgm:prSet/>
      <dgm:spPr/>
      <dgm:t>
        <a:bodyPr/>
        <a:lstStyle/>
        <a:p>
          <a:endParaRPr lang="ru-RU"/>
        </a:p>
      </dgm:t>
    </dgm:pt>
    <dgm:pt modelId="{A23AE0CC-C787-49EC-82B7-9778EFB4D091}" type="sibTrans" cxnId="{EAC3448E-E20E-4ACB-A0B8-B93D87C8260B}">
      <dgm:prSet/>
      <dgm:spPr/>
      <dgm:t>
        <a:bodyPr/>
        <a:lstStyle/>
        <a:p>
          <a:endParaRPr lang="ru-RU"/>
        </a:p>
      </dgm:t>
    </dgm:pt>
    <dgm:pt modelId="{6BDF03A1-C912-4CEB-9E11-C6560F2AA28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dirty="0"/>
        </a:p>
      </dgm:t>
    </dgm:pt>
    <dgm:pt modelId="{48574682-B7B8-41B1-9DC5-021574857A88}" type="parTrans" cxnId="{34E28667-52BB-4495-AA32-AF85C2470F66}">
      <dgm:prSet/>
      <dgm:spPr/>
      <dgm:t>
        <a:bodyPr/>
        <a:lstStyle/>
        <a:p>
          <a:endParaRPr lang="ru-RU"/>
        </a:p>
      </dgm:t>
    </dgm:pt>
    <dgm:pt modelId="{879B1B47-4A88-45A6-829E-83D02A2A4833}" type="sibTrans" cxnId="{34E28667-52BB-4495-AA32-AF85C2470F66}">
      <dgm:prSet/>
      <dgm:spPr/>
      <dgm:t>
        <a:bodyPr/>
        <a:lstStyle/>
        <a:p>
          <a:endParaRPr lang="ru-RU"/>
        </a:p>
      </dgm:t>
    </dgm:pt>
    <dgm:pt modelId="{43383856-DC51-48AA-ABCA-65855DCDBF1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latin typeface="Arial" pitchFamily="34" charset="0"/>
              <a:cs typeface="Arial" pitchFamily="34" charset="0"/>
            </a:rPr>
            <a:t>2 бюджетных учреждения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A9D4B54-6DB9-4441-8B25-10F2E2276571}" type="parTrans" cxnId="{7DFEBCAF-C85E-4E58-8D1B-1CC4EFB052C1}">
      <dgm:prSet/>
      <dgm:spPr/>
      <dgm:t>
        <a:bodyPr/>
        <a:lstStyle/>
        <a:p>
          <a:endParaRPr lang="ru-RU"/>
        </a:p>
      </dgm:t>
    </dgm:pt>
    <dgm:pt modelId="{FB2ABCB2-AFD5-4397-8032-0C8601339FBA}" type="sibTrans" cxnId="{7DFEBCAF-C85E-4E58-8D1B-1CC4EFB052C1}">
      <dgm:prSet/>
      <dgm:spPr/>
      <dgm:t>
        <a:bodyPr/>
        <a:lstStyle/>
        <a:p>
          <a:endParaRPr lang="ru-RU"/>
        </a:p>
      </dgm:t>
    </dgm:pt>
    <dgm:pt modelId="{588A22AC-A797-4E26-A04C-E9B83744698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latin typeface="Arial" pitchFamily="34" charset="0"/>
              <a:cs typeface="Arial" pitchFamily="34" charset="0"/>
            </a:rPr>
            <a:t>1 автономное учреждение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28A9A43-86FA-4336-AD8D-13D59729587A}" type="parTrans" cxnId="{5F3DDFF8-D77A-40BB-989C-582E81E14890}">
      <dgm:prSet/>
      <dgm:spPr/>
      <dgm:t>
        <a:bodyPr/>
        <a:lstStyle/>
        <a:p>
          <a:endParaRPr lang="ru-RU"/>
        </a:p>
      </dgm:t>
    </dgm:pt>
    <dgm:pt modelId="{70A685C2-7ED2-4E65-92F8-56A8EE77B991}" type="sibTrans" cxnId="{5F3DDFF8-D77A-40BB-989C-582E81E14890}">
      <dgm:prSet/>
      <dgm:spPr/>
      <dgm:t>
        <a:bodyPr/>
        <a:lstStyle/>
        <a:p>
          <a:endParaRPr lang="ru-RU"/>
        </a:p>
      </dgm:t>
    </dgm:pt>
    <dgm:pt modelId="{1876E378-3595-4552-A1AD-51546E0FFFF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77B8EC-157A-42F9-8911-175009FFF9E4}" type="parTrans" cxnId="{971BA993-278A-44D2-8806-6D2C07382AF9}">
      <dgm:prSet/>
      <dgm:spPr/>
      <dgm:t>
        <a:bodyPr/>
        <a:lstStyle/>
        <a:p>
          <a:endParaRPr lang="ru-RU"/>
        </a:p>
      </dgm:t>
    </dgm:pt>
    <dgm:pt modelId="{95B4B49C-68C1-4064-BA91-635733D384B7}" type="sibTrans" cxnId="{971BA993-278A-44D2-8806-6D2C07382AF9}">
      <dgm:prSet/>
      <dgm:spPr/>
      <dgm:t>
        <a:bodyPr/>
        <a:lstStyle/>
        <a:p>
          <a:endParaRPr lang="ru-RU"/>
        </a:p>
      </dgm:t>
    </dgm:pt>
    <dgm:pt modelId="{CB3D9580-B008-43D2-8E18-BF8098825E3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endParaRPr lang="ru-RU" dirty="0">
            <a:latin typeface="Arial" pitchFamily="34" charset="0"/>
            <a:cs typeface="Arial" pitchFamily="34" charset="0"/>
          </a:endParaRPr>
        </a:p>
      </dgm:t>
    </dgm:pt>
    <dgm:pt modelId="{AB8EB5E6-5DD6-49EC-9CB0-8B28045EC589}" type="parTrans" cxnId="{5330D3C4-3F6E-43B9-8DC9-91972B0EF2F8}">
      <dgm:prSet/>
      <dgm:spPr/>
      <dgm:t>
        <a:bodyPr/>
        <a:lstStyle/>
        <a:p>
          <a:endParaRPr lang="ru-RU"/>
        </a:p>
      </dgm:t>
    </dgm:pt>
    <dgm:pt modelId="{6F8B191D-22AC-4A80-A3FC-E6821E7559F4}" type="sibTrans" cxnId="{5330D3C4-3F6E-43B9-8DC9-91972B0EF2F8}">
      <dgm:prSet/>
      <dgm:spPr/>
      <dgm:t>
        <a:bodyPr/>
        <a:lstStyle/>
        <a:p>
          <a:endParaRPr lang="ru-RU"/>
        </a:p>
      </dgm:t>
    </dgm:pt>
    <dgm:pt modelId="{19575E1E-A4CC-4D5C-9FF5-0E5581CB2169}" type="pres">
      <dgm:prSet presAssocID="{B01B9BC6-C7BD-4722-A3EF-A6A50C00BC6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EB1F25-DD92-46A3-B495-49660078A6EB}" type="pres">
      <dgm:prSet presAssocID="{37DFF31F-A68E-48FB-9DF1-E2FDD3BE8E49}" presName="compositeNode" presStyleCnt="0">
        <dgm:presLayoutVars>
          <dgm:bulletEnabled val="1"/>
        </dgm:presLayoutVars>
      </dgm:prSet>
      <dgm:spPr/>
    </dgm:pt>
    <dgm:pt modelId="{F4996C74-F538-4777-9082-E41056E329AE}" type="pres">
      <dgm:prSet presAssocID="{37DFF31F-A68E-48FB-9DF1-E2FDD3BE8E49}" presName="image" presStyleLbl="fgImgPlace1" presStyleIdx="0" presStyleCnt="3" custScaleX="300023" custScaleY="182174" custLinFactX="78297" custLinFactNeighborX="100000" custLinFactNeighborY="6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19B3AA-F95D-4FB4-8E69-B699D4AF75AF}" type="pres">
      <dgm:prSet presAssocID="{37DFF31F-A68E-48FB-9DF1-E2FDD3BE8E49}" presName="childNode" presStyleLbl="node1" presStyleIdx="0" presStyleCnt="3" custLinFactNeighborX="7202" custLinFactNeighborY="9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F1EE3-20CD-4531-A1F3-FB42EDB85A28}" type="pres">
      <dgm:prSet presAssocID="{37DFF31F-A68E-48FB-9DF1-E2FDD3BE8E4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964B8-D93F-4BFA-BC1D-C2979D228FCE}" type="pres">
      <dgm:prSet presAssocID="{9BA9CAA7-A3E8-43A8-83FB-821ABEAB8848}" presName="sibTrans" presStyleCnt="0"/>
      <dgm:spPr/>
    </dgm:pt>
    <dgm:pt modelId="{4BB8E0C9-14D2-4CCE-A848-436601FEB151}" type="pres">
      <dgm:prSet presAssocID="{155EFB2C-88F7-4D9A-9996-F2846D531EF8}" presName="compositeNode" presStyleCnt="0">
        <dgm:presLayoutVars>
          <dgm:bulletEnabled val="1"/>
        </dgm:presLayoutVars>
      </dgm:prSet>
      <dgm:spPr/>
    </dgm:pt>
    <dgm:pt modelId="{B563803D-48C6-4BD6-90D6-7C2314E7B25E}" type="pres">
      <dgm:prSet presAssocID="{155EFB2C-88F7-4D9A-9996-F2846D531EF8}" presName="image" presStyleLbl="fgImgPlace1" presStyleIdx="1" presStyleCnt="3" custScaleX="277199" custScaleY="131948" custLinFactX="30202" custLinFactNeighborX="100000" custLinFactNeighborY="-304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136310-CA56-43D7-9C69-916C25AE9B95}" type="pres">
      <dgm:prSet presAssocID="{155EFB2C-88F7-4D9A-9996-F2846D531EF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6C85D-D4CA-4141-B89F-D6D30A0696B9}" type="pres">
      <dgm:prSet presAssocID="{155EFB2C-88F7-4D9A-9996-F2846D531EF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936C0-9B7B-4BBF-88BB-69C406FEC9EA}" type="pres">
      <dgm:prSet presAssocID="{BC82D81E-56A4-49EF-ACDB-791B3E953A72}" presName="sibTrans" presStyleCnt="0"/>
      <dgm:spPr/>
    </dgm:pt>
    <dgm:pt modelId="{2D33D5C6-2D28-4042-9102-B26520F52ACB}" type="pres">
      <dgm:prSet presAssocID="{F2109B50-F6C7-4A46-9EC4-1765650457C9}" presName="compositeNode" presStyleCnt="0">
        <dgm:presLayoutVars>
          <dgm:bulletEnabled val="1"/>
        </dgm:presLayoutVars>
      </dgm:prSet>
      <dgm:spPr/>
    </dgm:pt>
    <dgm:pt modelId="{ECA3A946-06EC-4F35-AD9A-B2FE4FBE97EA}" type="pres">
      <dgm:prSet presAssocID="{F2109B50-F6C7-4A46-9EC4-1765650457C9}" presName="image" presStyleLbl="fgImgPlace1" presStyleIdx="2" presStyleCnt="3" custScaleX="200906" custScaleY="151561" custLinFactX="21947" custLinFactNeighborX="100000" custLinFactNeighborY="-7400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E40B6A-DC79-4187-81E3-3C523F244661}" type="pres">
      <dgm:prSet presAssocID="{F2109B50-F6C7-4A46-9EC4-1765650457C9}" presName="childNode" presStyleLbl="node1" presStyleIdx="2" presStyleCnt="3" custLinFactNeighborX="1371" custLinFactNeighborY="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1B790-2EB4-4B59-8079-A344997189B2}" type="pres">
      <dgm:prSet presAssocID="{F2109B50-F6C7-4A46-9EC4-1765650457C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1BACD-627F-46B5-9CED-8A82447EE4C3}" type="presOf" srcId="{98FA93B2-7685-4DFB-9ECD-55B664ECA22D}" destId="{5F136310-CA56-43D7-9C69-916C25AE9B95}" srcOrd="0" destOrd="2" presId="urn:microsoft.com/office/officeart/2005/8/layout/hList2"/>
    <dgm:cxn modelId="{F4468705-F5EC-454C-ACE9-C544FAB5540A}" srcId="{37DFF31F-A68E-48FB-9DF1-E2FDD3BE8E49}" destId="{4B3428D1-8BB9-47DA-83BF-B05D2EEFD573}" srcOrd="3" destOrd="0" parTransId="{3D1B00D7-0A4C-41C7-8F19-E6BEFCE51F98}" sibTransId="{A9C9FD83-D7AC-4E6C-B8BD-E75B27066665}"/>
    <dgm:cxn modelId="{D724A525-1FFC-47D4-9F28-CEE89EA94004}" srcId="{B01B9BC6-C7BD-4722-A3EF-A6A50C00BC65}" destId="{155EFB2C-88F7-4D9A-9996-F2846D531EF8}" srcOrd="1" destOrd="0" parTransId="{6CA7F4B6-8E93-49E7-A452-E32909A170EB}" sibTransId="{BC82D81E-56A4-49EF-ACDB-791B3E953A72}"/>
    <dgm:cxn modelId="{5DE791DE-C0DB-4415-8DD7-1BE5B1112E49}" srcId="{37DFF31F-A68E-48FB-9DF1-E2FDD3BE8E49}" destId="{A11A4FD2-DC74-47B4-927D-D33285E1EB3B}" srcOrd="0" destOrd="0" parTransId="{D6258797-E02B-428A-9E45-9FEC5ACA0FC4}" sibTransId="{3C38C485-2C75-4A4E-9207-A9ADA5C4A4C2}"/>
    <dgm:cxn modelId="{34E28667-52BB-4495-AA32-AF85C2470F66}" srcId="{155EFB2C-88F7-4D9A-9996-F2846D531EF8}" destId="{6BDF03A1-C912-4CEB-9E11-C6560F2AA284}" srcOrd="1" destOrd="0" parTransId="{48574682-B7B8-41B1-9DC5-021574857A88}" sibTransId="{879B1B47-4A88-45A6-829E-83D02A2A4833}"/>
    <dgm:cxn modelId="{04326688-AEB8-4C90-922C-8978F7C3462E}" type="presOf" srcId="{D48913A0-4FE3-4DD9-935A-568EF6863351}" destId="{DB19B3AA-F95D-4FB4-8E69-B699D4AF75AF}" srcOrd="0" destOrd="2" presId="urn:microsoft.com/office/officeart/2005/8/layout/hList2"/>
    <dgm:cxn modelId="{A512546E-FB9F-4F23-80A2-5D02B1448416}" type="presOf" srcId="{CB3D9580-B008-43D2-8E18-BF8098825E37}" destId="{91E40B6A-DC79-4187-81E3-3C523F244661}" srcOrd="0" destOrd="3" presId="urn:microsoft.com/office/officeart/2005/8/layout/hList2"/>
    <dgm:cxn modelId="{5E1AAFAC-2A30-4776-BF21-A57CF0D078F9}" srcId="{155EFB2C-88F7-4D9A-9996-F2846D531EF8}" destId="{98FA93B2-7685-4DFB-9ECD-55B664ECA22D}" srcOrd="2" destOrd="0" parTransId="{D862D200-779C-466A-B10B-EEBBBD5E6735}" sibTransId="{0A87B71E-53D8-4215-995B-1EA1CA91AF8B}"/>
    <dgm:cxn modelId="{153BAF93-175B-4F60-8085-0F63614B1F9B}" type="presOf" srcId="{588A22AC-A797-4E26-A04C-E9B83744698C}" destId="{91E40B6A-DC79-4187-81E3-3C523F244661}" srcOrd="0" destOrd="2" presId="urn:microsoft.com/office/officeart/2005/8/layout/hList2"/>
    <dgm:cxn modelId="{EAC3448E-E20E-4ACB-A0B8-B93D87C8260B}" srcId="{155EFB2C-88F7-4D9A-9996-F2846D531EF8}" destId="{09129A40-42DB-446D-A98A-920E7907F8BC}" srcOrd="0" destOrd="0" parTransId="{8034D9BA-4FB3-4C7D-818B-217C137D0553}" sibTransId="{A23AE0CC-C787-49EC-82B7-9778EFB4D091}"/>
    <dgm:cxn modelId="{E81EA67A-6F09-4C46-BDA7-17E3E23253B1}" type="presOf" srcId="{2AB8070D-C4A5-4FB3-B50B-ADA61568D790}" destId="{91E40B6A-DC79-4187-81E3-3C523F244661}" srcOrd="0" destOrd="0" presId="urn:microsoft.com/office/officeart/2005/8/layout/hList2"/>
    <dgm:cxn modelId="{971BA993-278A-44D2-8806-6D2C07382AF9}" srcId="{F2109B50-F6C7-4A46-9EC4-1765650457C9}" destId="{1876E378-3595-4552-A1AD-51546E0FFFF3}" srcOrd="4" destOrd="0" parTransId="{E077B8EC-157A-42F9-8911-175009FFF9E4}" sibTransId="{95B4B49C-68C1-4064-BA91-635733D384B7}"/>
    <dgm:cxn modelId="{E597C48D-C866-4B7E-B618-670E2C83A225}" type="presOf" srcId="{A11A4FD2-DC74-47B4-927D-D33285E1EB3B}" destId="{DB19B3AA-F95D-4FB4-8E69-B699D4AF75AF}" srcOrd="0" destOrd="0" presId="urn:microsoft.com/office/officeart/2005/8/layout/hList2"/>
    <dgm:cxn modelId="{9E767F26-F44C-4D5A-AA6B-5D9489D183E3}" srcId="{B01B9BC6-C7BD-4722-A3EF-A6A50C00BC65}" destId="{37DFF31F-A68E-48FB-9DF1-E2FDD3BE8E49}" srcOrd="0" destOrd="0" parTransId="{1CE3CD1F-A33F-421F-8CBB-8A7E835D6125}" sibTransId="{9BA9CAA7-A3E8-43A8-83FB-821ABEAB8848}"/>
    <dgm:cxn modelId="{131761C7-F761-4D89-AD77-7AF446607CBB}" type="presOf" srcId="{37DFF31F-A68E-48FB-9DF1-E2FDD3BE8E49}" destId="{C92F1EE3-20CD-4531-A1F3-FB42EDB85A28}" srcOrd="0" destOrd="0" presId="urn:microsoft.com/office/officeart/2005/8/layout/hList2"/>
    <dgm:cxn modelId="{5330D3C4-3F6E-43B9-8DC9-91972B0EF2F8}" srcId="{F2109B50-F6C7-4A46-9EC4-1765650457C9}" destId="{CB3D9580-B008-43D2-8E18-BF8098825E37}" srcOrd="3" destOrd="0" parTransId="{AB8EB5E6-5DD6-49EC-9CB0-8B28045EC589}" sibTransId="{6F8B191D-22AC-4A80-A3FC-E6821E7559F4}"/>
    <dgm:cxn modelId="{ACB496C2-0D4E-4C03-A8A2-3E7D1723DC90}" srcId="{37DFF31F-A68E-48FB-9DF1-E2FDD3BE8E49}" destId="{D48913A0-4FE3-4DD9-935A-568EF6863351}" srcOrd="2" destOrd="0" parTransId="{204AE6C0-A6F9-49C5-8433-92BF7BFDA8EA}" sibTransId="{9F79C9C1-3132-4E77-9095-C04DE0C35DC9}"/>
    <dgm:cxn modelId="{B3227CA5-3561-4936-8914-E6FA0B5703BE}" type="presOf" srcId="{09129A40-42DB-446D-A98A-920E7907F8BC}" destId="{5F136310-CA56-43D7-9C69-916C25AE9B95}" srcOrd="0" destOrd="0" presId="urn:microsoft.com/office/officeart/2005/8/layout/hList2"/>
    <dgm:cxn modelId="{C05BCFD0-7E32-4E08-8753-B4249025C2E9}" type="presOf" srcId="{148AD998-3A69-44F7-95D5-631E9F32D8A8}" destId="{DB19B3AA-F95D-4FB4-8E69-B699D4AF75AF}" srcOrd="0" destOrd="1" presId="urn:microsoft.com/office/officeart/2005/8/layout/hList2"/>
    <dgm:cxn modelId="{8DE00476-91DB-40A2-A71B-3626DDC4BCB5}" type="presOf" srcId="{4B3428D1-8BB9-47DA-83BF-B05D2EEFD573}" destId="{DB19B3AA-F95D-4FB4-8E69-B699D4AF75AF}" srcOrd="0" destOrd="3" presId="urn:microsoft.com/office/officeart/2005/8/layout/hList2"/>
    <dgm:cxn modelId="{5600E151-3DB8-4385-AEE8-F54A79025FEF}" srcId="{37DFF31F-A68E-48FB-9DF1-E2FDD3BE8E49}" destId="{148AD998-3A69-44F7-95D5-631E9F32D8A8}" srcOrd="1" destOrd="0" parTransId="{5CFAFFB6-9F9B-4204-969E-E50390580D5B}" sibTransId="{3EBC63B2-3851-47B5-83D1-4564D56E42A9}"/>
    <dgm:cxn modelId="{4131E075-75B1-4375-A62C-39AD6DC00352}" type="presOf" srcId="{6BDF03A1-C912-4CEB-9E11-C6560F2AA284}" destId="{5F136310-CA56-43D7-9C69-916C25AE9B95}" srcOrd="0" destOrd="1" presId="urn:microsoft.com/office/officeart/2005/8/layout/hList2"/>
    <dgm:cxn modelId="{5F3DDFF8-D77A-40BB-989C-582E81E14890}" srcId="{F2109B50-F6C7-4A46-9EC4-1765650457C9}" destId="{588A22AC-A797-4E26-A04C-E9B83744698C}" srcOrd="2" destOrd="0" parTransId="{C28A9A43-86FA-4336-AD8D-13D59729587A}" sibTransId="{70A685C2-7ED2-4E65-92F8-56A8EE77B991}"/>
    <dgm:cxn modelId="{2E5C4DD8-6755-4464-81F5-54391AAA768F}" srcId="{B01B9BC6-C7BD-4722-A3EF-A6A50C00BC65}" destId="{F2109B50-F6C7-4A46-9EC4-1765650457C9}" srcOrd="2" destOrd="0" parTransId="{5C5DC4E6-EB91-44C0-B473-33A31DB98B73}" sibTransId="{79FCDB62-6382-4265-8FE9-7003D855D1D7}"/>
    <dgm:cxn modelId="{AF56207B-CE65-4FE6-A98E-0C4E7FFC49B7}" srcId="{F2109B50-F6C7-4A46-9EC4-1765650457C9}" destId="{2AB8070D-C4A5-4FB3-B50B-ADA61568D790}" srcOrd="0" destOrd="0" parTransId="{1A3DB43E-F951-4999-9D0A-73272F0DC73C}" sibTransId="{38785348-B563-43BA-BE90-89053E0D6594}"/>
    <dgm:cxn modelId="{FC8FEDCF-43D4-4905-8D14-965E9EF80E79}" type="presOf" srcId="{43383856-DC51-48AA-ABCA-65855DCDBF14}" destId="{91E40B6A-DC79-4187-81E3-3C523F244661}" srcOrd="0" destOrd="1" presId="urn:microsoft.com/office/officeart/2005/8/layout/hList2"/>
    <dgm:cxn modelId="{25E9B95C-8DC5-4C68-95F5-3D5ED19D778B}" type="presOf" srcId="{1876E378-3595-4552-A1AD-51546E0FFFF3}" destId="{91E40B6A-DC79-4187-81E3-3C523F244661}" srcOrd="0" destOrd="4" presId="urn:microsoft.com/office/officeart/2005/8/layout/hList2"/>
    <dgm:cxn modelId="{7DFEBCAF-C85E-4E58-8D1B-1CC4EFB052C1}" srcId="{F2109B50-F6C7-4A46-9EC4-1765650457C9}" destId="{43383856-DC51-48AA-ABCA-65855DCDBF14}" srcOrd="1" destOrd="0" parTransId="{8A9D4B54-6DB9-4441-8B25-10F2E2276571}" sibTransId="{FB2ABCB2-AFD5-4397-8032-0C8601339FBA}"/>
    <dgm:cxn modelId="{31ADB224-B432-43F0-8390-10E47696C360}" type="presOf" srcId="{B01B9BC6-C7BD-4722-A3EF-A6A50C00BC65}" destId="{19575E1E-A4CC-4D5C-9FF5-0E5581CB2169}" srcOrd="0" destOrd="0" presId="urn:microsoft.com/office/officeart/2005/8/layout/hList2"/>
    <dgm:cxn modelId="{B9A50692-09F5-4C5B-8F0C-91F2175EF28B}" type="presOf" srcId="{155EFB2C-88F7-4D9A-9996-F2846D531EF8}" destId="{9916C85D-D4CA-4141-B89F-D6D30A0696B9}" srcOrd="0" destOrd="0" presId="urn:microsoft.com/office/officeart/2005/8/layout/hList2"/>
    <dgm:cxn modelId="{4058B74D-83F1-4B79-9059-2A47F741D3E8}" srcId="{155EFB2C-88F7-4D9A-9996-F2846D531EF8}" destId="{66921682-4DB0-4B90-9BAC-EE8649347A36}" srcOrd="3" destOrd="0" parTransId="{45981EF9-420E-4FA5-86C7-FAADA6438CEB}" sibTransId="{A9D59D1B-40E4-4699-BD29-E88C02270A73}"/>
    <dgm:cxn modelId="{3B208B34-7103-4D02-A993-E3134B3006D8}" type="presOf" srcId="{66921682-4DB0-4B90-9BAC-EE8649347A36}" destId="{5F136310-CA56-43D7-9C69-916C25AE9B95}" srcOrd="0" destOrd="3" presId="urn:microsoft.com/office/officeart/2005/8/layout/hList2"/>
    <dgm:cxn modelId="{27616960-816D-456F-B8A7-C913BE915B84}" type="presOf" srcId="{F2109B50-F6C7-4A46-9EC4-1765650457C9}" destId="{16E1B790-2EB4-4B59-8079-A344997189B2}" srcOrd="0" destOrd="0" presId="urn:microsoft.com/office/officeart/2005/8/layout/hList2"/>
    <dgm:cxn modelId="{DA6D12F0-3B0A-4AC3-A8C2-7F8402317473}" type="presParOf" srcId="{19575E1E-A4CC-4D5C-9FF5-0E5581CB2169}" destId="{43EB1F25-DD92-46A3-B495-49660078A6EB}" srcOrd="0" destOrd="0" presId="urn:microsoft.com/office/officeart/2005/8/layout/hList2"/>
    <dgm:cxn modelId="{D1078474-D4F9-4125-8A72-AEDE4F677F1B}" type="presParOf" srcId="{43EB1F25-DD92-46A3-B495-49660078A6EB}" destId="{F4996C74-F538-4777-9082-E41056E329AE}" srcOrd="0" destOrd="0" presId="urn:microsoft.com/office/officeart/2005/8/layout/hList2"/>
    <dgm:cxn modelId="{99A4C66D-4FE0-49AC-BC76-D5AFF80C83F4}" type="presParOf" srcId="{43EB1F25-DD92-46A3-B495-49660078A6EB}" destId="{DB19B3AA-F95D-4FB4-8E69-B699D4AF75AF}" srcOrd="1" destOrd="0" presId="urn:microsoft.com/office/officeart/2005/8/layout/hList2"/>
    <dgm:cxn modelId="{1D9CC93D-54A1-4105-BB14-32F8CAE005DD}" type="presParOf" srcId="{43EB1F25-DD92-46A3-B495-49660078A6EB}" destId="{C92F1EE3-20CD-4531-A1F3-FB42EDB85A28}" srcOrd="2" destOrd="0" presId="urn:microsoft.com/office/officeart/2005/8/layout/hList2"/>
    <dgm:cxn modelId="{B1803960-37C4-4E5D-9622-BF2EE6785F53}" type="presParOf" srcId="{19575E1E-A4CC-4D5C-9FF5-0E5581CB2169}" destId="{04D964B8-D93F-4BFA-BC1D-C2979D228FCE}" srcOrd="1" destOrd="0" presId="urn:microsoft.com/office/officeart/2005/8/layout/hList2"/>
    <dgm:cxn modelId="{2724E4D7-9A41-4F5E-9045-111004820413}" type="presParOf" srcId="{19575E1E-A4CC-4D5C-9FF5-0E5581CB2169}" destId="{4BB8E0C9-14D2-4CCE-A848-436601FEB151}" srcOrd="2" destOrd="0" presId="urn:microsoft.com/office/officeart/2005/8/layout/hList2"/>
    <dgm:cxn modelId="{03BB1FDC-B166-4BF2-84D1-499179B7C202}" type="presParOf" srcId="{4BB8E0C9-14D2-4CCE-A848-436601FEB151}" destId="{B563803D-48C6-4BD6-90D6-7C2314E7B25E}" srcOrd="0" destOrd="0" presId="urn:microsoft.com/office/officeart/2005/8/layout/hList2"/>
    <dgm:cxn modelId="{69C41346-572B-464C-9F5F-A64681DA4929}" type="presParOf" srcId="{4BB8E0C9-14D2-4CCE-A848-436601FEB151}" destId="{5F136310-CA56-43D7-9C69-916C25AE9B95}" srcOrd="1" destOrd="0" presId="urn:microsoft.com/office/officeart/2005/8/layout/hList2"/>
    <dgm:cxn modelId="{558D6237-788D-4A07-8EDC-29B9A1D389AA}" type="presParOf" srcId="{4BB8E0C9-14D2-4CCE-A848-436601FEB151}" destId="{9916C85D-D4CA-4141-B89F-D6D30A0696B9}" srcOrd="2" destOrd="0" presId="urn:microsoft.com/office/officeart/2005/8/layout/hList2"/>
    <dgm:cxn modelId="{36EBA5F1-3427-43A4-84F5-4B1C174B059F}" type="presParOf" srcId="{19575E1E-A4CC-4D5C-9FF5-0E5581CB2169}" destId="{B9A936C0-9B7B-4BBF-88BB-69C406FEC9EA}" srcOrd="3" destOrd="0" presId="urn:microsoft.com/office/officeart/2005/8/layout/hList2"/>
    <dgm:cxn modelId="{25C175F1-2460-4C08-9DA7-596CF44E9ADE}" type="presParOf" srcId="{19575E1E-A4CC-4D5C-9FF5-0E5581CB2169}" destId="{2D33D5C6-2D28-4042-9102-B26520F52ACB}" srcOrd="4" destOrd="0" presId="urn:microsoft.com/office/officeart/2005/8/layout/hList2"/>
    <dgm:cxn modelId="{B396A39C-5BBB-43AD-93A2-20DCEC5BC39C}" type="presParOf" srcId="{2D33D5C6-2D28-4042-9102-B26520F52ACB}" destId="{ECA3A946-06EC-4F35-AD9A-B2FE4FBE97EA}" srcOrd="0" destOrd="0" presId="urn:microsoft.com/office/officeart/2005/8/layout/hList2"/>
    <dgm:cxn modelId="{1B64BD12-41F8-49FE-9ED3-110663CC7B12}" type="presParOf" srcId="{2D33D5C6-2D28-4042-9102-B26520F52ACB}" destId="{91E40B6A-DC79-4187-81E3-3C523F244661}" srcOrd="1" destOrd="0" presId="urn:microsoft.com/office/officeart/2005/8/layout/hList2"/>
    <dgm:cxn modelId="{46665191-D5B4-48A5-8574-67B779DC7B80}" type="presParOf" srcId="{2D33D5C6-2D28-4042-9102-B26520F52ACB}" destId="{16E1B790-2EB4-4B59-8079-A344997189B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A1617-D273-43D7-A80A-69D04C062DA3}" type="doc">
      <dgm:prSet loTypeId="urn:microsoft.com/office/officeart/2005/8/layout/chevron2" loCatId="list" qsTypeId="urn:microsoft.com/office/officeart/2005/8/quickstyle/3d5" qsCatId="3D" csTypeId="urn:microsoft.com/office/officeart/2005/8/colors/accent3_3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B944F8CE-68F3-4154-BF3E-4675F7D9CE3C}" type="pres">
      <dgm:prSet presAssocID="{792A1617-D273-43D7-A80A-69D04C062D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7E072-C6FD-44CC-9C0D-146A4C4A925D}" type="presOf" srcId="{792A1617-D273-43D7-A80A-69D04C062DA3}" destId="{B944F8CE-68F3-4154-BF3E-4675F7D9CE3C}" srcOrd="0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A1617-D273-43D7-A80A-69D04C062DA3}" type="doc">
      <dgm:prSet loTypeId="urn:microsoft.com/office/officeart/2005/8/layout/chevron2" loCatId="list" qsTypeId="urn:microsoft.com/office/officeart/2005/8/quickstyle/3d5" qsCatId="3D" csTypeId="urn:microsoft.com/office/officeart/2005/8/colors/accent3_3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B944F8CE-68F3-4154-BF3E-4675F7D9CE3C}" type="pres">
      <dgm:prSet presAssocID="{792A1617-D273-43D7-A80A-69D04C062D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0D267-44FA-4789-89F3-62382B1DA2A9}" type="presOf" srcId="{792A1617-D273-43D7-A80A-69D04C062DA3}" destId="{B944F8CE-68F3-4154-BF3E-4675F7D9CE3C}" srcOrd="0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2A1617-D273-43D7-A80A-69D04C062DA3}" type="doc">
      <dgm:prSet loTypeId="urn:microsoft.com/office/officeart/2005/8/layout/chevron2" loCatId="list" qsTypeId="urn:microsoft.com/office/officeart/2005/8/quickstyle/3d5" qsCatId="3D" csTypeId="urn:microsoft.com/office/officeart/2005/8/colors/accent3_3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B944F8CE-68F3-4154-BF3E-4675F7D9CE3C}" type="pres">
      <dgm:prSet presAssocID="{792A1617-D273-43D7-A80A-69D04C062D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D94F8-D2AF-4031-9254-A870DAD0D686}" type="presOf" srcId="{792A1617-D273-43D7-A80A-69D04C062DA3}" destId="{B944F8CE-68F3-4154-BF3E-4675F7D9CE3C}" srcOrd="0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A1617-D273-43D7-A80A-69D04C062DA3}" type="doc">
      <dgm:prSet loTypeId="urn:microsoft.com/office/officeart/2005/8/layout/chevron2" loCatId="list" qsTypeId="urn:microsoft.com/office/officeart/2005/8/quickstyle/3d5" qsCatId="3D" csTypeId="urn:microsoft.com/office/officeart/2005/8/colors/accent3_3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B944F8CE-68F3-4154-BF3E-4675F7D9CE3C}" type="pres">
      <dgm:prSet presAssocID="{792A1617-D273-43D7-A80A-69D04C062D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6B3D3-2220-4D7A-95F0-6CC1A43F80FF}" type="presOf" srcId="{792A1617-D273-43D7-A80A-69D04C062DA3}" destId="{B944F8CE-68F3-4154-BF3E-4675F7D9CE3C}" srcOrd="0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2A1617-D273-43D7-A80A-69D04C062DA3}" type="doc">
      <dgm:prSet loTypeId="urn:microsoft.com/office/officeart/2005/8/layout/chevron2" loCatId="list" qsTypeId="urn:microsoft.com/office/officeart/2005/8/quickstyle/3d5" qsCatId="3D" csTypeId="urn:microsoft.com/office/officeart/2005/8/colors/accent3_3" csCatId="accent3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B944F8CE-68F3-4154-BF3E-4675F7D9CE3C}" type="pres">
      <dgm:prSet presAssocID="{792A1617-D273-43D7-A80A-69D04C062D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48F51-06A7-4778-B86E-81F258D9F736}" type="presOf" srcId="{792A1617-D273-43D7-A80A-69D04C062DA3}" destId="{B944F8CE-68F3-4154-BF3E-4675F7D9CE3C}" srcOrd="0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4E4B87-1CB4-4678-A22E-A2482F007CF9}" type="doc">
      <dgm:prSet loTypeId="urn:microsoft.com/office/officeart/2005/8/layout/hList7" loCatId="list" qsTypeId="urn:microsoft.com/office/officeart/2005/8/quickstyle/simple4" qsCatId="simple" csTypeId="urn:microsoft.com/office/officeart/2005/8/colors/accent3_4" csCatId="accent3" phldr="1"/>
      <dgm:spPr/>
    </dgm:pt>
    <dgm:pt modelId="{029D6D07-6035-4D13-AA0A-055A7B1175F1}">
      <dgm:prSet phldrT="[Текст]" custT="1"/>
      <dgm:spPr>
        <a:gradFill flip="none" rotWithShape="0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>
            <a:lnSpc>
              <a:spcPct val="150000"/>
            </a:lnSpc>
          </a:pPr>
          <a:r>
            <a:rPr lang="ru-RU" sz="1100" b="1" cap="all" dirty="0" smtClean="0">
              <a:ln w="9000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 обеспечения деятельности и укрепление материально-технической базы Фонда «Муниципальный центр поддержки предпринимательства» </a:t>
          </a:r>
          <a:r>
            <a:rPr lang="ru-RU" sz="2400" b="1" cap="all" baseline="0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733,2</a:t>
          </a:r>
          <a:r>
            <a:rPr lang="ru-RU" sz="1200" b="1" cap="all" dirty="0" smtClean="0">
              <a:ln w="9000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cap="all" dirty="0" smtClean="0">
              <a:ln w="9000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200" dirty="0">
            <a:ln w="9000" cmpd="sng">
              <a:noFill/>
              <a:prstDash val="solid"/>
            </a:ln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FBCF76-9039-40B9-8150-ADEDC72AEEF3}" type="parTrans" cxnId="{A9B97A1F-DC97-4AE1-9261-C059C46467D9}">
      <dgm:prSet/>
      <dgm:spPr/>
      <dgm:t>
        <a:bodyPr/>
        <a:lstStyle/>
        <a:p>
          <a:endParaRPr lang="ru-RU"/>
        </a:p>
      </dgm:t>
    </dgm:pt>
    <dgm:pt modelId="{17D7D560-613F-48CC-BB33-29A93E862F1E}" type="sibTrans" cxnId="{A9B97A1F-DC97-4AE1-9261-C059C46467D9}">
      <dgm:prSet/>
      <dgm:spPr/>
      <dgm:t>
        <a:bodyPr/>
        <a:lstStyle/>
        <a:p>
          <a:endParaRPr lang="ru-RU"/>
        </a:p>
      </dgm:t>
    </dgm:pt>
    <dgm:pt modelId="{AA28DF0E-07BD-4CE3-842C-94A8088E869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100" b="1" dirty="0" smtClean="0">
              <a:latin typeface="Arial" pitchFamily="34" charset="0"/>
              <a:cs typeface="Arial" pitchFamily="34" charset="0"/>
            </a:rPr>
            <a:t>НА ОРГАНИЗАЦИЮ МОНИТОРИНГА ДЕЯТЕЛЬНОСТИ СУБЪЕКТОВ МАЛОГО И СРЕДНЕГО ПРЕДПРИНИМАТЕЛЬСТВА </a:t>
          </a:r>
          <a:r>
            <a:rPr lang="ru-RU" sz="2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344,0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ТЫС. РУБЛЕЙ 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8AC0A11F-5356-4275-97B7-36EA95096544}" type="parTrans" cxnId="{8DAEC9A3-6C6F-4DB1-A020-76A0C2BD6AE4}">
      <dgm:prSet/>
      <dgm:spPr/>
      <dgm:t>
        <a:bodyPr/>
        <a:lstStyle/>
        <a:p>
          <a:endParaRPr lang="ru-RU"/>
        </a:p>
      </dgm:t>
    </dgm:pt>
    <dgm:pt modelId="{9EF2B967-0112-455A-AA85-3F56EC582E24}" type="sibTrans" cxnId="{8DAEC9A3-6C6F-4DB1-A020-76A0C2BD6AE4}">
      <dgm:prSet/>
      <dgm:spPr/>
      <dgm:t>
        <a:bodyPr/>
        <a:lstStyle/>
        <a:p>
          <a:endParaRPr lang="ru-RU"/>
        </a:p>
      </dgm:t>
    </dgm:pt>
    <dgm:pt modelId="{4F9AD1E2-BBF0-4330-AC0D-301A9D12CF6B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100" b="1" cap="all" dirty="0" smtClean="0">
              <a:ln w="9000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На информационную поддержку субъектов малого и среднего предпринимательства </a:t>
          </a:r>
          <a:r>
            <a:rPr lang="ru-RU" sz="2400" b="1" cap="all" baseline="0" dirty="0" smtClean="0">
              <a:ln w="9000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148,3</a:t>
          </a:r>
          <a:r>
            <a:rPr lang="ru-RU" sz="1100" b="1" cap="all" dirty="0" smtClean="0">
              <a:ln w="9000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rPr>
            <a:t> тыс. рублей </a:t>
          </a:r>
          <a:endParaRPr lang="ru-RU" sz="1100" dirty="0">
            <a:ln w="9000" cmpd="sng">
              <a:noFill/>
              <a:prstDash val="solid"/>
            </a:ln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1966BA4-3523-43C9-A10A-66409DA337D2}" type="parTrans" cxnId="{0A62BD02-629F-426F-B733-76579B7FA6B7}">
      <dgm:prSet/>
      <dgm:spPr/>
      <dgm:t>
        <a:bodyPr/>
        <a:lstStyle/>
        <a:p>
          <a:endParaRPr lang="ru-RU"/>
        </a:p>
      </dgm:t>
    </dgm:pt>
    <dgm:pt modelId="{310BC25E-5D74-4E5A-B68E-C4C2F406B526}" type="sibTrans" cxnId="{0A62BD02-629F-426F-B733-76579B7FA6B7}">
      <dgm:prSet/>
      <dgm:spPr/>
      <dgm:t>
        <a:bodyPr/>
        <a:lstStyle/>
        <a:p>
          <a:endParaRPr lang="ru-RU"/>
        </a:p>
      </dgm:t>
    </dgm:pt>
    <dgm:pt modelId="{4C5204ED-8CAD-4828-AB8D-9E3FEE4AF991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ru-RU" sz="1100" b="1" dirty="0" smtClean="0">
              <a:latin typeface="Arial" pitchFamily="34" charset="0"/>
              <a:cs typeface="Arial" pitchFamily="34" charset="0"/>
            </a:rPr>
            <a:t>НА ПРЕДОСТАВЛЕНИЕ НА КОНКУРСНОЙ ОСНОВЕ СУБСИДИЙ НА ОРГАНИЗАЦИЮ ПРЕДПРИНИМАТЕЛЬСКОЙ ДЕЯТЕЛЬНОСТИ СУБЪЕКТАМ  МАЛОГО ПРЕДПРИНИМАТЕЛЬСТВА </a:t>
          </a:r>
          <a:r>
            <a:rPr lang="ru-RU" sz="2400" b="1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750,0</a:t>
          </a:r>
          <a:r>
            <a:rPr lang="ru-RU" sz="1100" b="1" dirty="0" smtClean="0">
              <a:latin typeface="Arial" pitchFamily="34" charset="0"/>
              <a:cs typeface="Arial" pitchFamily="34" charset="0"/>
            </a:rPr>
            <a:t> ТЫС. РУБЛЕЙ</a:t>
          </a:r>
          <a:endParaRPr lang="ru-RU" sz="1100" b="1" dirty="0">
            <a:ln w="9000" cmpd="sng">
              <a:noFill/>
              <a:prstDash val="solid"/>
            </a:ln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6BEF19E-8FC1-489F-9100-7B19281C4E68}" type="sibTrans" cxnId="{A07783D3-9C93-4273-AFE0-1AF9E6F871F7}">
      <dgm:prSet/>
      <dgm:spPr/>
      <dgm:t>
        <a:bodyPr/>
        <a:lstStyle/>
        <a:p>
          <a:endParaRPr lang="ru-RU"/>
        </a:p>
      </dgm:t>
    </dgm:pt>
    <dgm:pt modelId="{8EA7CB3B-6DF0-40AA-9BE5-A125E35D1A27}" type="parTrans" cxnId="{A07783D3-9C93-4273-AFE0-1AF9E6F871F7}">
      <dgm:prSet/>
      <dgm:spPr/>
      <dgm:t>
        <a:bodyPr/>
        <a:lstStyle/>
        <a:p>
          <a:endParaRPr lang="ru-RU"/>
        </a:p>
      </dgm:t>
    </dgm:pt>
    <dgm:pt modelId="{33C475A7-CF0F-4DB4-AA58-1539D336613F}" type="pres">
      <dgm:prSet presAssocID="{8C4E4B87-1CB4-4678-A22E-A2482F007CF9}" presName="Name0" presStyleCnt="0">
        <dgm:presLayoutVars>
          <dgm:dir/>
          <dgm:resizeHandles val="exact"/>
        </dgm:presLayoutVars>
      </dgm:prSet>
      <dgm:spPr/>
    </dgm:pt>
    <dgm:pt modelId="{1364A77E-E535-4E89-9746-52EB89150B81}" type="pres">
      <dgm:prSet presAssocID="{8C4E4B87-1CB4-4678-A22E-A2482F007CF9}" presName="fgShape" presStyleLbl="fgShp" presStyleIdx="0" presStyleCnt="1" custScaleX="13398" custScaleY="61905" custLinFactNeighborX="-12011" custLinFactNeighborY="-76492"/>
      <dgm:spPr/>
    </dgm:pt>
    <dgm:pt modelId="{3F4B9D4B-FF8B-419C-9078-100B76B90A1B}" type="pres">
      <dgm:prSet presAssocID="{8C4E4B87-1CB4-4678-A22E-A2482F007CF9}" presName="linComp" presStyleCnt="0"/>
      <dgm:spPr/>
    </dgm:pt>
    <dgm:pt modelId="{F9912EDC-60F4-4759-AD3D-FDD459645D5C}" type="pres">
      <dgm:prSet presAssocID="{029D6D07-6035-4D13-AA0A-055A7B1175F1}" presName="compNode" presStyleCnt="0"/>
      <dgm:spPr/>
    </dgm:pt>
    <dgm:pt modelId="{B15FBD11-FD3A-4142-A214-6B502790B2A7}" type="pres">
      <dgm:prSet presAssocID="{029D6D07-6035-4D13-AA0A-055A7B1175F1}" presName="bkgdShape" presStyleLbl="node1" presStyleIdx="0" presStyleCnt="4" custScaleY="58205" custLinFactNeighborX="3026" custLinFactNeighborY="-11537"/>
      <dgm:spPr/>
      <dgm:t>
        <a:bodyPr/>
        <a:lstStyle/>
        <a:p>
          <a:endParaRPr lang="ru-RU"/>
        </a:p>
      </dgm:t>
    </dgm:pt>
    <dgm:pt modelId="{76171FEA-F875-4D78-AD56-544302B6DF06}" type="pres">
      <dgm:prSet presAssocID="{029D6D07-6035-4D13-AA0A-055A7B1175F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73827-8F3D-4F7B-9902-57DCA790B121}" type="pres">
      <dgm:prSet presAssocID="{029D6D07-6035-4D13-AA0A-055A7B1175F1}" presName="invisiNode" presStyleLbl="node1" presStyleIdx="0" presStyleCnt="4"/>
      <dgm:spPr/>
    </dgm:pt>
    <dgm:pt modelId="{7DD84E3C-4591-4668-96C6-E43447C46F55}" type="pres">
      <dgm:prSet presAssocID="{029D6D07-6035-4D13-AA0A-055A7B1175F1}" presName="imagNode" presStyleLbl="fgImgPlace1" presStyleIdx="0" presStyleCnt="4" custFlipVert="1" custScaleX="38010" custScaleY="26062" custLinFactNeighborX="11734" custLinFactNeighborY="-189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58D4F8-44B3-4210-B340-5B517F679BA3}" type="pres">
      <dgm:prSet presAssocID="{17D7D560-613F-48CC-BB33-29A93E862F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204A665-D1A2-417C-A5B9-99062360ED48}" type="pres">
      <dgm:prSet presAssocID="{4C5204ED-8CAD-4828-AB8D-9E3FEE4AF991}" presName="compNode" presStyleCnt="0"/>
      <dgm:spPr/>
    </dgm:pt>
    <dgm:pt modelId="{6294B28F-3DAE-4AB6-8897-360B9974A04D}" type="pres">
      <dgm:prSet presAssocID="{4C5204ED-8CAD-4828-AB8D-9E3FEE4AF991}" presName="bkgdShape" presStyleLbl="node1" presStyleIdx="1" presStyleCnt="4" custScaleX="94104" custScaleY="52970" custLinFactNeighborX="1381" custLinFactNeighborY="-31332"/>
      <dgm:spPr/>
      <dgm:t>
        <a:bodyPr/>
        <a:lstStyle/>
        <a:p>
          <a:endParaRPr lang="ru-RU"/>
        </a:p>
      </dgm:t>
    </dgm:pt>
    <dgm:pt modelId="{0B1F6E4F-52E6-405F-81B6-6D603A051A63}" type="pres">
      <dgm:prSet presAssocID="{4C5204ED-8CAD-4828-AB8D-9E3FEE4AF99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B290D-FA53-4591-B6FD-9106AB15C241}" type="pres">
      <dgm:prSet presAssocID="{4C5204ED-8CAD-4828-AB8D-9E3FEE4AF991}" presName="invisiNode" presStyleLbl="node1" presStyleIdx="1" presStyleCnt="4"/>
      <dgm:spPr/>
    </dgm:pt>
    <dgm:pt modelId="{DDE03702-A4AF-4910-9E69-1CF21D654430}" type="pres">
      <dgm:prSet presAssocID="{4C5204ED-8CAD-4828-AB8D-9E3FEE4AF991}" presName="imagNode" presStyleLbl="fgImgPlace1" presStyleIdx="1" presStyleCnt="4" custScaleX="102793" custScaleY="95624" custLinFactX="17597" custLinFactNeighborX="100000" custLinFactNeighborY="-516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571D92-6F00-4A71-B243-F75E0D27D688}" type="pres">
      <dgm:prSet presAssocID="{E6BEF19E-8FC1-489F-9100-7B19281C4E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317EB-DA8F-428A-A2CF-B1B9412DCABE}" type="pres">
      <dgm:prSet presAssocID="{AA28DF0E-07BD-4CE3-842C-94A8088E869F}" presName="compNode" presStyleCnt="0"/>
      <dgm:spPr/>
    </dgm:pt>
    <dgm:pt modelId="{5F69FC3E-D506-4876-B474-9D1A9381109D}" type="pres">
      <dgm:prSet presAssocID="{AA28DF0E-07BD-4CE3-842C-94A8088E869F}" presName="bkgdShape" presStyleLbl="node1" presStyleIdx="2" presStyleCnt="4" custScaleX="92084" custScaleY="43650" custLinFactNeighborX="-1149" custLinFactNeighborY="-6584"/>
      <dgm:spPr/>
      <dgm:t>
        <a:bodyPr/>
        <a:lstStyle/>
        <a:p>
          <a:endParaRPr lang="ru-RU"/>
        </a:p>
      </dgm:t>
    </dgm:pt>
    <dgm:pt modelId="{2432B2B4-1554-4A6A-B404-225CEE645747}" type="pres">
      <dgm:prSet presAssocID="{AA28DF0E-07BD-4CE3-842C-94A8088E869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938E1-8E5C-41E2-B555-3494CED7359B}" type="pres">
      <dgm:prSet presAssocID="{AA28DF0E-07BD-4CE3-842C-94A8088E869F}" presName="invisiNode" presStyleLbl="node1" presStyleIdx="2" presStyleCnt="4"/>
      <dgm:spPr/>
    </dgm:pt>
    <dgm:pt modelId="{20B9422E-D620-43D3-BB3D-BA48E20280AE}" type="pres">
      <dgm:prSet presAssocID="{AA28DF0E-07BD-4CE3-842C-94A8088E869F}" presName="imagNode" presStyleLbl="fgImgPlace1" presStyleIdx="2" presStyleCnt="4" custScaleX="77387" custScaleY="69884" custLinFactX="-16111" custLinFactY="19128" custLinFactNeighborX="-100000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5DC23A-DA8E-47AE-975A-564230E41A67}" type="pres">
      <dgm:prSet presAssocID="{9EF2B967-0112-455A-AA85-3F56EC582E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4A9A45-00FB-4685-8CAC-6D34D9BDCD42}" type="pres">
      <dgm:prSet presAssocID="{4F9AD1E2-BBF0-4330-AC0D-301A9D12CF6B}" presName="compNode" presStyleCnt="0"/>
      <dgm:spPr/>
    </dgm:pt>
    <dgm:pt modelId="{658016AB-BFB6-45C7-9BB7-50DC95154B21}" type="pres">
      <dgm:prSet presAssocID="{4F9AD1E2-BBF0-4330-AC0D-301A9D12CF6B}" presName="bkgdShape" presStyleLbl="node1" presStyleIdx="3" presStyleCnt="4" custScaleY="32240" custLinFactNeighborX="-4381" custLinFactNeighborY="-37596"/>
      <dgm:spPr/>
      <dgm:t>
        <a:bodyPr/>
        <a:lstStyle/>
        <a:p>
          <a:endParaRPr lang="ru-RU"/>
        </a:p>
      </dgm:t>
    </dgm:pt>
    <dgm:pt modelId="{2AAFFC3F-E01A-41C8-8329-5733FF53CEC2}" type="pres">
      <dgm:prSet presAssocID="{4F9AD1E2-BBF0-4330-AC0D-301A9D12CF6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19230-04A2-4D74-9671-C4637C9D6EFF}" type="pres">
      <dgm:prSet presAssocID="{4F9AD1E2-BBF0-4330-AC0D-301A9D12CF6B}" presName="invisiNode" presStyleLbl="node1" presStyleIdx="3" presStyleCnt="4"/>
      <dgm:spPr/>
    </dgm:pt>
    <dgm:pt modelId="{8EC1C61E-669F-48BA-B632-6F811AF75EFA}" type="pres">
      <dgm:prSet presAssocID="{4F9AD1E2-BBF0-4330-AC0D-301A9D12CF6B}" presName="imagNode" presStyleLbl="fgImgPlace1" presStyleIdx="3" presStyleCnt="4" custScaleX="43645" custScaleY="46694" custLinFactNeighborX="-8135" custLinFactNeighborY="5528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4CF7804-F1AC-4C01-B589-CD6934BFEC6E}" type="presOf" srcId="{AA28DF0E-07BD-4CE3-842C-94A8088E869F}" destId="{5F69FC3E-D506-4876-B474-9D1A9381109D}" srcOrd="0" destOrd="0" presId="urn:microsoft.com/office/officeart/2005/8/layout/hList7"/>
    <dgm:cxn modelId="{0A62BD02-629F-426F-B733-76579B7FA6B7}" srcId="{8C4E4B87-1CB4-4678-A22E-A2482F007CF9}" destId="{4F9AD1E2-BBF0-4330-AC0D-301A9D12CF6B}" srcOrd="3" destOrd="0" parTransId="{91966BA4-3523-43C9-A10A-66409DA337D2}" sibTransId="{310BC25E-5D74-4E5A-B68E-C4C2F406B526}"/>
    <dgm:cxn modelId="{AD7DBD42-7327-4715-BDF4-1849241DC878}" type="presOf" srcId="{17D7D560-613F-48CC-BB33-29A93E862F1E}" destId="{B258D4F8-44B3-4210-B340-5B517F679BA3}" srcOrd="0" destOrd="0" presId="urn:microsoft.com/office/officeart/2005/8/layout/hList7"/>
    <dgm:cxn modelId="{B2F4E2E4-215B-49B6-9FC9-A44A29669B98}" type="presOf" srcId="{4C5204ED-8CAD-4828-AB8D-9E3FEE4AF991}" destId="{6294B28F-3DAE-4AB6-8897-360B9974A04D}" srcOrd="0" destOrd="0" presId="urn:microsoft.com/office/officeart/2005/8/layout/hList7"/>
    <dgm:cxn modelId="{31D1FBAD-E06B-4CCB-B6B8-8FB54118DEC1}" type="presOf" srcId="{4C5204ED-8CAD-4828-AB8D-9E3FEE4AF991}" destId="{0B1F6E4F-52E6-405F-81B6-6D603A051A63}" srcOrd="1" destOrd="0" presId="urn:microsoft.com/office/officeart/2005/8/layout/hList7"/>
    <dgm:cxn modelId="{FA775215-F987-44CC-8F9C-2633EB4837FF}" type="presOf" srcId="{AA28DF0E-07BD-4CE3-842C-94A8088E869F}" destId="{2432B2B4-1554-4A6A-B404-225CEE645747}" srcOrd="1" destOrd="0" presId="urn:microsoft.com/office/officeart/2005/8/layout/hList7"/>
    <dgm:cxn modelId="{04EAF7EF-7D85-4B24-AAA4-7E2B96D4A1B7}" type="presOf" srcId="{9EF2B967-0112-455A-AA85-3F56EC582E24}" destId="{DB5DC23A-DA8E-47AE-975A-564230E41A67}" srcOrd="0" destOrd="0" presId="urn:microsoft.com/office/officeart/2005/8/layout/hList7"/>
    <dgm:cxn modelId="{8DAEC9A3-6C6F-4DB1-A020-76A0C2BD6AE4}" srcId="{8C4E4B87-1CB4-4678-A22E-A2482F007CF9}" destId="{AA28DF0E-07BD-4CE3-842C-94A8088E869F}" srcOrd="2" destOrd="0" parTransId="{8AC0A11F-5356-4275-97B7-36EA95096544}" sibTransId="{9EF2B967-0112-455A-AA85-3F56EC582E24}"/>
    <dgm:cxn modelId="{539FA835-2565-4E17-8288-357EC186670F}" type="presOf" srcId="{029D6D07-6035-4D13-AA0A-055A7B1175F1}" destId="{B15FBD11-FD3A-4142-A214-6B502790B2A7}" srcOrd="0" destOrd="0" presId="urn:microsoft.com/office/officeart/2005/8/layout/hList7"/>
    <dgm:cxn modelId="{ED32760E-4D34-48EE-B68B-D460D56C8FBA}" type="presOf" srcId="{4F9AD1E2-BBF0-4330-AC0D-301A9D12CF6B}" destId="{658016AB-BFB6-45C7-9BB7-50DC95154B21}" srcOrd="0" destOrd="0" presId="urn:microsoft.com/office/officeart/2005/8/layout/hList7"/>
    <dgm:cxn modelId="{A9B97A1F-DC97-4AE1-9261-C059C46467D9}" srcId="{8C4E4B87-1CB4-4678-A22E-A2482F007CF9}" destId="{029D6D07-6035-4D13-AA0A-055A7B1175F1}" srcOrd="0" destOrd="0" parTransId="{72FBCF76-9039-40B9-8150-ADEDC72AEEF3}" sibTransId="{17D7D560-613F-48CC-BB33-29A93E862F1E}"/>
    <dgm:cxn modelId="{13B80FC6-D7EA-48FE-9C24-B365A54571B2}" type="presOf" srcId="{E6BEF19E-8FC1-489F-9100-7B19281C4E68}" destId="{84571D92-6F00-4A71-B243-F75E0D27D688}" srcOrd="0" destOrd="0" presId="urn:microsoft.com/office/officeart/2005/8/layout/hList7"/>
    <dgm:cxn modelId="{B99C1DCB-D846-461F-94C7-54ACFC0C5E86}" type="presOf" srcId="{029D6D07-6035-4D13-AA0A-055A7B1175F1}" destId="{76171FEA-F875-4D78-AD56-544302B6DF06}" srcOrd="1" destOrd="0" presId="urn:microsoft.com/office/officeart/2005/8/layout/hList7"/>
    <dgm:cxn modelId="{AC009AD0-CE56-4D97-A49E-2B1D04C6D5BB}" type="presOf" srcId="{4F9AD1E2-BBF0-4330-AC0D-301A9D12CF6B}" destId="{2AAFFC3F-E01A-41C8-8329-5733FF53CEC2}" srcOrd="1" destOrd="0" presId="urn:microsoft.com/office/officeart/2005/8/layout/hList7"/>
    <dgm:cxn modelId="{A07783D3-9C93-4273-AFE0-1AF9E6F871F7}" srcId="{8C4E4B87-1CB4-4678-A22E-A2482F007CF9}" destId="{4C5204ED-8CAD-4828-AB8D-9E3FEE4AF991}" srcOrd="1" destOrd="0" parTransId="{8EA7CB3B-6DF0-40AA-9BE5-A125E35D1A27}" sibTransId="{E6BEF19E-8FC1-489F-9100-7B19281C4E68}"/>
    <dgm:cxn modelId="{0B9DA3F6-DE88-47F9-AF9C-F449369B67FD}" type="presOf" srcId="{8C4E4B87-1CB4-4678-A22E-A2482F007CF9}" destId="{33C475A7-CF0F-4DB4-AA58-1539D336613F}" srcOrd="0" destOrd="0" presId="urn:microsoft.com/office/officeart/2005/8/layout/hList7"/>
    <dgm:cxn modelId="{43293202-8841-4406-9A73-F8FB868E9160}" type="presParOf" srcId="{33C475A7-CF0F-4DB4-AA58-1539D336613F}" destId="{1364A77E-E535-4E89-9746-52EB89150B81}" srcOrd="0" destOrd="0" presId="urn:microsoft.com/office/officeart/2005/8/layout/hList7"/>
    <dgm:cxn modelId="{0E12CF67-797F-42E8-9F39-0B8F8F454D16}" type="presParOf" srcId="{33C475A7-CF0F-4DB4-AA58-1539D336613F}" destId="{3F4B9D4B-FF8B-419C-9078-100B76B90A1B}" srcOrd="1" destOrd="0" presId="urn:microsoft.com/office/officeart/2005/8/layout/hList7"/>
    <dgm:cxn modelId="{D684EE8C-A707-46CA-892F-7F2D5F8188F0}" type="presParOf" srcId="{3F4B9D4B-FF8B-419C-9078-100B76B90A1B}" destId="{F9912EDC-60F4-4759-AD3D-FDD459645D5C}" srcOrd="0" destOrd="0" presId="urn:microsoft.com/office/officeart/2005/8/layout/hList7"/>
    <dgm:cxn modelId="{FFB141F8-E877-4560-A475-091BBF2D49E4}" type="presParOf" srcId="{F9912EDC-60F4-4759-AD3D-FDD459645D5C}" destId="{B15FBD11-FD3A-4142-A214-6B502790B2A7}" srcOrd="0" destOrd="0" presId="urn:microsoft.com/office/officeart/2005/8/layout/hList7"/>
    <dgm:cxn modelId="{2CF380ED-C4A4-42AF-A807-CD767FA22B94}" type="presParOf" srcId="{F9912EDC-60F4-4759-AD3D-FDD459645D5C}" destId="{76171FEA-F875-4D78-AD56-544302B6DF06}" srcOrd="1" destOrd="0" presId="urn:microsoft.com/office/officeart/2005/8/layout/hList7"/>
    <dgm:cxn modelId="{7B9AE3A7-FB78-4F1D-A441-D95629D11101}" type="presParOf" srcId="{F9912EDC-60F4-4759-AD3D-FDD459645D5C}" destId="{69173827-8F3D-4F7B-9902-57DCA790B121}" srcOrd="2" destOrd="0" presId="urn:microsoft.com/office/officeart/2005/8/layout/hList7"/>
    <dgm:cxn modelId="{B7F45A64-D38F-43E2-A31A-B3C2DD6DB3FE}" type="presParOf" srcId="{F9912EDC-60F4-4759-AD3D-FDD459645D5C}" destId="{7DD84E3C-4591-4668-96C6-E43447C46F55}" srcOrd="3" destOrd="0" presId="urn:microsoft.com/office/officeart/2005/8/layout/hList7"/>
    <dgm:cxn modelId="{0C4A3E7E-E763-47F2-9EF5-E4FCB26FF218}" type="presParOf" srcId="{3F4B9D4B-FF8B-419C-9078-100B76B90A1B}" destId="{B258D4F8-44B3-4210-B340-5B517F679BA3}" srcOrd="1" destOrd="0" presId="urn:microsoft.com/office/officeart/2005/8/layout/hList7"/>
    <dgm:cxn modelId="{2F23E0B4-51B0-45B3-B0E5-006C5C994B37}" type="presParOf" srcId="{3F4B9D4B-FF8B-419C-9078-100B76B90A1B}" destId="{7204A665-D1A2-417C-A5B9-99062360ED48}" srcOrd="2" destOrd="0" presId="urn:microsoft.com/office/officeart/2005/8/layout/hList7"/>
    <dgm:cxn modelId="{6D9C1552-4D33-4C92-A770-13120EA7A285}" type="presParOf" srcId="{7204A665-D1A2-417C-A5B9-99062360ED48}" destId="{6294B28F-3DAE-4AB6-8897-360B9974A04D}" srcOrd="0" destOrd="0" presId="urn:microsoft.com/office/officeart/2005/8/layout/hList7"/>
    <dgm:cxn modelId="{B70984BE-F99C-4E8A-B6E0-AD559DC75C18}" type="presParOf" srcId="{7204A665-D1A2-417C-A5B9-99062360ED48}" destId="{0B1F6E4F-52E6-405F-81B6-6D603A051A63}" srcOrd="1" destOrd="0" presId="urn:microsoft.com/office/officeart/2005/8/layout/hList7"/>
    <dgm:cxn modelId="{6473CE22-83BB-47A4-ADA9-E752790A3940}" type="presParOf" srcId="{7204A665-D1A2-417C-A5B9-99062360ED48}" destId="{FE4B290D-FA53-4591-B6FD-9106AB15C241}" srcOrd="2" destOrd="0" presId="urn:microsoft.com/office/officeart/2005/8/layout/hList7"/>
    <dgm:cxn modelId="{A0543117-AF5B-4445-ADF3-E64CB3C5A8B0}" type="presParOf" srcId="{7204A665-D1A2-417C-A5B9-99062360ED48}" destId="{DDE03702-A4AF-4910-9E69-1CF21D654430}" srcOrd="3" destOrd="0" presId="urn:microsoft.com/office/officeart/2005/8/layout/hList7"/>
    <dgm:cxn modelId="{6B497849-38E3-4E9E-A832-4B7BE990BD50}" type="presParOf" srcId="{3F4B9D4B-FF8B-419C-9078-100B76B90A1B}" destId="{84571D92-6F00-4A71-B243-F75E0D27D688}" srcOrd="3" destOrd="0" presId="urn:microsoft.com/office/officeart/2005/8/layout/hList7"/>
    <dgm:cxn modelId="{6CF203E7-97F4-4668-AD4E-824938380D7D}" type="presParOf" srcId="{3F4B9D4B-FF8B-419C-9078-100B76B90A1B}" destId="{4D3317EB-DA8F-428A-A2CF-B1B9412DCABE}" srcOrd="4" destOrd="0" presId="urn:microsoft.com/office/officeart/2005/8/layout/hList7"/>
    <dgm:cxn modelId="{3CE84AC9-E63D-4947-936F-AA123E967E40}" type="presParOf" srcId="{4D3317EB-DA8F-428A-A2CF-B1B9412DCABE}" destId="{5F69FC3E-D506-4876-B474-9D1A9381109D}" srcOrd="0" destOrd="0" presId="urn:microsoft.com/office/officeart/2005/8/layout/hList7"/>
    <dgm:cxn modelId="{7598FCC4-4551-4F09-B6FA-D8458017F4E2}" type="presParOf" srcId="{4D3317EB-DA8F-428A-A2CF-B1B9412DCABE}" destId="{2432B2B4-1554-4A6A-B404-225CEE645747}" srcOrd="1" destOrd="0" presId="urn:microsoft.com/office/officeart/2005/8/layout/hList7"/>
    <dgm:cxn modelId="{4065B76B-1F3C-496F-8A38-C7953CB620F7}" type="presParOf" srcId="{4D3317EB-DA8F-428A-A2CF-B1B9412DCABE}" destId="{8C2938E1-8E5C-41E2-B555-3494CED7359B}" srcOrd="2" destOrd="0" presId="urn:microsoft.com/office/officeart/2005/8/layout/hList7"/>
    <dgm:cxn modelId="{7B035DA3-AA1E-45E6-B9D2-5F206DABC43F}" type="presParOf" srcId="{4D3317EB-DA8F-428A-A2CF-B1B9412DCABE}" destId="{20B9422E-D620-43D3-BB3D-BA48E20280AE}" srcOrd="3" destOrd="0" presId="urn:microsoft.com/office/officeart/2005/8/layout/hList7"/>
    <dgm:cxn modelId="{0D6F6A74-03EB-4A56-AF3D-25BAFD6DEA9A}" type="presParOf" srcId="{3F4B9D4B-FF8B-419C-9078-100B76B90A1B}" destId="{DB5DC23A-DA8E-47AE-975A-564230E41A67}" srcOrd="5" destOrd="0" presId="urn:microsoft.com/office/officeart/2005/8/layout/hList7"/>
    <dgm:cxn modelId="{2EAD82E8-39B7-4BF0-B549-871956F91C7F}" type="presParOf" srcId="{3F4B9D4B-FF8B-419C-9078-100B76B90A1B}" destId="{C54A9A45-00FB-4685-8CAC-6D34D9BDCD42}" srcOrd="6" destOrd="0" presId="urn:microsoft.com/office/officeart/2005/8/layout/hList7"/>
    <dgm:cxn modelId="{0B45D06D-B427-42FB-97CF-6289088F25F1}" type="presParOf" srcId="{C54A9A45-00FB-4685-8CAC-6D34D9BDCD42}" destId="{658016AB-BFB6-45C7-9BB7-50DC95154B21}" srcOrd="0" destOrd="0" presId="urn:microsoft.com/office/officeart/2005/8/layout/hList7"/>
    <dgm:cxn modelId="{D2FC9BCC-A9C7-4B13-A3FD-B4FBC2F88259}" type="presParOf" srcId="{C54A9A45-00FB-4685-8CAC-6D34D9BDCD42}" destId="{2AAFFC3F-E01A-41C8-8329-5733FF53CEC2}" srcOrd="1" destOrd="0" presId="urn:microsoft.com/office/officeart/2005/8/layout/hList7"/>
    <dgm:cxn modelId="{D3137848-7BC7-43BE-8D19-9FBF1C8280DB}" type="presParOf" srcId="{C54A9A45-00FB-4685-8CAC-6D34D9BDCD42}" destId="{23F19230-04A2-4D74-9671-C4637C9D6EFF}" srcOrd="2" destOrd="0" presId="urn:microsoft.com/office/officeart/2005/8/layout/hList7"/>
    <dgm:cxn modelId="{A76965E7-7776-40A4-9A9E-2E83ED6C92EC}" type="presParOf" srcId="{C54A9A45-00FB-4685-8CAC-6D34D9BDCD42}" destId="{8EC1C61E-669F-48BA-B632-6F811AF75EF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076230-E55D-4FBF-937D-3A22BB25B424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1EED419-B995-4FD7-9111-4D700BD66951}">
      <dgm:prSet phldrT="[Текст]" custT="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r"/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Укрепление материально-технической базы учреждений культуры  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8 075,7</a:t>
          </a:r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тыс. рублей</a:t>
          </a:r>
          <a:endParaRPr lang="ru-RU" sz="1600" baseline="0" dirty="0">
            <a:solidFill>
              <a:schemeClr val="tx1"/>
            </a:solidFill>
          </a:endParaRPr>
        </a:p>
      </dgm:t>
    </dgm:pt>
    <dgm:pt modelId="{B800BD09-80E7-4465-9708-F94807EF39BE}" type="parTrans" cxnId="{C8477987-066C-4964-BC22-94F2EA4F761B}">
      <dgm:prSet/>
      <dgm:spPr/>
      <dgm:t>
        <a:bodyPr/>
        <a:lstStyle/>
        <a:p>
          <a:endParaRPr lang="ru-RU" sz="5400"/>
        </a:p>
      </dgm:t>
    </dgm:pt>
    <dgm:pt modelId="{9A2FFC9E-5B28-4240-90FD-111CABE069C1}" type="sibTrans" cxnId="{C8477987-066C-4964-BC22-94F2EA4F761B}">
      <dgm:prSet/>
      <dgm:spPr/>
      <dgm:t>
        <a:bodyPr/>
        <a:lstStyle/>
        <a:p>
          <a:endParaRPr lang="ru-RU" sz="5400"/>
        </a:p>
      </dgm:t>
    </dgm:pt>
    <dgm:pt modelId="{D93E8A2D-177C-4A17-BE7B-1CAD7D9BB35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Федеральный проект «Культурная среда» 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6 944</a:t>
          </a:r>
          <a:r>
            <a:rPr lang="en-US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,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4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тыс. рублей</a:t>
          </a:r>
        </a:p>
      </dgm:t>
    </dgm:pt>
    <dgm:pt modelId="{B4D5C69A-E398-4C89-9B4E-33E3540EA1BB}" type="parTrans" cxnId="{965A2348-6D7C-4166-96FF-877ADD7DD66D}">
      <dgm:prSet/>
      <dgm:spPr/>
      <dgm:t>
        <a:bodyPr/>
        <a:lstStyle/>
        <a:p>
          <a:endParaRPr lang="ru-RU" sz="5400"/>
        </a:p>
      </dgm:t>
    </dgm:pt>
    <dgm:pt modelId="{44C89604-FAF5-4831-BC8B-4A97569CACBA}" type="sibTrans" cxnId="{965A2348-6D7C-4166-96FF-877ADD7DD66D}">
      <dgm:prSet/>
      <dgm:spPr/>
      <dgm:t>
        <a:bodyPr/>
        <a:lstStyle/>
        <a:p>
          <a:endParaRPr lang="ru-RU" sz="5400"/>
        </a:p>
      </dgm:t>
    </dgm:pt>
    <dgm:pt modelId="{D1B0F685-48E1-490A-90EA-6F3EC4897BEB}">
      <dgm:prSet custT="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Ремонт и капитальное строительство  объектов культуры  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77 616,8 </a:t>
          </a:r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тыс. рублей</a:t>
          </a:r>
        </a:p>
      </dgm:t>
    </dgm:pt>
    <dgm:pt modelId="{183B216A-F9B4-4E80-ADC4-68EC846A457A}" type="parTrans" cxnId="{916A0BD7-103B-4B45-ADE4-12634E15B081}">
      <dgm:prSet/>
      <dgm:spPr/>
      <dgm:t>
        <a:bodyPr/>
        <a:lstStyle/>
        <a:p>
          <a:endParaRPr lang="ru-RU" sz="5400"/>
        </a:p>
      </dgm:t>
    </dgm:pt>
    <dgm:pt modelId="{37128613-E7D9-4757-9837-C5BD04FF167A}" type="sibTrans" cxnId="{916A0BD7-103B-4B45-ADE4-12634E15B081}">
      <dgm:prSet/>
      <dgm:spPr/>
      <dgm:t>
        <a:bodyPr/>
        <a:lstStyle/>
        <a:p>
          <a:endParaRPr lang="ru-RU" sz="5400"/>
        </a:p>
      </dgm:t>
    </dgm:pt>
    <dgm:pt modelId="{DCC79154-F87C-4162-9D3C-D794BF474D77}">
      <dgm:prSet custT="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sz="1600" b="1" cap="all" baseline="0" dirty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Мероприятия по созданию условий для развития туризма </a:t>
          </a:r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 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499,0</a:t>
          </a:r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тыс. рублей</a:t>
          </a:r>
          <a:endParaRPr lang="ru-RU" sz="1600" b="1" cap="all" baseline="0" dirty="0">
            <a:ln w="9000" cmpd="sng">
              <a:prstDash val="solid"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7031AA1-8F82-41DD-B9DA-BB67F568E470}" type="parTrans" cxnId="{CF0B248F-612D-423A-A7B7-8DEFEA8CDA90}">
      <dgm:prSet/>
      <dgm:spPr/>
      <dgm:t>
        <a:bodyPr/>
        <a:lstStyle/>
        <a:p>
          <a:endParaRPr lang="ru-RU"/>
        </a:p>
      </dgm:t>
    </dgm:pt>
    <dgm:pt modelId="{544C3B8B-7160-4B48-A8AA-D33C11FCC2FC}" type="sibTrans" cxnId="{CF0B248F-612D-423A-A7B7-8DEFEA8CDA90}">
      <dgm:prSet/>
      <dgm:spPr/>
      <dgm:t>
        <a:bodyPr/>
        <a:lstStyle/>
        <a:p>
          <a:endParaRPr lang="ru-RU"/>
        </a:p>
      </dgm:t>
    </dgm:pt>
    <dgm:pt modelId="{740D7784-434A-4D04-9F17-D8011E4C84AD}">
      <dgm:prSet phldrT="[Текст]" custT="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pPr algn="r"/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Организация и проведение мероприятий в сфере культуры </a:t>
          </a:r>
          <a:r>
            <a:rPr lang="en-US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          </a:t>
          </a:r>
          <a:r>
            <a:rPr lang="ru-RU" sz="28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3 862,8 </a:t>
          </a:r>
          <a:r>
            <a:rPr lang="ru-RU" sz="1600" b="1" cap="all" baseline="0" dirty="0" smtClean="0">
              <a:ln w="9000" cmpd="sng">
                <a:prstDash val="solid"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тыс. рублей</a:t>
          </a:r>
          <a:endParaRPr lang="ru-RU" sz="1600" baseline="0" dirty="0">
            <a:solidFill>
              <a:schemeClr val="tx1"/>
            </a:solidFill>
          </a:endParaRPr>
        </a:p>
      </dgm:t>
    </dgm:pt>
    <dgm:pt modelId="{311D6948-D7F2-4E4C-B9F4-5D76476C41C5}" type="sibTrans" cxnId="{B7D76D81-CB6C-4BDA-ABD0-EFD91FBE63A2}">
      <dgm:prSet/>
      <dgm:spPr/>
      <dgm:t>
        <a:bodyPr/>
        <a:lstStyle/>
        <a:p>
          <a:endParaRPr lang="ru-RU" sz="5400"/>
        </a:p>
      </dgm:t>
    </dgm:pt>
    <dgm:pt modelId="{AD863A38-D788-4DE0-ADAF-6FEDF535A433}" type="parTrans" cxnId="{B7D76D81-CB6C-4BDA-ABD0-EFD91FBE63A2}">
      <dgm:prSet/>
      <dgm:spPr/>
      <dgm:t>
        <a:bodyPr/>
        <a:lstStyle/>
        <a:p>
          <a:endParaRPr lang="ru-RU" sz="5400"/>
        </a:p>
      </dgm:t>
    </dgm:pt>
    <dgm:pt modelId="{591361EC-1DC8-4A4F-9D7D-9EA32082D6B7}" type="pres">
      <dgm:prSet presAssocID="{4D076230-E55D-4FBF-937D-3A22BB25B4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269A5A-99B9-40A2-8F83-88491983047D}" type="pres">
      <dgm:prSet presAssocID="{D1B0F685-48E1-490A-90EA-6F3EC4897BEB}" presName="parentLin" presStyleCnt="0"/>
      <dgm:spPr/>
    </dgm:pt>
    <dgm:pt modelId="{0B473D82-6717-4FC7-A2D7-2940158AD5EB}" type="pres">
      <dgm:prSet presAssocID="{D1B0F685-48E1-490A-90EA-6F3EC4897BE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98EB3B4-A70F-4219-9449-859447AC8456}" type="pres">
      <dgm:prSet presAssocID="{D1B0F685-48E1-490A-90EA-6F3EC4897BEB}" presName="parentText" presStyleLbl="node1" presStyleIdx="0" presStyleCnt="5" custScaleX="108422" custLinFactNeighborX="-83606" custLinFactNeighborY="-1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9B75D-5AE8-49F9-8AB3-9FBDD0D6F81A}" type="pres">
      <dgm:prSet presAssocID="{D1B0F685-48E1-490A-90EA-6F3EC4897BEB}" presName="negativeSpace" presStyleCnt="0"/>
      <dgm:spPr/>
    </dgm:pt>
    <dgm:pt modelId="{D571D79A-CD4C-4A06-976E-218AB356A7F4}" type="pres">
      <dgm:prSet presAssocID="{D1B0F685-48E1-490A-90EA-6F3EC4897BEB}" presName="childText" presStyleLbl="conFgAcc1" presStyleIdx="0" presStyleCnt="5" custLinFactNeighborX="8601" custLinFactNeighborY="-49623">
        <dgm:presLayoutVars>
          <dgm:bulletEnabled val="1"/>
        </dgm:presLayoutVars>
      </dgm:prSet>
      <dgm:spPr/>
    </dgm:pt>
    <dgm:pt modelId="{E6163B04-3B94-4BA5-9B05-69017A2D07F9}" type="pres">
      <dgm:prSet presAssocID="{37128613-E7D9-4757-9837-C5BD04FF167A}" presName="spaceBetweenRectangles" presStyleCnt="0"/>
      <dgm:spPr/>
    </dgm:pt>
    <dgm:pt modelId="{D8F7E37E-C22F-4196-9A49-769169F75C8B}" type="pres">
      <dgm:prSet presAssocID="{D93E8A2D-177C-4A17-BE7B-1CAD7D9BB35B}" presName="parentLin" presStyleCnt="0"/>
      <dgm:spPr/>
    </dgm:pt>
    <dgm:pt modelId="{1D8998A7-A306-4D45-8886-29EB36D6CA7F}" type="pres">
      <dgm:prSet presAssocID="{D93E8A2D-177C-4A17-BE7B-1CAD7D9BB35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89A15E6-8AFE-48B9-97DB-D96A8F4B5A0E}" type="pres">
      <dgm:prSet presAssocID="{D93E8A2D-177C-4A17-BE7B-1CAD7D9BB35B}" presName="parentText" presStyleLbl="node1" presStyleIdx="1" presStyleCnt="5" custScaleX="164922" custLinFactNeighborX="38245" custLinFactNeighborY="-2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8219-3DE2-489B-B679-6764FF9F7772}" type="pres">
      <dgm:prSet presAssocID="{D93E8A2D-177C-4A17-BE7B-1CAD7D9BB35B}" presName="negativeSpace" presStyleCnt="0"/>
      <dgm:spPr/>
    </dgm:pt>
    <dgm:pt modelId="{283769A1-1446-4E96-A55E-38CC5229D328}" type="pres">
      <dgm:prSet presAssocID="{D93E8A2D-177C-4A17-BE7B-1CAD7D9BB35B}" presName="childText" presStyleLbl="conFgAcc1" presStyleIdx="1" presStyleCnt="5" custLinFactNeighborX="820" custLinFactNeighborY="-19961">
        <dgm:presLayoutVars>
          <dgm:bulletEnabled val="1"/>
        </dgm:presLayoutVars>
      </dgm:prSet>
      <dgm:spPr/>
    </dgm:pt>
    <dgm:pt modelId="{D1248FE8-AF1D-42D8-9376-76C6410BD37F}" type="pres">
      <dgm:prSet presAssocID="{44C89604-FAF5-4831-BC8B-4A97569CACBA}" presName="spaceBetweenRectangles" presStyleCnt="0"/>
      <dgm:spPr/>
    </dgm:pt>
    <dgm:pt modelId="{B10C4515-B1C2-409F-8B41-57402833543D}" type="pres">
      <dgm:prSet presAssocID="{71EED419-B995-4FD7-9111-4D700BD66951}" presName="parentLin" presStyleCnt="0"/>
      <dgm:spPr/>
    </dgm:pt>
    <dgm:pt modelId="{0DCC7BF3-0575-4BA1-906D-9BFD1F00C4F3}" type="pres">
      <dgm:prSet presAssocID="{71EED419-B995-4FD7-9111-4D700BD6695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CAD9688-B729-49BE-8C0B-E5AD4BE42AA1}" type="pres">
      <dgm:prSet presAssocID="{71EED419-B995-4FD7-9111-4D700BD66951}" presName="parentText" presStyleLbl="node1" presStyleIdx="2" presStyleCnt="5" custScaleX="130572" custLinFactNeighborX="-83606" custLinFactNeighborY="-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F8895-E5E8-4024-AC87-447C67F4C3BD}" type="pres">
      <dgm:prSet presAssocID="{71EED419-B995-4FD7-9111-4D700BD66951}" presName="negativeSpace" presStyleCnt="0"/>
      <dgm:spPr/>
    </dgm:pt>
    <dgm:pt modelId="{83489359-B584-4478-959C-5B89FA33C004}" type="pres">
      <dgm:prSet presAssocID="{71EED419-B995-4FD7-9111-4D700BD66951}" presName="childText" presStyleLbl="conFgAcc1" presStyleIdx="2" presStyleCnt="5" custLinFactNeighborX="4514" custLinFactNeighborY="-48277">
        <dgm:presLayoutVars>
          <dgm:bulletEnabled val="1"/>
        </dgm:presLayoutVars>
      </dgm:prSet>
      <dgm:spPr/>
    </dgm:pt>
    <dgm:pt modelId="{D83B445C-8590-4838-A8CB-A74DBCD46884}" type="pres">
      <dgm:prSet presAssocID="{9A2FFC9E-5B28-4240-90FD-111CABE069C1}" presName="spaceBetweenRectangles" presStyleCnt="0"/>
      <dgm:spPr/>
    </dgm:pt>
    <dgm:pt modelId="{BCBED692-117B-4BB8-A083-D4C31D85A610}" type="pres">
      <dgm:prSet presAssocID="{740D7784-434A-4D04-9F17-D8011E4C84AD}" presName="parentLin" presStyleCnt="0"/>
      <dgm:spPr/>
    </dgm:pt>
    <dgm:pt modelId="{E5D33F0E-7061-4584-AD86-D5740FC21A09}" type="pres">
      <dgm:prSet presAssocID="{740D7784-434A-4D04-9F17-D8011E4C84A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3347E44-8EFA-40F9-A2C5-5BB0EB58DB51}" type="pres">
      <dgm:prSet presAssocID="{740D7784-434A-4D04-9F17-D8011E4C84AD}" presName="parentText" presStyleLbl="node1" presStyleIdx="3" presStyleCnt="5" custScaleX="153055" custScaleY="106809" custLinFactNeighborX="-2688" custLinFactNeighborY="-6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3C967-DA08-4507-A53C-CF5952F3AE57}" type="pres">
      <dgm:prSet presAssocID="{740D7784-434A-4D04-9F17-D8011E4C84AD}" presName="negativeSpace" presStyleCnt="0"/>
      <dgm:spPr/>
    </dgm:pt>
    <dgm:pt modelId="{66960A78-DAA2-4F23-85D0-A899BF3D5323}" type="pres">
      <dgm:prSet presAssocID="{740D7784-434A-4D04-9F17-D8011E4C84AD}" presName="childText" presStyleLbl="conFgAcc1" presStyleIdx="3" presStyleCnt="5">
        <dgm:presLayoutVars>
          <dgm:bulletEnabled val="1"/>
        </dgm:presLayoutVars>
      </dgm:prSet>
      <dgm:spPr/>
    </dgm:pt>
    <dgm:pt modelId="{36DCAD2E-7DC4-48C5-8444-6FEE814EB276}" type="pres">
      <dgm:prSet presAssocID="{311D6948-D7F2-4E4C-B9F4-5D76476C41C5}" presName="spaceBetweenRectangles" presStyleCnt="0"/>
      <dgm:spPr/>
    </dgm:pt>
    <dgm:pt modelId="{B22B10F1-1F49-40BD-A260-D543E6B646B2}" type="pres">
      <dgm:prSet presAssocID="{DCC79154-F87C-4162-9D3C-D794BF474D77}" presName="parentLin" presStyleCnt="0"/>
      <dgm:spPr/>
    </dgm:pt>
    <dgm:pt modelId="{9CE47E78-AF3D-4B72-8563-48D33603B7A2}" type="pres">
      <dgm:prSet presAssocID="{DCC79154-F87C-4162-9D3C-D794BF474D7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DE0A556-887A-4682-883E-625BABBFD203}" type="pres">
      <dgm:prSet presAssocID="{DCC79154-F87C-4162-9D3C-D794BF474D77}" presName="parentText" presStyleLbl="node1" presStyleIdx="4" presStyleCnt="5" custScaleX="123718" custScaleY="112595" custLinFactNeighborX="-79823" custLinFactNeighborY="-4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0AF46-C51B-4F7C-B8C1-54C49FD7D022}" type="pres">
      <dgm:prSet presAssocID="{DCC79154-F87C-4162-9D3C-D794BF474D77}" presName="negativeSpace" presStyleCnt="0"/>
      <dgm:spPr/>
    </dgm:pt>
    <dgm:pt modelId="{09439C1F-BE1D-4A75-AE3F-4485907D4D84}" type="pres">
      <dgm:prSet presAssocID="{DCC79154-F87C-4162-9D3C-D794BF474D7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EB0AD17-FABC-4C38-BCDE-326C22AF9B94}" type="presOf" srcId="{DCC79154-F87C-4162-9D3C-D794BF474D77}" destId="{9CE47E78-AF3D-4B72-8563-48D33603B7A2}" srcOrd="0" destOrd="0" presId="urn:microsoft.com/office/officeart/2005/8/layout/list1"/>
    <dgm:cxn modelId="{CF0B248F-612D-423A-A7B7-8DEFEA8CDA90}" srcId="{4D076230-E55D-4FBF-937D-3A22BB25B424}" destId="{DCC79154-F87C-4162-9D3C-D794BF474D77}" srcOrd="4" destOrd="0" parTransId="{87031AA1-8F82-41DD-B9DA-BB67F568E470}" sibTransId="{544C3B8B-7160-4B48-A8AA-D33C11FCC2FC}"/>
    <dgm:cxn modelId="{916A0BD7-103B-4B45-ADE4-12634E15B081}" srcId="{4D076230-E55D-4FBF-937D-3A22BB25B424}" destId="{D1B0F685-48E1-490A-90EA-6F3EC4897BEB}" srcOrd="0" destOrd="0" parTransId="{183B216A-F9B4-4E80-ADC4-68EC846A457A}" sibTransId="{37128613-E7D9-4757-9837-C5BD04FF167A}"/>
    <dgm:cxn modelId="{D6C9B5F5-151D-41D4-9438-D0A28F7BF6AD}" type="presOf" srcId="{DCC79154-F87C-4162-9D3C-D794BF474D77}" destId="{2DE0A556-887A-4682-883E-625BABBFD203}" srcOrd="1" destOrd="0" presId="urn:microsoft.com/office/officeart/2005/8/layout/list1"/>
    <dgm:cxn modelId="{12AB0892-30EB-43D3-B070-D185819597B9}" type="presOf" srcId="{D1B0F685-48E1-490A-90EA-6F3EC4897BEB}" destId="{0B473D82-6717-4FC7-A2D7-2940158AD5EB}" srcOrd="0" destOrd="0" presId="urn:microsoft.com/office/officeart/2005/8/layout/list1"/>
    <dgm:cxn modelId="{965A2348-6D7C-4166-96FF-877ADD7DD66D}" srcId="{4D076230-E55D-4FBF-937D-3A22BB25B424}" destId="{D93E8A2D-177C-4A17-BE7B-1CAD7D9BB35B}" srcOrd="1" destOrd="0" parTransId="{B4D5C69A-E398-4C89-9B4E-33E3540EA1BB}" sibTransId="{44C89604-FAF5-4831-BC8B-4A97569CACBA}"/>
    <dgm:cxn modelId="{75EC6987-0471-4846-AE6D-C01D7E54CCC6}" type="presOf" srcId="{D93E8A2D-177C-4A17-BE7B-1CAD7D9BB35B}" destId="{589A15E6-8AFE-48B9-97DB-D96A8F4B5A0E}" srcOrd="1" destOrd="0" presId="urn:microsoft.com/office/officeart/2005/8/layout/list1"/>
    <dgm:cxn modelId="{C8477987-066C-4964-BC22-94F2EA4F761B}" srcId="{4D076230-E55D-4FBF-937D-3A22BB25B424}" destId="{71EED419-B995-4FD7-9111-4D700BD66951}" srcOrd="2" destOrd="0" parTransId="{B800BD09-80E7-4465-9708-F94807EF39BE}" sibTransId="{9A2FFC9E-5B28-4240-90FD-111CABE069C1}"/>
    <dgm:cxn modelId="{E6BFC880-AE0A-4B6E-B06F-3CEAA8BD40AE}" type="presOf" srcId="{740D7784-434A-4D04-9F17-D8011E4C84AD}" destId="{03347E44-8EFA-40F9-A2C5-5BB0EB58DB51}" srcOrd="1" destOrd="0" presId="urn:microsoft.com/office/officeart/2005/8/layout/list1"/>
    <dgm:cxn modelId="{B7D76D81-CB6C-4BDA-ABD0-EFD91FBE63A2}" srcId="{4D076230-E55D-4FBF-937D-3A22BB25B424}" destId="{740D7784-434A-4D04-9F17-D8011E4C84AD}" srcOrd="3" destOrd="0" parTransId="{AD863A38-D788-4DE0-ADAF-6FEDF535A433}" sibTransId="{311D6948-D7F2-4E4C-B9F4-5D76476C41C5}"/>
    <dgm:cxn modelId="{209DE3EE-B028-4D28-97C7-054CF6CE57A6}" type="presOf" srcId="{4D076230-E55D-4FBF-937D-3A22BB25B424}" destId="{591361EC-1DC8-4A4F-9D7D-9EA32082D6B7}" srcOrd="0" destOrd="0" presId="urn:microsoft.com/office/officeart/2005/8/layout/list1"/>
    <dgm:cxn modelId="{14C1700A-32D0-4679-B914-F31CC3F9C0F8}" type="presOf" srcId="{740D7784-434A-4D04-9F17-D8011E4C84AD}" destId="{E5D33F0E-7061-4584-AD86-D5740FC21A09}" srcOrd="0" destOrd="0" presId="urn:microsoft.com/office/officeart/2005/8/layout/list1"/>
    <dgm:cxn modelId="{ACCE72FD-9BFD-4A6E-8186-DD0F0A229A5E}" type="presOf" srcId="{D1B0F685-48E1-490A-90EA-6F3EC4897BEB}" destId="{998EB3B4-A70F-4219-9449-859447AC8456}" srcOrd="1" destOrd="0" presId="urn:microsoft.com/office/officeart/2005/8/layout/list1"/>
    <dgm:cxn modelId="{BE6E9109-E93C-430A-9301-84EA096758EE}" type="presOf" srcId="{71EED419-B995-4FD7-9111-4D700BD66951}" destId="{DCAD9688-B729-49BE-8C0B-E5AD4BE42AA1}" srcOrd="1" destOrd="0" presId="urn:microsoft.com/office/officeart/2005/8/layout/list1"/>
    <dgm:cxn modelId="{47E2A3C8-9482-4A91-9DAF-6D86E4E4E46A}" type="presOf" srcId="{D93E8A2D-177C-4A17-BE7B-1CAD7D9BB35B}" destId="{1D8998A7-A306-4D45-8886-29EB36D6CA7F}" srcOrd="0" destOrd="0" presId="urn:microsoft.com/office/officeart/2005/8/layout/list1"/>
    <dgm:cxn modelId="{33E0758F-5F93-49C2-B1A3-5409C2536FF2}" type="presOf" srcId="{71EED419-B995-4FD7-9111-4D700BD66951}" destId="{0DCC7BF3-0575-4BA1-906D-9BFD1F00C4F3}" srcOrd="0" destOrd="0" presId="urn:microsoft.com/office/officeart/2005/8/layout/list1"/>
    <dgm:cxn modelId="{79FA7D83-7B9D-4E3B-9DF3-24243B359700}" type="presParOf" srcId="{591361EC-1DC8-4A4F-9D7D-9EA32082D6B7}" destId="{CF269A5A-99B9-40A2-8F83-88491983047D}" srcOrd="0" destOrd="0" presId="urn:microsoft.com/office/officeart/2005/8/layout/list1"/>
    <dgm:cxn modelId="{CF8D8695-1E5F-4917-AA55-E7353A7A2C47}" type="presParOf" srcId="{CF269A5A-99B9-40A2-8F83-88491983047D}" destId="{0B473D82-6717-4FC7-A2D7-2940158AD5EB}" srcOrd="0" destOrd="0" presId="urn:microsoft.com/office/officeart/2005/8/layout/list1"/>
    <dgm:cxn modelId="{538DECFF-F224-4069-A6B1-42AE93F6CCFD}" type="presParOf" srcId="{CF269A5A-99B9-40A2-8F83-88491983047D}" destId="{998EB3B4-A70F-4219-9449-859447AC8456}" srcOrd="1" destOrd="0" presId="urn:microsoft.com/office/officeart/2005/8/layout/list1"/>
    <dgm:cxn modelId="{B9EBEF4F-B4D7-4798-9390-04763C399C10}" type="presParOf" srcId="{591361EC-1DC8-4A4F-9D7D-9EA32082D6B7}" destId="{45B9B75D-5AE8-49F9-8AB3-9FBDD0D6F81A}" srcOrd="1" destOrd="0" presId="urn:microsoft.com/office/officeart/2005/8/layout/list1"/>
    <dgm:cxn modelId="{E947DD29-2CCF-439B-97EE-CEDCD1526D0F}" type="presParOf" srcId="{591361EC-1DC8-4A4F-9D7D-9EA32082D6B7}" destId="{D571D79A-CD4C-4A06-976E-218AB356A7F4}" srcOrd="2" destOrd="0" presId="urn:microsoft.com/office/officeart/2005/8/layout/list1"/>
    <dgm:cxn modelId="{A06DF772-DEF7-4DA8-BB7A-E4A709D09418}" type="presParOf" srcId="{591361EC-1DC8-4A4F-9D7D-9EA32082D6B7}" destId="{E6163B04-3B94-4BA5-9B05-69017A2D07F9}" srcOrd="3" destOrd="0" presId="urn:microsoft.com/office/officeart/2005/8/layout/list1"/>
    <dgm:cxn modelId="{7BED7262-6F5F-4FC6-9F54-86CB7CEEF3B2}" type="presParOf" srcId="{591361EC-1DC8-4A4F-9D7D-9EA32082D6B7}" destId="{D8F7E37E-C22F-4196-9A49-769169F75C8B}" srcOrd="4" destOrd="0" presId="urn:microsoft.com/office/officeart/2005/8/layout/list1"/>
    <dgm:cxn modelId="{143D04F9-C6F0-47A0-A245-9347144CC06A}" type="presParOf" srcId="{D8F7E37E-C22F-4196-9A49-769169F75C8B}" destId="{1D8998A7-A306-4D45-8886-29EB36D6CA7F}" srcOrd="0" destOrd="0" presId="urn:microsoft.com/office/officeart/2005/8/layout/list1"/>
    <dgm:cxn modelId="{B4587C01-6699-4BC7-AFFC-DA3F570CF4AD}" type="presParOf" srcId="{D8F7E37E-C22F-4196-9A49-769169F75C8B}" destId="{589A15E6-8AFE-48B9-97DB-D96A8F4B5A0E}" srcOrd="1" destOrd="0" presId="urn:microsoft.com/office/officeart/2005/8/layout/list1"/>
    <dgm:cxn modelId="{8F79A75F-50B9-4ED4-823B-36BA2D01737C}" type="presParOf" srcId="{591361EC-1DC8-4A4F-9D7D-9EA32082D6B7}" destId="{111B8219-3DE2-489B-B679-6764FF9F7772}" srcOrd="5" destOrd="0" presId="urn:microsoft.com/office/officeart/2005/8/layout/list1"/>
    <dgm:cxn modelId="{52071C7E-E90B-43B2-A601-1E4B37049E6D}" type="presParOf" srcId="{591361EC-1DC8-4A4F-9D7D-9EA32082D6B7}" destId="{283769A1-1446-4E96-A55E-38CC5229D328}" srcOrd="6" destOrd="0" presId="urn:microsoft.com/office/officeart/2005/8/layout/list1"/>
    <dgm:cxn modelId="{8B901B1A-708B-46DB-8FFC-FE074B58472D}" type="presParOf" srcId="{591361EC-1DC8-4A4F-9D7D-9EA32082D6B7}" destId="{D1248FE8-AF1D-42D8-9376-76C6410BD37F}" srcOrd="7" destOrd="0" presId="urn:microsoft.com/office/officeart/2005/8/layout/list1"/>
    <dgm:cxn modelId="{4D42D6AB-7C51-4DEA-AF8E-C6DFC7955551}" type="presParOf" srcId="{591361EC-1DC8-4A4F-9D7D-9EA32082D6B7}" destId="{B10C4515-B1C2-409F-8B41-57402833543D}" srcOrd="8" destOrd="0" presId="urn:microsoft.com/office/officeart/2005/8/layout/list1"/>
    <dgm:cxn modelId="{0D199BEA-E8FD-49D7-B830-7D93903F5B32}" type="presParOf" srcId="{B10C4515-B1C2-409F-8B41-57402833543D}" destId="{0DCC7BF3-0575-4BA1-906D-9BFD1F00C4F3}" srcOrd="0" destOrd="0" presId="urn:microsoft.com/office/officeart/2005/8/layout/list1"/>
    <dgm:cxn modelId="{9F1DBE3B-640D-4A3D-A952-450207B8F143}" type="presParOf" srcId="{B10C4515-B1C2-409F-8B41-57402833543D}" destId="{DCAD9688-B729-49BE-8C0B-E5AD4BE42AA1}" srcOrd="1" destOrd="0" presId="urn:microsoft.com/office/officeart/2005/8/layout/list1"/>
    <dgm:cxn modelId="{5427129A-0049-4FD4-94FD-88B3C6EFB59E}" type="presParOf" srcId="{591361EC-1DC8-4A4F-9D7D-9EA32082D6B7}" destId="{7F5F8895-E5E8-4024-AC87-447C67F4C3BD}" srcOrd="9" destOrd="0" presId="urn:microsoft.com/office/officeart/2005/8/layout/list1"/>
    <dgm:cxn modelId="{67FB0589-CD98-44D1-90CC-60AA9F5436EF}" type="presParOf" srcId="{591361EC-1DC8-4A4F-9D7D-9EA32082D6B7}" destId="{83489359-B584-4478-959C-5B89FA33C004}" srcOrd="10" destOrd="0" presId="urn:microsoft.com/office/officeart/2005/8/layout/list1"/>
    <dgm:cxn modelId="{5AF68A57-1DF5-455B-B601-60FA3AF3E1CE}" type="presParOf" srcId="{591361EC-1DC8-4A4F-9D7D-9EA32082D6B7}" destId="{D83B445C-8590-4838-A8CB-A74DBCD46884}" srcOrd="11" destOrd="0" presId="urn:microsoft.com/office/officeart/2005/8/layout/list1"/>
    <dgm:cxn modelId="{EF82823E-AF2A-4882-AD13-51F63ACD6792}" type="presParOf" srcId="{591361EC-1DC8-4A4F-9D7D-9EA32082D6B7}" destId="{BCBED692-117B-4BB8-A083-D4C31D85A610}" srcOrd="12" destOrd="0" presId="urn:microsoft.com/office/officeart/2005/8/layout/list1"/>
    <dgm:cxn modelId="{24E6DA55-585C-4CF9-B5E5-E5A225DADE21}" type="presParOf" srcId="{BCBED692-117B-4BB8-A083-D4C31D85A610}" destId="{E5D33F0E-7061-4584-AD86-D5740FC21A09}" srcOrd="0" destOrd="0" presId="urn:microsoft.com/office/officeart/2005/8/layout/list1"/>
    <dgm:cxn modelId="{CA08A3DE-C78B-40FE-B98C-7EEBA467994A}" type="presParOf" srcId="{BCBED692-117B-4BB8-A083-D4C31D85A610}" destId="{03347E44-8EFA-40F9-A2C5-5BB0EB58DB51}" srcOrd="1" destOrd="0" presId="urn:microsoft.com/office/officeart/2005/8/layout/list1"/>
    <dgm:cxn modelId="{BCED9724-750E-4C84-AFF7-B2508AC7A4C6}" type="presParOf" srcId="{591361EC-1DC8-4A4F-9D7D-9EA32082D6B7}" destId="{C5E3C967-DA08-4507-A53C-CF5952F3AE57}" srcOrd="13" destOrd="0" presId="urn:microsoft.com/office/officeart/2005/8/layout/list1"/>
    <dgm:cxn modelId="{3B3D11D1-9EDB-4F54-BA6D-E7F5866D0E46}" type="presParOf" srcId="{591361EC-1DC8-4A4F-9D7D-9EA32082D6B7}" destId="{66960A78-DAA2-4F23-85D0-A899BF3D5323}" srcOrd="14" destOrd="0" presId="urn:microsoft.com/office/officeart/2005/8/layout/list1"/>
    <dgm:cxn modelId="{982C0A77-F63D-43F6-A3AF-0C90BEED8A94}" type="presParOf" srcId="{591361EC-1DC8-4A4F-9D7D-9EA32082D6B7}" destId="{36DCAD2E-7DC4-48C5-8444-6FEE814EB276}" srcOrd="15" destOrd="0" presId="urn:microsoft.com/office/officeart/2005/8/layout/list1"/>
    <dgm:cxn modelId="{0A1236D3-0B15-467A-942D-B964535186A8}" type="presParOf" srcId="{591361EC-1DC8-4A4F-9D7D-9EA32082D6B7}" destId="{B22B10F1-1F49-40BD-A260-D543E6B646B2}" srcOrd="16" destOrd="0" presId="urn:microsoft.com/office/officeart/2005/8/layout/list1"/>
    <dgm:cxn modelId="{9944D41C-FDD1-4488-A07E-2ECB9B2A4B7E}" type="presParOf" srcId="{B22B10F1-1F49-40BD-A260-D543E6B646B2}" destId="{9CE47E78-AF3D-4B72-8563-48D33603B7A2}" srcOrd="0" destOrd="0" presId="urn:microsoft.com/office/officeart/2005/8/layout/list1"/>
    <dgm:cxn modelId="{C5916E12-53FD-4216-945B-E82550774566}" type="presParOf" srcId="{B22B10F1-1F49-40BD-A260-D543E6B646B2}" destId="{2DE0A556-887A-4682-883E-625BABBFD203}" srcOrd="1" destOrd="0" presId="urn:microsoft.com/office/officeart/2005/8/layout/list1"/>
    <dgm:cxn modelId="{01E5D5FD-078F-40F2-88A7-C6804F4C9DED}" type="presParOf" srcId="{591361EC-1DC8-4A4F-9D7D-9EA32082D6B7}" destId="{8F30AF46-C51B-4F7C-B8C1-54C49FD7D022}" srcOrd="17" destOrd="0" presId="urn:microsoft.com/office/officeart/2005/8/layout/list1"/>
    <dgm:cxn modelId="{DAEFED46-5B41-4CB8-B9A6-34852C0CEB07}" type="presParOf" srcId="{591361EC-1DC8-4A4F-9D7D-9EA32082D6B7}" destId="{09439C1F-BE1D-4A75-AE3F-4485907D4D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0.14251</cdr:x>
      <cdr:y>0.36232</cdr:y>
    </cdr:from>
    <cdr:to>
      <cdr:x>0.29593</cdr:x>
      <cdr:y>0.45841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18543" y="1972914"/>
          <a:ext cx="120417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rPr>
            <a:t>63,3%</a:t>
          </a:r>
          <a:endParaRPr lang="ru-RU" sz="2800" dirty="0">
            <a:ln w="18415" cmpd="sng">
              <a:noFill/>
              <a:prstDash val="solid"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0.40703</cdr:x>
      <cdr:y>0.28986</cdr:y>
    </cdr:from>
    <cdr:to>
      <cdr:x>0.55473</cdr:x>
      <cdr:y>0.38595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94726" y="1578353"/>
          <a:ext cx="115929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rPr>
            <a:t>36,7</a:t>
          </a:r>
          <a:r>
            <a:rPr lang="ru-RU" sz="2400" cap="none" spc="0" dirty="0" smtClean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rPr>
            <a:t>%</a:t>
          </a:r>
          <a:endParaRPr lang="ru-RU" sz="2400" cap="none" spc="0" dirty="0">
            <a:ln w="18415" cmpd="sng">
              <a:noFill/>
              <a:prstDash val="solid"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0.62913</cdr:x>
      <cdr:y>0.14468</cdr:y>
    </cdr:from>
    <cdr:to>
      <cdr:x>0.82425</cdr:x>
      <cdr:y>0.79052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857388" y="500066"/>
          <a:ext cx="576059" cy="2232272"/>
        </a:xfrm>
        <a:prstGeom xmlns:a="http://schemas.openxmlformats.org/drawingml/2006/main" prst="upArrow">
          <a:avLst/>
        </a:prstGeom>
        <a:gradFill xmlns:a="http://schemas.openxmlformats.org/drawingml/2006/main" flip="none" rotWithShape="1">
          <a:gsLst>
            <a:gs pos="0">
              <a:schemeClr val="accent3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3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3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xmlns:a="http://schemas.openxmlformats.org/drawingml/2006/main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0.67759</cdr:x>
      <cdr:y>0.86029</cdr:y>
    </cdr:from>
    <cdr:to>
      <cdr:x>0.8004</cdr:x>
      <cdr:y>0.95777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25582" y="3531022"/>
          <a:ext cx="910827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cap="all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rPr>
            <a:t>95,3%</a:t>
          </a:r>
          <a:endParaRPr lang="ru-RU" sz="2000" cap="all" dirty="0">
            <a:ln w="9000" cmpd="sng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0.03509</cdr:x>
      <cdr:y>0.93023</cdr:y>
    </cdr:from>
    <cdr:to>
      <cdr:x>0.05263</cdr:x>
      <cdr:y>0.95349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" y="2880319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0.52632</cdr:x>
      <cdr:y>0.90698</cdr:y>
    </cdr:from>
    <cdr:to>
      <cdr:x>0.54386</cdr:x>
      <cdr:y>0.93023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0" y="2808311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6FA0-FADE-4D53-908D-DF3348AAA75E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26" Type="http://schemas.microsoft.com/office/2007/relationships/diagramDrawing" Target="../diagrams/drawing5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6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5" Type="http://schemas.microsoft.com/office/2007/relationships/diagramDrawing" Target="../diagrams/drawing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24" Type="http://schemas.microsoft.com/office/2007/relationships/diagramDrawing" Target="../diagrams/drawing3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23" Type="http://schemas.microsoft.com/office/2007/relationships/diagramDrawing" Target="../diagrams/drawing2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diagramColors" Target="../diagrams/colors6.xml"/><Relationship Id="rId27" Type="http://schemas.microsoft.com/office/2007/relationships/diagramDrawing" Target="../diagrams/drawin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Data" Target="../diagrams/data8.xml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0"/>
            <a:ext cx="8712968" cy="6597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136904" cy="41044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404664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АДМИНИСТРАЦИЯ МУНИЦИПАЛЬНОГО ОБРАЗОВАНИЯ ТОСНЕНСКИЙ РАЙОН ЛЕНИНГРАДСКОЙ ОБЛАСТИ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1714488"/>
            <a:ext cx="6597946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Об исполнении бюджета муниципального образования Тосненский район Ленинградской области за 2021 год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Тротуарная плитка в Тосненском районе | Все виды благоустрой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032448" cy="2520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3717032"/>
            <a:ext cx="4032448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6093296"/>
            <a:ext cx="86409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71600" y="0"/>
            <a:ext cx="8064896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6"/>
            <a:ext cx="741682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Исполнение бюджета</a:t>
            </a:r>
          </a:p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неналоговым доходам в 2021 году</a:t>
            </a:r>
            <a:endParaRPr lang="ru-RU" b="1" cap="all" spc="0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113584"/>
          <a:ext cx="9144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6" name="AutoShape 2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08" name="AutoShape 4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10" name="AutoShape 6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12" name="AutoShape 8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14" name="AutoShape 10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060848"/>
            <a:ext cx="2448272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Доходы от использования </a:t>
            </a:r>
          </a:p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имущества, находящегося </a:t>
            </a:r>
          </a:p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в муниципальной собственности</a:t>
            </a:r>
            <a:endParaRPr lang="ru-RU" sz="1200" cap="all" dirty="0">
              <a:ln w="9000" cmpd="sng">
                <a:noFill/>
                <a:prstDash val="solid"/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3140969"/>
            <a:ext cx="129614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596336" y="3071810"/>
            <a:ext cx="144016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3068960"/>
            <a:ext cx="187220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27784" y="1124744"/>
            <a:ext cx="216024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55976" y="2060848"/>
            <a:ext cx="216024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n w="9000" cmpd="sng">
                  <a:noFill/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</p:txBody>
      </p:sp>
      <p:pic>
        <p:nvPicPr>
          <p:cNvPr id="80" name="Рисунок 79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pic>
        <p:nvPicPr>
          <p:cNvPr id="85" name="Рисунок 84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71850">
            <a:off x="723725" y="4333254"/>
            <a:ext cx="574220" cy="574220"/>
          </a:xfrm>
          <a:prstGeom prst="rect">
            <a:avLst/>
          </a:prstGeom>
        </p:spPr>
      </p:pic>
      <p:pic>
        <p:nvPicPr>
          <p:cNvPr id="86" name="Рисунок 85" descr="стрел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728150" flipH="1">
            <a:off x="2092520" y="5558034"/>
            <a:ext cx="577513" cy="577513"/>
          </a:xfrm>
          <a:prstGeom prst="rect">
            <a:avLst/>
          </a:prstGeom>
        </p:spPr>
      </p:pic>
      <p:pic>
        <p:nvPicPr>
          <p:cNvPr id="87" name="Рисунок 86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71850">
            <a:off x="3388021" y="2893094"/>
            <a:ext cx="574220" cy="574220"/>
          </a:xfrm>
          <a:prstGeom prst="rect">
            <a:avLst/>
          </a:prstGeom>
        </p:spPr>
      </p:pic>
      <p:pic>
        <p:nvPicPr>
          <p:cNvPr id="88" name="Рисунок 87" descr="стрел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625628" flipH="1">
            <a:off x="4687726" y="4973486"/>
            <a:ext cx="577513" cy="577513"/>
          </a:xfrm>
          <a:prstGeom prst="rect">
            <a:avLst/>
          </a:prstGeom>
        </p:spPr>
      </p:pic>
      <p:pic>
        <p:nvPicPr>
          <p:cNvPr id="89" name="Рисунок 88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71850">
            <a:off x="6184364" y="5541431"/>
            <a:ext cx="574220" cy="574220"/>
          </a:xfrm>
          <a:prstGeom prst="rect">
            <a:avLst/>
          </a:prstGeom>
        </p:spPr>
      </p:pic>
      <p:pic>
        <p:nvPicPr>
          <p:cNvPr id="90" name="Рисунок 89" descr="стрел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728150" flipH="1">
            <a:off x="7470891" y="5542072"/>
            <a:ext cx="577513" cy="577513"/>
          </a:xfrm>
          <a:prstGeom prst="rect">
            <a:avLst/>
          </a:prstGeom>
        </p:spPr>
      </p:pic>
      <p:grpSp>
        <p:nvGrpSpPr>
          <p:cNvPr id="111" name="Группа 110"/>
          <p:cNvGrpSpPr/>
          <p:nvPr/>
        </p:nvGrpSpPr>
        <p:grpSpPr>
          <a:xfrm>
            <a:off x="107504" y="3861048"/>
            <a:ext cx="1296144" cy="432048"/>
            <a:chOff x="1043608" y="2852936"/>
            <a:chExt cx="1187624" cy="504056"/>
          </a:xfrm>
        </p:grpSpPr>
        <p:sp>
          <p:nvSpPr>
            <p:cNvPr id="92" name="Скругленная прямоугольная выноска 91"/>
            <p:cNvSpPr/>
            <p:nvPr/>
          </p:nvSpPr>
          <p:spPr>
            <a:xfrm>
              <a:off x="1043608" y="2852936"/>
              <a:ext cx="1152128" cy="504056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cap="all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41 852,1</a:t>
              </a:r>
              <a:endParaRPr lang="ru-RU" b="1" cap="all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043608" y="2852937"/>
              <a:ext cx="1187624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691680" y="5013176"/>
            <a:ext cx="1080120" cy="432048"/>
            <a:chOff x="1691680" y="5013176"/>
            <a:chExt cx="1187624" cy="504056"/>
          </a:xfrm>
        </p:grpSpPr>
        <p:sp>
          <p:nvSpPr>
            <p:cNvPr id="98" name="Скругленная прямоугольная выноска 97"/>
            <p:cNvSpPr/>
            <p:nvPr/>
          </p:nvSpPr>
          <p:spPr>
            <a:xfrm>
              <a:off x="1691680" y="5013176"/>
              <a:ext cx="1152128" cy="504056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691680" y="5013176"/>
              <a:ext cx="1187624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5 980,7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339752" y="4365104"/>
            <a:ext cx="1080120" cy="432048"/>
            <a:chOff x="2267744" y="4365104"/>
            <a:chExt cx="1187624" cy="504056"/>
          </a:xfrm>
        </p:grpSpPr>
        <p:sp>
          <p:nvSpPr>
            <p:cNvPr id="103" name="Скругленная прямоугольная выноска 102"/>
            <p:cNvSpPr/>
            <p:nvPr/>
          </p:nvSpPr>
          <p:spPr>
            <a:xfrm>
              <a:off x="2267744" y="4365104"/>
              <a:ext cx="1152128" cy="504056"/>
            </a:xfrm>
            <a:prstGeom prst="wedgeRoundRectCallou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267744" y="4365104"/>
              <a:ext cx="1187624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5 643,9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843808" y="2420887"/>
            <a:ext cx="1080120" cy="369332"/>
            <a:chOff x="2987824" y="2348880"/>
            <a:chExt cx="1187624" cy="517065"/>
          </a:xfrm>
        </p:grpSpPr>
        <p:sp>
          <p:nvSpPr>
            <p:cNvPr id="97" name="Скругленная прямоугольная выноска 96"/>
            <p:cNvSpPr/>
            <p:nvPr/>
          </p:nvSpPr>
          <p:spPr>
            <a:xfrm>
              <a:off x="2987824" y="2348880"/>
              <a:ext cx="1152128" cy="504056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987824" y="2348880"/>
              <a:ext cx="1187624" cy="5170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81 075,6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3923928" y="3068959"/>
            <a:ext cx="1080120" cy="369332"/>
            <a:chOff x="4067944" y="2996952"/>
            <a:chExt cx="1187624" cy="517065"/>
          </a:xfrm>
        </p:grpSpPr>
        <p:sp>
          <p:nvSpPr>
            <p:cNvPr id="102" name="Скругленная прямоугольная выноска 101"/>
            <p:cNvSpPr/>
            <p:nvPr/>
          </p:nvSpPr>
          <p:spPr>
            <a:xfrm>
              <a:off x="4067944" y="2996952"/>
              <a:ext cx="1152128" cy="504056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067944" y="2996952"/>
              <a:ext cx="1187624" cy="5170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79 780,1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357686" y="4572008"/>
            <a:ext cx="1080120" cy="369332"/>
            <a:chOff x="4355976" y="3933055"/>
            <a:chExt cx="1187624" cy="517064"/>
          </a:xfrm>
        </p:grpSpPr>
        <p:sp>
          <p:nvSpPr>
            <p:cNvPr id="96" name="Скругленная прямоугольная выноска 95"/>
            <p:cNvSpPr/>
            <p:nvPr/>
          </p:nvSpPr>
          <p:spPr>
            <a:xfrm>
              <a:off x="4355976" y="3933056"/>
              <a:ext cx="1152128" cy="504056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355976" y="3933055"/>
              <a:ext cx="1187624" cy="5170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49 138,9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572264" y="4572008"/>
            <a:ext cx="1080120" cy="480059"/>
            <a:chOff x="6588234" y="4797123"/>
            <a:chExt cx="1187625" cy="504054"/>
          </a:xfrm>
        </p:grpSpPr>
        <p:sp>
          <p:nvSpPr>
            <p:cNvPr id="100" name="Скругленная прямоугольная выноска 99"/>
            <p:cNvSpPr/>
            <p:nvPr/>
          </p:nvSpPr>
          <p:spPr>
            <a:xfrm>
              <a:off x="6588234" y="4797123"/>
              <a:ext cx="1152129" cy="504054"/>
            </a:xfrm>
            <a:prstGeom prst="wedgeRoundRectCallou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588234" y="4847522"/>
              <a:ext cx="1187625" cy="38779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6 650,4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1" name="Скругленная прямоугольная выноска 100"/>
          <p:cNvSpPr/>
          <p:nvPr/>
        </p:nvSpPr>
        <p:spPr>
          <a:xfrm>
            <a:off x="4929190" y="4071942"/>
            <a:ext cx="1047837" cy="360040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71966,5</a:t>
            </a:r>
            <a:endParaRPr lang="ru-RU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7572396" y="4286257"/>
            <a:ext cx="1119844" cy="369332"/>
            <a:chOff x="7445153" y="3951066"/>
            <a:chExt cx="1231303" cy="646332"/>
          </a:xfrm>
        </p:grpSpPr>
        <p:sp>
          <p:nvSpPr>
            <p:cNvPr id="94" name="Скругленная прямоугольная выноска 93"/>
            <p:cNvSpPr/>
            <p:nvPr/>
          </p:nvSpPr>
          <p:spPr>
            <a:xfrm>
              <a:off x="7524328" y="4077072"/>
              <a:ext cx="1152128" cy="504056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445153" y="3951066"/>
              <a:ext cx="1187624" cy="646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1 180,0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572132" y="5143512"/>
            <a:ext cx="1187624" cy="369332"/>
            <a:chOff x="6156176" y="3789040"/>
            <a:chExt cx="1187624" cy="369332"/>
          </a:xfrm>
        </p:grpSpPr>
        <p:sp>
          <p:nvSpPr>
            <p:cNvPr id="95" name="Скругленная прямоугольная выноска 94"/>
            <p:cNvSpPr/>
            <p:nvPr/>
          </p:nvSpPr>
          <p:spPr>
            <a:xfrm>
              <a:off x="6228184" y="3789040"/>
              <a:ext cx="1080120" cy="360040"/>
            </a:xfrm>
            <a:prstGeom prst="wedgeRound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156176" y="3789040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2 378,2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991872" y="4786322"/>
            <a:ext cx="1152128" cy="370870"/>
            <a:chOff x="8244408" y="4853998"/>
            <a:chExt cx="1187624" cy="519218"/>
          </a:xfrm>
        </p:grpSpPr>
        <p:sp>
          <p:nvSpPr>
            <p:cNvPr id="93" name="Скругленная прямоугольная выноска 92"/>
            <p:cNvSpPr/>
            <p:nvPr/>
          </p:nvSpPr>
          <p:spPr>
            <a:xfrm>
              <a:off x="8244408" y="4869160"/>
              <a:ext cx="1152128" cy="504056"/>
            </a:xfrm>
            <a:prstGeom prst="wedgeRoundRectCallou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8244408" y="4853998"/>
              <a:ext cx="1187624" cy="5170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1 192,5</a:t>
              </a:r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899592" y="3140969"/>
            <a:ext cx="1187624" cy="646331"/>
            <a:chOff x="107504" y="3356993"/>
            <a:chExt cx="1187624" cy="646331"/>
          </a:xfrm>
        </p:grpSpPr>
        <p:sp>
          <p:nvSpPr>
            <p:cNvPr id="91" name="Скругленная прямоугольная выноска 90"/>
            <p:cNvSpPr/>
            <p:nvPr/>
          </p:nvSpPr>
          <p:spPr>
            <a:xfrm>
              <a:off x="179512" y="3429000"/>
              <a:ext cx="1080120" cy="432048"/>
            </a:xfrm>
            <a:prstGeom prst="wedgeRoundRectCallou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07504" y="3356993"/>
              <a:ext cx="1187624" cy="646331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rgbClr val="607812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67 940,6</a:t>
              </a:r>
            </a:p>
            <a:p>
              <a:pPr algn="ctr"/>
              <a:endParaRPr lang="ru-RU" b="1" cap="all" spc="0" dirty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7740352" y="1124745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971600" y="0"/>
            <a:ext cx="792088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48883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Исполнение бюджета</a:t>
            </a:r>
          </a:p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безвозмездным поступлениям в 2021 году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124744"/>
          <a:ext cx="7715304" cy="523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3929058" y="1785926"/>
            <a:ext cx="5214942" cy="2338819"/>
            <a:chOff x="3929058" y="4511970"/>
            <a:chExt cx="5214942" cy="128177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929058" y="4511970"/>
              <a:ext cx="5214942" cy="1246571"/>
              <a:chOff x="3929058" y="4511970"/>
              <a:chExt cx="5214942" cy="124657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929058" y="4583408"/>
                <a:ext cx="288032" cy="144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3929058" y="4511970"/>
                <a:ext cx="5214942" cy="1246571"/>
                <a:chOff x="3929058" y="4511970"/>
                <a:chExt cx="5214942" cy="1246571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3929058" y="5263671"/>
                  <a:ext cx="288032" cy="14401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929058" y="4942632"/>
                  <a:ext cx="288032" cy="144016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3929058" y="5608201"/>
                  <a:ext cx="285752" cy="150340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4499992" y="4511970"/>
                  <a:ext cx="4644008" cy="320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Субвенции бюджетам </a:t>
                  </a:r>
                  <a:r>
                    <a:rPr lang="ru-RU" sz="1600" cap="all" spc="0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субъектов </a:t>
                  </a:r>
                </a:p>
                <a:p>
                  <a:pPr algn="ctr"/>
                  <a:r>
                    <a:rPr lang="ru-RU" sz="1600" cap="all" spc="0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РФ и МО</a:t>
                  </a:r>
                  <a:endParaRPr lang="ru-RU" sz="1600" cap="all" spc="0" dirty="0">
                    <a:ln w="90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427984" y="4912877"/>
                  <a:ext cx="4716016" cy="320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Субсидии бюджетам субъектов </a:t>
                  </a:r>
                </a:p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РФ и мо (межбюджетные субсидии)</a:t>
                  </a:r>
                  <a:endParaRPr lang="ru-RU" sz="1600" cap="all" spc="0" dirty="0" smtClean="0">
                    <a:ln w="90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4572000" y="5263671"/>
                  <a:ext cx="4283968" cy="320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Дотации бюджетам субъектов </a:t>
                  </a:r>
                </a:p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РФ и мо</a:t>
                  </a:r>
                </a:p>
              </p:txBody>
            </p: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4283968" y="5608202"/>
              <a:ext cx="4860032" cy="1855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cap="all" dirty="0" smtClean="0">
                  <a:ln w="90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Иные межбюджетные трансферты</a:t>
              </a:r>
            </a:p>
          </p:txBody>
        </p:sp>
      </p:grpSp>
      <p:pic>
        <p:nvPicPr>
          <p:cNvPr id="18" name="Рисунок 17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40352" y="1124745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79512" y="0"/>
            <a:ext cx="648072" cy="620688"/>
            <a:chOff x="251520" y="0"/>
            <a:chExt cx="648072" cy="62068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55576" y="0"/>
            <a:ext cx="43204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0"/>
            <a:ext cx="77768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344816" cy="922114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за 2021 год составили</a:t>
            </a:r>
            <a:br>
              <a:rPr lang="ru-RU" sz="22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3 810 502,6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268760"/>
          <a:ext cx="74168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07904" y="4797152"/>
            <a:ext cx="10081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94,1%</a:t>
            </a:r>
            <a:endParaRPr lang="ru-RU" sz="2000" cap="all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16832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3 671 065,1</a:t>
            </a:r>
            <a:endParaRPr lang="ru-RU" sz="2000" b="1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2420888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3 469 400,3</a:t>
            </a:r>
            <a:endParaRPr lang="ru-RU" sz="2000" b="1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916832"/>
            <a:ext cx="16561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3 997 086,6</a:t>
            </a:r>
            <a:endParaRPr lang="ru-RU" sz="2000" b="1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492896"/>
            <a:ext cx="16561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3 810 502,6</a:t>
            </a:r>
            <a:endParaRPr lang="ru-RU" sz="2000" b="1" cap="all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pic>
        <p:nvPicPr>
          <p:cNvPr id="23554" name="Picture 2" descr="C:\Users\user\Desktop\Презентация картинки\1641322204_7-papik-pro-p-ekologiya-vektornie-risunki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643578"/>
            <a:ext cx="4734858" cy="1097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34481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бюджета в разрезе разделов (подразделов)</a:t>
            </a:r>
            <a:endParaRPr kumimoji="0" lang="ru-RU" sz="18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9" name="AutoShape 5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AutoShape 7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Услуги – МБУК «ЦКС ГГО» Георгиевский городской Дом культу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AutoShape 11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AutoShape 13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AutoShape 15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AutoShape 23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AutoShape 25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AutoShape 27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AutoShape 29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AutoShape 37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AutoShape 39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60" y="857230"/>
          <a:ext cx="8501118" cy="5470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964"/>
                <a:gridCol w="857256"/>
                <a:gridCol w="785818"/>
                <a:gridCol w="1143008"/>
                <a:gridCol w="1000132"/>
                <a:gridCol w="642940"/>
              </a:tblGrid>
              <a:tr h="61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 раздела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 подраздела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Плановая сумма,               тыс.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исполнено, тыс.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44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274 269,654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266 191,597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</a:tr>
              <a:tr h="612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6 951,309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6 674,307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</a:tr>
              <a:tr h="612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140 710,555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137 637,516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</a:tr>
              <a:tr h="262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143,800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143,800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612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38 433,756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37 883,920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244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3 000,000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97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85 030,234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83 852,053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12 519,102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12 426,590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129,310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254,308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национальной безопасности и правоохранительной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деятельсти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12 126,102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12 042,972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34481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бюджета в разрезе разделов (подразделов)</a:t>
            </a:r>
            <a:endParaRPr kumimoji="0" lang="ru-RU" sz="18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2" name="Группа 13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9" name="AutoShape 5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AutoShape 7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Услуги – МБУК «ЦКС ГГО» Георгиевский городской Дом культу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AutoShape 11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AutoShape 13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AutoShape 15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AutoShape 23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AutoShape 25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AutoShape 27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AutoShape 29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AutoShape 37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AutoShape 39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857230"/>
          <a:ext cx="8501120" cy="5572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966"/>
                <a:gridCol w="857256"/>
                <a:gridCol w="785818"/>
                <a:gridCol w="1143008"/>
                <a:gridCol w="1000132"/>
                <a:gridCol w="642940"/>
              </a:tblGrid>
              <a:tr h="61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 раздела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 подраздела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Плановая сумма,               тыс.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исполнено, тыс.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44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69 180,436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63 011,699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91,1</a:t>
                      </a:r>
                    </a:p>
                  </a:txBody>
                  <a:tcPr marL="9525" marR="9525" marT="9525" marB="0" anchor="ctr"/>
                </a:tc>
              </a:tr>
              <a:tr h="142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20 079,400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19 604,717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</a:tr>
              <a:tr h="23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22 477,817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21 496,595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95,6</a:t>
                      </a:r>
                    </a:p>
                  </a:txBody>
                  <a:tcPr marL="9525" marR="9525" marT="9525" marB="0" anchor="ctr"/>
                </a:tc>
              </a:tr>
              <a:tr h="262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643,899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94,6</a:t>
                      </a:r>
                    </a:p>
                  </a:txBody>
                  <a:tcPr marL="9525" marR="9525" marT="9525" marB="0" anchor="ctr"/>
                </a:tc>
              </a:tr>
              <a:tr h="23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25 942,219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21 266,488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</a:tr>
              <a:tr h="244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9 430,089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9 419,642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255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5 000,000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4 999,497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43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2 248,089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2 238,189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2 182,000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2 181,956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2 762 214,231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2 653 902,608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985 569,533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949 070,894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1 254 498,002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1 188 079,606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94,7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235 124,855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233 963,662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2 976,450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2 895,210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</a:tr>
              <a:tr h="315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18 134,860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18 071,722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265 910,531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261 821,514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237 910,167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208 185,901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87,5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237 910,167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208 185,901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87,5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34481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бюджета в разрезе разделов (подразделов)</a:t>
            </a:r>
            <a:endParaRPr kumimoji="0" lang="ru-RU" sz="18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2" name="Группа 13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9" name="AutoShape 5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AutoShape 7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Услуги – МБУК «ЦКС ГГО» Георгиевский городской Дом культу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AutoShape 11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AutoShape 13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AutoShape 15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AutoShape 23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AutoShape 25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AutoShape 27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AutoShape 29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AutoShape 37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AutoShape 39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857230"/>
          <a:ext cx="8501120" cy="52652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966"/>
                <a:gridCol w="857256"/>
                <a:gridCol w="785818"/>
                <a:gridCol w="1143008"/>
                <a:gridCol w="1000132"/>
                <a:gridCol w="642940"/>
              </a:tblGrid>
              <a:tr h="61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 раздела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Код подраздела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Плановая сумма,               тыс.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исполнено, тыс. рублей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</a:tr>
              <a:tr h="244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356 562,536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323 101,383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</a:tr>
              <a:tr h="142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26 507,694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26 507,694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36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138 565,333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113 090,166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81,6</a:t>
                      </a:r>
                    </a:p>
                  </a:txBody>
                  <a:tcPr marL="9525" marR="9525" marT="9525" marB="0" anchor="ctr"/>
                </a:tc>
              </a:tr>
              <a:tr h="262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190 449,964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182 463,978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95,8</a:t>
                      </a:r>
                    </a:p>
                  </a:txBody>
                  <a:tcPr marL="9525" marR="9525" marT="9525" marB="0" anchor="ctr"/>
                </a:tc>
              </a:tr>
              <a:tr h="23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1 039,545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1 039,545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44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56 154,575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55 417,401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/>
                </a:tc>
              </a:tr>
              <a:tr h="255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17 701,120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17 205,218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97,2</a:t>
                      </a:r>
                    </a:p>
                  </a:txBody>
                  <a:tcPr marL="9525" marR="9525" marT="9525" marB="0" anchor="ctr"/>
                </a:tc>
              </a:tr>
              <a:tr h="243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30 536,788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30 295,516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</a:tr>
              <a:tr h="184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7 916,667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7 916,667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1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3 323,760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3 323,760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Телевидение и радиовещание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1 775,000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1 775,000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1 548,760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1 548,760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215 522,046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215 522,046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7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191 982,400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191 982,400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15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23 539,646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23 539,646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3 997 086,595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3 810 502,625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Times New Roman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863080" y="0"/>
            <a:ext cx="828092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344816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расходы бюджета на социально-культурную</a:t>
            </a:r>
            <a:r>
              <a:rPr kumimoji="0" lang="ru-RU" sz="2000" b="1" i="0" u="none" strike="noStrike" kern="1200" cap="all" spc="0" normalizeH="0" noProof="0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сферу</a:t>
            </a:r>
            <a:endParaRPr kumimoji="0" lang="ru-RU" sz="18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844825"/>
          <a:ext cx="381642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7584" y="5085184"/>
            <a:ext cx="35283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Расходы на </a:t>
            </a:r>
          </a:p>
          <a:p>
            <a:pPr algn="ctr"/>
            <a:r>
              <a:rPr lang="ru-RU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социально – культурную Сферу  </a:t>
            </a:r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3 240 607,3</a:t>
            </a:r>
            <a:r>
              <a:rPr lang="ru-RU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 тыс. рублей</a:t>
            </a:r>
            <a:endParaRPr lang="ru-RU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078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437112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85,0%</a:t>
            </a:r>
            <a:endParaRPr lang="ru-RU" sz="2000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76470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Прочие расходы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569 895,3 </a:t>
            </a:r>
            <a:r>
              <a:rPr lang="ru-RU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078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7" y="4509120"/>
            <a:ext cx="1008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15,0%</a:t>
            </a:r>
            <a:endParaRPr lang="ru-RU" sz="2000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126876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2 653 902,6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285293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323 101,4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2" name="Группа 13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6588224" y="414908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208 185,9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5517232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55 417,4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5013176"/>
            <a:ext cx="30963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8B51B"/>
                </a:solidFill>
                <a:latin typeface="Arial" pitchFamily="34" charset="0"/>
                <a:cs typeface="Arial" pitchFamily="34" charset="0"/>
              </a:rPr>
              <a:t>Физическая культура</a:t>
            </a:r>
            <a:endParaRPr lang="ru-RU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8B5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3717032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8B51B"/>
                </a:solidFill>
                <a:latin typeface="Arial" pitchFamily="34" charset="0"/>
                <a:cs typeface="Arial" pitchFamily="34" charset="0"/>
              </a:rPr>
              <a:t>культура</a:t>
            </a:r>
            <a:endParaRPr lang="ru-RU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8B5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2420889"/>
            <a:ext cx="33123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8B51B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8B51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6176" y="836712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68B51B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8B51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Презентация картинки\22015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1152128" cy="1080120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 картинки\8291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04864"/>
            <a:ext cx="1152129" cy="936103"/>
          </a:xfrm>
          <a:prstGeom prst="rect">
            <a:avLst/>
          </a:prstGeom>
          <a:noFill/>
        </p:spPr>
      </p:pic>
      <p:sp>
        <p:nvSpPr>
          <p:cNvPr id="1029" name="AutoShape 5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AutoShape 7" descr="C:\Users\user\Desktop\%D0%9F%D1%80%D0%B5%D0%B7%D0%B5%D0%BD%D1%82%D0%B0%D1%86%D0%B8%D1%8F %D0%BA%D0%B0%D1%80%D1%82%D0%B8%D0%BD%D0%BA%D0%B8\%D0%B8%D0%BA%D0%BE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Услуги – МБУК «ЦКС ГГО» Георгиевский городской Дом культу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AutoShape 11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AutoShape 13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AutoShape 15" descr="Компьютерные Иконки Музыка Арфа, Арфа, культура, инкапсулированный  PostScript, музыка Скачать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AutoShape 23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AutoShape 25" descr="Фредрикстад Арт Компьютерные Иконки Блог Театр, другие, культура, текст png 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AutoShape 27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AutoShape 29" descr="пумфусет скачать бесплатно - Pumphuset культуры значок бизнес-культуры  компании - друг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8" name="Picture 34" descr="C:\Users\user\Desktop\Презентация картинки\38678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085184"/>
            <a:ext cx="1080120" cy="1132384"/>
          </a:xfrm>
          <a:prstGeom prst="rect">
            <a:avLst/>
          </a:prstGeom>
          <a:noFill/>
        </p:spPr>
      </p:pic>
      <p:sp>
        <p:nvSpPr>
          <p:cNvPr id="1061" name="AutoShape 37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AutoShape 39" descr="Фредрикстад Арт Компьютерные Иконки Блог Театр, другие, культура, текст, 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67" name="Picture 43" descr="Культура – Бесплатные иконки: искус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645024"/>
            <a:ext cx="1008112" cy="91636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55576" y="0"/>
            <a:ext cx="75608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2" name="Группа 7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8" name="Диаграмма 17"/>
          <p:cNvGraphicFramePr/>
          <p:nvPr/>
        </p:nvGraphicFramePr>
        <p:xfrm>
          <a:off x="755576" y="1214422"/>
          <a:ext cx="3456384" cy="451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14414" y="142852"/>
            <a:ext cx="669560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расходов бюджета муниципального образования Тосненский район Ленинградской области на финансовое обеспечение деятельности учреждений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20688"/>
            <a:ext cx="288032" cy="62373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4283968" y="1196752"/>
          <a:ext cx="39604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2915816" y="2780928"/>
            <a:ext cx="237626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000364" y="4714884"/>
            <a:ext cx="2428892" cy="216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Тосненский район - Wikiw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36712"/>
            <a:ext cx="1187624" cy="151216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27584" y="0"/>
            <a:ext cx="806489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6632"/>
            <a:ext cx="7416824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муниципального образования</a:t>
            </a:r>
          </a:p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за 2021 год составили</a:t>
            </a:r>
          </a:p>
          <a:p>
            <a:pPr algn="ctr"/>
            <a:r>
              <a:rPr lang="ru-RU" sz="32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3 810 502,6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31640" y="2348880"/>
          <a:ext cx="53285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7452320" y="3861048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ABBC5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40352" y="3717032"/>
            <a:ext cx="10801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52320" y="3284984"/>
            <a:ext cx="14401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40352" y="3140968"/>
            <a:ext cx="1008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475656" y="5517232"/>
            <a:ext cx="48965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программные расходы</a:t>
            </a:r>
            <a:endParaRPr lang="ru-RU" sz="2400" b="1" cap="all" spc="0" dirty="0">
              <a:ln w="9000" cmpd="sng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475656" y="1412776"/>
            <a:ext cx="48245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непрограммные расходы</a:t>
            </a:r>
            <a:endParaRPr lang="ru-RU" sz="2400" b="1" cap="all" spc="0" dirty="0">
              <a:ln w="9000" cmpd="sng">
                <a:solidFill>
                  <a:schemeClr val="bg2">
                    <a:lumMod val="2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6093296"/>
            <a:ext cx="19442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3 541 748,8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6093297"/>
            <a:ext cx="23042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3 370 074,9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1916833"/>
            <a:ext cx="1800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440 427,7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348880"/>
            <a:ext cx="1041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616F6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11,6%</a:t>
            </a:r>
            <a:endParaRPr lang="ru-RU" sz="2400" dirty="0">
              <a:ln w="9000" cmpd="sng">
                <a:solidFill>
                  <a:srgbClr val="616F6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86104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rgbClr val="616F6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88,4 %</a:t>
            </a:r>
            <a:endParaRPr lang="ru-RU" sz="2400" b="1" dirty="0">
              <a:ln w="9000" cmpd="sng">
                <a:solidFill>
                  <a:srgbClr val="616F6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24328" y="126876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191683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455 337,8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51520" y="0"/>
            <a:ext cx="576064" cy="620688"/>
            <a:chOff x="251520" y="0"/>
            <a:chExt cx="576064" cy="62068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1520" y="0"/>
              <a:ext cx="576064" cy="46166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899592" y="0"/>
            <a:ext cx="712879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0"/>
            <a:ext cx="74888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Программные расходы бюджета муниципального образования </a:t>
            </a:r>
          </a:p>
          <a:p>
            <a:pPr algn="ctr"/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 2021 год</a:t>
            </a:r>
            <a:endParaRPr lang="ru-RU" sz="14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692695"/>
          <a:ext cx="9144000" cy="583264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99592"/>
                <a:gridCol w="3528392"/>
                <a:gridCol w="2304256"/>
                <a:gridCol w="2411760"/>
              </a:tblGrid>
              <a:tr h="65850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муниципальной программы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2021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Исполнено в 2021 году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81659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«Создание условий для развития сельского хозяйства Тосненского района Ленинградской области»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13 774,4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13 451,6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«Развитие системы образования муниципального образования Тосненский район Ленинградской области»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2 725 263,6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2 588 011,3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933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«Развитие муниципальной службы муниципального образования Тосненский район Ленинградской области»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378,5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314,8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«Развитие физической культуры,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спорта и молодежной политики в муниципальном образовании Тосненский район Ленинградской области»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58 129,7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57 345,1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90032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«Организация</a:t>
                      </a:r>
                      <a:r>
                        <a:rPr lang="ru-RU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транспортного обслуживания населения муниципального образования Тосненский район Ленинградской области»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22 374,0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21 392,8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732240" y="980728"/>
            <a:ext cx="0" cy="4824536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7984" y="980728"/>
            <a:ext cx="0" cy="4824536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9592" y="980728"/>
            <a:ext cx="0" cy="4824536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732240" y="1772816"/>
            <a:ext cx="8995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97,7%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780928"/>
            <a:ext cx="8209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94,9%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2240" y="3717032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83,2%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4869160"/>
            <a:ext cx="10436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98,7%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1" name="Рисунок 20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505" name="Picture 1" descr="C:\Users\user\Desktop\Презентация картинки\png-transparent-computer-icons-education-school-international-school-line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899592" cy="576064"/>
          </a:xfrm>
          <a:prstGeom prst="rect">
            <a:avLst/>
          </a:prstGeom>
          <a:noFill/>
        </p:spPr>
      </p:pic>
      <p:pic>
        <p:nvPicPr>
          <p:cNvPr id="21506" name="Picture 2" descr="C:\Users\user\Desktop\244899-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899592" cy="936104"/>
          </a:xfrm>
          <a:prstGeom prst="rect">
            <a:avLst/>
          </a:prstGeom>
          <a:noFill/>
        </p:spPr>
      </p:pic>
      <p:pic>
        <p:nvPicPr>
          <p:cNvPr id="21507" name="Picture 3" descr="C:\Users\user\Desktop\png-transparent-computer-icons-running-jogging-sport-running-man-text-hand-s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827584" cy="792088"/>
          </a:xfrm>
          <a:prstGeom prst="rect">
            <a:avLst/>
          </a:prstGeom>
          <a:noFill/>
        </p:spPr>
      </p:pic>
      <p:pic>
        <p:nvPicPr>
          <p:cNvPr id="21508" name="Picture 4" descr="C:\Users\user\Desktop\kisspng-agriculture-farm-computer-icons-crop-industry-agriculture-5abc475fdfa4d4.8025187615222884799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720080" cy="576064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899592" y="5805264"/>
            <a:ext cx="0" cy="1052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27984" y="5805264"/>
            <a:ext cx="0" cy="1052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732240" y="5805264"/>
            <a:ext cx="0" cy="1052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84640" y="6165304"/>
            <a:ext cx="8557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95,6%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01208"/>
            <a:ext cx="827584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466728" cy="36004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"/>
            <a:ext cx="6480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4448" y="0"/>
            <a:ext cx="432048" cy="54868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44" y="642918"/>
          <a:ext cx="8928992" cy="59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330"/>
                <a:gridCol w="1392662"/>
              </a:tblGrid>
              <a:tr h="266462">
                <a:tc>
                  <a:txBody>
                    <a:bodyPr/>
                    <a:lstStyle/>
                    <a:p>
                      <a:pPr algn="l">
                        <a:tabLst>
                          <a:tab pos="815657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Административно-территориальное деление Тосненского района                                                                                                                                                    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815657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0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69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Численность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населения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Тосненского района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Ленинградской области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доходной и расходной частей бюджета за 2020 и 2021 годы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бюджета за 2021 год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8962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Структура налоговых и неналоговых доходов в 2021 году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896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Исполнение по налоговым и неналоговым доходам в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2021 году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896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по безвозмездным поступлениям в 2021 году </a:t>
                      </a:r>
                      <a:r>
                        <a:rPr lang="ru-RU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409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бюджета за 2021 год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>
                        <a:tabLst>
                          <a:tab pos="8156575" algn="l"/>
                        </a:tabLs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Программные расходы бюджета муниципального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образования за 2021 год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>
                        <a:tabLst>
                          <a:tab pos="8156575" algn="l"/>
                        </a:tabLst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Создание условий для развития сельского хозяйства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Развитие системы образования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Развитие муниципальной службы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14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Развитие физической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культуры, спорта и молодежной политики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Развитие и поддержка малого и среднего предпринимательства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227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граждан, нуждающихся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в улучшении жилищных условий                                                                                                                                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Развитие культуры и туризма муниципального образования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Безопасность муниципального образования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83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Поддержка социально-ориентированных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некоммерческих </a:t>
                      </a: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организаций на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территории муниципального образования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126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Организация транспортного обслуживания населения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муниципального образования Тосненский район Ленинградской области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расходы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78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Адресная инвестиционная программа за 2021 год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151112" y="0"/>
            <a:ext cx="79928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80728"/>
          <a:ext cx="9180512" cy="57638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43608"/>
                <a:gridCol w="3960440"/>
                <a:gridCol w="1800200"/>
                <a:gridCol w="2376264"/>
              </a:tblGrid>
              <a:tr h="1021221">
                <a:tc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«Развитие и поддержка малого и среднего предпринимательства на территории муниципального образования Тосненский район Ленинградской области»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2 172,6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1 975,5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9755">
                <a:tc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«Поддержка отдельных категорий граждан, нуждающихся в улучшении жилищных условий, на территории Тосненского района Ленинградской области»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123 567,5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122 613,3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30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«Развитие культуры и туризма муниципального образования Тосненский район Ленинградской области»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366 644,3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335 848,5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«Безопасность муниципального образования Тосненский район Ленинградской области»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7 879,8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7 787,3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116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«Управление муниципальными финансами муниципального образования Тосненский район Ленинградской области»</a:t>
                      </a:r>
                    </a:p>
                  </a:txBody>
                  <a:tcPr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219 724,9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219 495,2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6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«Поддержка социально ориентированных некоммерческих организаций на территории муниципального образования Тосненский район Ленинградской области»</a:t>
                      </a:r>
                    </a:p>
                  </a:txBody>
                  <a:tcPr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1839,5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1839,5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3 541 748,8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3 370 074,9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78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4355976" y="188640"/>
            <a:ext cx="430338" cy="548680"/>
          </a:xfrm>
          <a:custGeom>
            <a:avLst/>
            <a:gdLst>
              <a:gd name="connsiteX0" fmla="*/ 0 w 720080"/>
              <a:gd name="connsiteY0" fmla="*/ 648072 h 1008112"/>
              <a:gd name="connsiteX1" fmla="*/ 180020 w 720080"/>
              <a:gd name="connsiteY1" fmla="*/ 648072 h 1008112"/>
              <a:gd name="connsiteX2" fmla="*/ 180020 w 720080"/>
              <a:gd name="connsiteY2" fmla="*/ 0 h 1008112"/>
              <a:gd name="connsiteX3" fmla="*/ 540060 w 720080"/>
              <a:gd name="connsiteY3" fmla="*/ 0 h 1008112"/>
              <a:gd name="connsiteX4" fmla="*/ 540060 w 720080"/>
              <a:gd name="connsiteY4" fmla="*/ 648072 h 1008112"/>
              <a:gd name="connsiteX5" fmla="*/ 720080 w 720080"/>
              <a:gd name="connsiteY5" fmla="*/ 648072 h 1008112"/>
              <a:gd name="connsiteX6" fmla="*/ 360040 w 720080"/>
              <a:gd name="connsiteY6" fmla="*/ 1008112 h 1008112"/>
              <a:gd name="connsiteX7" fmla="*/ 0 w 720080"/>
              <a:gd name="connsiteY7" fmla="*/ 64807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80" h="1008112">
                <a:moveTo>
                  <a:pt x="0" y="648072"/>
                </a:moveTo>
                <a:lnTo>
                  <a:pt x="180020" y="648072"/>
                </a:lnTo>
                <a:lnTo>
                  <a:pt x="180020" y="0"/>
                </a:lnTo>
                <a:lnTo>
                  <a:pt x="540060" y="0"/>
                </a:lnTo>
                <a:lnTo>
                  <a:pt x="540060" y="648072"/>
                </a:lnTo>
                <a:lnTo>
                  <a:pt x="720080" y="648072"/>
                </a:lnTo>
                <a:lnTo>
                  <a:pt x="360040" y="1008112"/>
                </a:lnTo>
                <a:lnTo>
                  <a:pt x="0" y="648072"/>
                </a:lnTo>
                <a:close/>
              </a:path>
            </a:pathLst>
          </a:custGeom>
          <a:noFill/>
          <a:ln>
            <a:solidFill>
              <a:srgbClr val="607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1628800"/>
            <a:ext cx="7920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90,9%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2636912"/>
            <a:ext cx="7920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99,2%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04248" y="3429000"/>
            <a:ext cx="8640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91,6%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4149080"/>
            <a:ext cx="8640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98,8%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5013176"/>
            <a:ext cx="8640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99,9%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6309320"/>
            <a:ext cx="7920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95,2%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5949280"/>
            <a:ext cx="9361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100,0%</a:t>
            </a:r>
            <a:endParaRPr lang="ru-RU" sz="16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481" name="Picture 1" descr="C:\Users\user\Desktop\png-transparent-computer-icons-symbol-icon-design-laborer-worker-miscellaneous-tex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99592" cy="792088"/>
          </a:xfrm>
          <a:prstGeom prst="rect">
            <a:avLst/>
          </a:prstGeom>
          <a:noFill/>
        </p:spPr>
      </p:pic>
      <p:pic>
        <p:nvPicPr>
          <p:cNvPr id="20482" name="Picture 2" descr="C:\Users\user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828600" cy="864096"/>
          </a:xfrm>
          <a:prstGeom prst="rect">
            <a:avLst/>
          </a:prstGeom>
          <a:noFill/>
        </p:spPr>
      </p:pic>
      <p:pic>
        <p:nvPicPr>
          <p:cNvPr id="20483" name="Picture 3" descr="C:\Users\user\Desktop\png-transparent-lyre-harp-strings-piano-graphic-arts-black-and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792088" cy="576064"/>
          </a:xfrm>
          <a:prstGeom prst="rect">
            <a:avLst/>
          </a:prstGeom>
          <a:noFill/>
        </p:spPr>
      </p:pic>
      <p:pic>
        <p:nvPicPr>
          <p:cNvPr id="20484" name="Picture 4" descr="C:\Users\user\Desktop\png-clipart-computer-icons-safety-others-miscellaneous-cd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900608" cy="576064"/>
          </a:xfrm>
          <a:prstGeom prst="rect">
            <a:avLst/>
          </a:prstGeom>
          <a:noFill/>
        </p:spPr>
      </p:pic>
      <p:pic>
        <p:nvPicPr>
          <p:cNvPr id="20485" name="Picture 5" descr="C:\Users\user\Desktop\kisspng-computer-icons-money-finance-game-currency-5ad8a6e9062586.3468642515241479450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653136"/>
            <a:ext cx="792088" cy="648072"/>
          </a:xfrm>
          <a:prstGeom prst="rect">
            <a:avLst/>
          </a:prstGeom>
          <a:noFill/>
        </p:spPr>
      </p:pic>
      <p:pic>
        <p:nvPicPr>
          <p:cNvPr id="20486" name="Picture 6" descr="C:\Users\user\Desktop\43953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445224"/>
            <a:ext cx="971600" cy="7717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87624" y="0"/>
            <a:ext cx="7200800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3"/>
            <a:ext cx="7488832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Создание условий для развития сельского хозяйства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13 451,6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1340769"/>
            <a:ext cx="7416824" cy="107721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содержание поголовья крупного рогатого скота, за исключением маточного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10 979,5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 descr="http://aagro.com.tr/image/bugd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980728"/>
            <a:ext cx="11777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effectLst/>
                <a:latin typeface="Times New Roman" pitchFamily="18" charset="0"/>
                <a:cs typeface="Times New Roman" pitchFamily="18" charset="0"/>
              </a:rPr>
              <a:t>97,7%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  <a:effectLst/>
            </a:endParaRPr>
          </a:p>
        </p:txBody>
      </p:sp>
      <p:pic>
        <p:nvPicPr>
          <p:cNvPr id="13" name="Рисунок 12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2636912"/>
            <a:ext cx="7416824" cy="107721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содержание основного поголовья сельскохозяйственных животных и птицы крестьянским фермерским хозяйствам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1 299,6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4221088"/>
            <a:ext cx="7416824" cy="8309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приобретение дезинфицирующих средств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803,9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457" name="Picture 1" descr="C:\Users\user\Desktop\png-transparent-taurine-cattle-beef-cattle-computer-icons-cow-icon-cdr-white-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936104" cy="792088"/>
          </a:xfrm>
          <a:prstGeom prst="rect">
            <a:avLst/>
          </a:prstGeom>
          <a:noFill/>
        </p:spPr>
      </p:pic>
      <p:pic>
        <p:nvPicPr>
          <p:cNvPr id="19458" name="Picture 2" descr="C:\Users\user\Desktop\15822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1"/>
            <a:ext cx="792088" cy="792087"/>
          </a:xfrm>
          <a:prstGeom prst="rect">
            <a:avLst/>
          </a:prstGeom>
          <a:noFill/>
        </p:spPr>
      </p:pic>
      <p:pic>
        <p:nvPicPr>
          <p:cNvPr id="19459" name="Picture 3" descr="C:\Users\user\Desktop\30221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864096" cy="93610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547664" y="5517232"/>
            <a:ext cx="7416824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В ОБЛАСТИ СЕЛЬСКОГО ХОЗЯЙСТВА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368,6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pic>
        <p:nvPicPr>
          <p:cNvPr id="2" name="Picture 2" descr="Сельское хозяйство – Бесплатные иконки: образова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445224"/>
            <a:ext cx="1008112" cy="9807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7584" y="0"/>
            <a:ext cx="75608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416824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системы образования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2 588 011,3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aphicFrame>
        <p:nvGraphicFramePr>
          <p:cNvPr id="24" name="Схема 23"/>
          <p:cNvGraphicFramePr/>
          <p:nvPr/>
        </p:nvGraphicFramePr>
        <p:xfrm>
          <a:off x="0" y="1153592"/>
          <a:ext cx="8388424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7504" y="836712"/>
            <a:ext cx="1296144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94,9%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5085184"/>
            <a:ext cx="15841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954 171,7 </a:t>
            </a:r>
            <a:r>
              <a:rPr lang="ru-RU" sz="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5301208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rgbClr val="607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1 100 465,2 </a:t>
            </a:r>
            <a:r>
              <a:rPr lang="ru-RU" sz="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5805264"/>
            <a:ext cx="158417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103 889,4 </a:t>
            </a:r>
            <a:r>
              <a:rPr lang="ru-RU" sz="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99592" y="0"/>
            <a:ext cx="784887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6632"/>
            <a:ext cx="75608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Реализация федеральных проектов</a:t>
            </a:r>
          </a:p>
        </p:txBody>
      </p:sp>
      <p:pic>
        <p:nvPicPr>
          <p:cNvPr id="10" name="Рисунок 9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51520" y="0"/>
            <a:ext cx="648072" cy="947629"/>
            <a:chOff x="251520" y="0"/>
            <a:chExt cx="648072" cy="94762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1520" y="116632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22</a:t>
              </a:r>
            </a:p>
            <a:p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843808" y="836712"/>
            <a:ext cx="5832648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Федеральный проект «современная школа»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6 913,2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2636912"/>
            <a:ext cx="5832648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Федеральный проект «ЦИФРОВАЯ ОБРАЗОВАТЕЛЬНАЯ СРЕДА»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10 480,6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4797152"/>
            <a:ext cx="5832648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Федеральный проект «УСПЕХ КАЖДОГО РЕБЕНКА»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2 185,95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pic>
        <p:nvPicPr>
          <p:cNvPr id="1026" name="Picture 2" descr="C:\Users\BogdanovaAA\Desktop\ФП Успех каждого реб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160240" cy="136815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BogdanovaAA\Desktop\фп современначя шко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088232" cy="1296144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BogdanovaAA\Desktop\фп цифровая образовательная сре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2160240" cy="1440160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Прямая со стрелкой 23"/>
          <p:cNvCxnSpPr/>
          <p:nvPr/>
        </p:nvCxnSpPr>
        <p:spPr>
          <a:xfrm>
            <a:off x="2411760" y="1484784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11760" y="3356992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411760" y="5373216"/>
            <a:ext cx="28803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71600" y="0"/>
            <a:ext cx="784887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Письмо от 12.05.2022 №297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6632"/>
            <a:ext cx="756084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системы образования</a:t>
            </a:r>
          </a:p>
        </p:txBody>
      </p:sp>
      <p:pic>
        <p:nvPicPr>
          <p:cNvPr id="10" name="Рисунок 9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0" y="908720"/>
          <a:ext cx="8275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827584" y="620688"/>
            <a:ext cx="792088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Укрепление материально-технической базы 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176 746,4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1916832"/>
          <a:ext cx="89959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0" y="3068960"/>
          <a:ext cx="89959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0" y="5373216"/>
          <a:ext cx="89959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27584" y="1700808"/>
            <a:ext cx="792088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Строительство и реконструкция объектов образования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117 947,7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2996952"/>
            <a:ext cx="792088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ОХРАНА ЗДОРОВЬЯ, РАЗВИТИЕ СИСТЕМЫ ОТДЫХА ДЕТЕЙ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16 144,0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5229200"/>
            <a:ext cx="7848872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Мероприятия  по развитию общественной инфраструктуры  муниципального значения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13 471,2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4005064"/>
            <a:ext cx="7920880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607812"/>
                </a:solidFill>
                <a:latin typeface="Arial" pitchFamily="34" charset="0"/>
                <a:cs typeface="Arial" pitchFamily="34" charset="0"/>
              </a:rPr>
              <a:t>Льготное питание, горячее питание , получение молока</a:t>
            </a:r>
          </a:p>
          <a:p>
            <a:pPr lvl="0"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100 109,0 </a:t>
            </a:r>
            <a:r>
              <a:rPr lang="ru-RU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0" y="4221088"/>
          <a:ext cx="75557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99592" y="0"/>
            <a:ext cx="741682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60648"/>
            <a:ext cx="727280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муниципальной службы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314,8</a:t>
            </a:r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085184"/>
            <a:ext cx="59046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Всего Обучено </a:t>
            </a:r>
            <a:r>
              <a:rPr lang="ru-RU" sz="3200" cap="all" dirty="0" smtClean="0">
                <a:ln w="9000" cmpd="sng">
                  <a:solidFill>
                    <a:srgbClr val="60781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38</a:t>
            </a:r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человек </a:t>
            </a:r>
          </a:p>
        </p:txBody>
      </p:sp>
      <p:pic>
        <p:nvPicPr>
          <p:cNvPr id="8" name="Рисунок 7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80312" y="1484784"/>
            <a:ext cx="144016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1700808"/>
            <a:ext cx="590465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Прослушано 4 семинара, </a:t>
            </a:r>
          </a:p>
          <a:p>
            <a:pPr algn="ctr"/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 конференция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3429000"/>
            <a:ext cx="590465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rgbClr val="607812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7</a:t>
            </a:r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курсов повышения квалификации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67544" y="1124744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83,2%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</a:endParaRPr>
          </a:p>
        </p:txBody>
      </p:sp>
      <p:pic>
        <p:nvPicPr>
          <p:cNvPr id="18436" name="Picture 4" descr="Курсы повышения квалификации для слушателей КРИППО | Детский сад №88  «Слонёно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2232248" cy="280831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55576" y="0"/>
            <a:ext cx="75608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2223"/>
            <a:ext cx="7488832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физической культуры, спорта </a:t>
            </a:r>
            <a:b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молодежной политики </a:t>
            </a:r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57 345,1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1" cap="all" dirty="0" smtClean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663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7504" y="1268760"/>
            <a:ext cx="2786062" cy="1402457"/>
            <a:chOff x="2857" y="867971"/>
            <a:chExt cx="2786062" cy="111442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857" y="867971"/>
              <a:ext cx="2786062" cy="1114425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857" y="867971"/>
              <a:ext cx="2786062" cy="11144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ОБЕСПЕЧЕНИЕ ДЕЯТЕЛЬНОСТИ  МУНИЦИПАЛЬНЫХ УЧРЕЖДЕНИЙ СПОРТА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7504" y="2708920"/>
            <a:ext cx="2786062" cy="2232248"/>
            <a:chOff x="2857" y="1982396"/>
            <a:chExt cx="2786062" cy="2810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857" y="1982396"/>
              <a:ext cx="2786062" cy="281088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2857" y="1982396"/>
              <a:ext cx="2786062" cy="281088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kern="1200" dirty="0" smtClean="0">
                  <a:ln>
                    <a:solidFill>
                      <a:srgbClr val="607812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казенное учреждение </a:t>
              </a:r>
            </a:p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kern="1200" dirty="0" smtClean="0">
                  <a:ln>
                    <a:solidFill>
                      <a:srgbClr val="607812"/>
                    </a:solidFill>
                  </a:ln>
                  <a:solidFill>
                    <a:srgbClr val="616F61"/>
                  </a:solidFill>
                  <a:latin typeface="Arial" pitchFamily="34" charset="0"/>
                  <a:cs typeface="Arial" pitchFamily="34" charset="0"/>
                </a:rPr>
                <a:t>16 505,2 тыс. рублей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ln>
                  <a:solidFill>
                    <a:srgbClr val="607812"/>
                  </a:solidFill>
                </a:ln>
                <a:solidFill>
                  <a:srgbClr val="616F61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ru-RU" dirty="0" smtClean="0">
                  <a:ln>
                    <a:solidFill>
                      <a:srgbClr val="607812"/>
                    </a:solidFill>
                  </a:ln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бюджетное учреждение</a:t>
              </a:r>
            </a:p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dirty="0" smtClean="0">
                  <a:ln>
                    <a:solidFill>
                      <a:srgbClr val="607812"/>
                    </a:solidFill>
                  </a:ln>
                  <a:solidFill>
                    <a:srgbClr val="616F61"/>
                  </a:solidFill>
                  <a:latin typeface="Arial" pitchFamily="34" charset="0"/>
                  <a:cs typeface="Arial" pitchFamily="34" charset="0"/>
                </a:rPr>
                <a:t>26 502,5 тыс. рублей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8" y="1268760"/>
            <a:ext cx="2786062" cy="1402457"/>
            <a:chOff x="2857" y="579939"/>
            <a:chExt cx="2786062" cy="140245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57" y="867971"/>
              <a:ext cx="2786062" cy="1114425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857" y="579939"/>
              <a:ext cx="2786062" cy="140245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СОХРАНЕНИЕ И РАЗВИТИЕ  МАТЕРИЛЬНО-ТЕХНИЧЕСКОЙ БАЗЫ УЧРЕЖДЕНИЙ СПОРТА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03848" y="2708920"/>
            <a:ext cx="2786062" cy="2376264"/>
            <a:chOff x="2857" y="1982396"/>
            <a:chExt cx="2786062" cy="28108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857" y="1982396"/>
              <a:ext cx="2786062" cy="281088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857" y="1982396"/>
              <a:ext cx="2786062" cy="281088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kern="1200" dirty="0" smtClean="0">
                  <a:ln>
                    <a:solidFill>
                      <a:srgbClr val="607812"/>
                    </a:solidFill>
                  </a:ln>
                  <a:solidFill>
                    <a:srgbClr val="616F61"/>
                  </a:solidFill>
                  <a:latin typeface="Arial" pitchFamily="34" charset="0"/>
                  <a:cs typeface="Arial" pitchFamily="34" charset="0"/>
                </a:rPr>
                <a:t>1 683,5 тыс. рублей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ln>
                  <a:solidFill>
                    <a:srgbClr val="607812"/>
                  </a:solidFill>
                </a:ln>
                <a:solidFill>
                  <a:srgbClr val="616F6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56176" y="1268760"/>
            <a:ext cx="2786062" cy="1402457"/>
            <a:chOff x="2857" y="579939"/>
            <a:chExt cx="2786062" cy="140245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857" y="867971"/>
              <a:ext cx="2786062" cy="1114425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2857" y="579939"/>
              <a:ext cx="2786062" cy="140245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РЕАЛИЗАЦИЯ ФЕДЕРАЛЬНОГО ПРОЕКТА «СПОРТ-НОРМА ЖИЗНИ»</a:t>
              </a:r>
              <a:endPara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156176" y="2708920"/>
            <a:ext cx="2786062" cy="1512168"/>
            <a:chOff x="2857" y="1982396"/>
            <a:chExt cx="2786062" cy="28108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857" y="1982396"/>
              <a:ext cx="2786062" cy="281088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2857" y="1982396"/>
              <a:ext cx="2786062" cy="281088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kern="1200" dirty="0" smtClean="0">
                  <a:ln>
                    <a:solidFill>
                      <a:srgbClr val="607812"/>
                    </a:solidFill>
                  </a:ln>
                  <a:solidFill>
                    <a:srgbClr val="616F61"/>
                  </a:solidFill>
                  <a:latin typeface="Arial" pitchFamily="34" charset="0"/>
                  <a:cs typeface="Arial" pitchFamily="34" charset="0"/>
                </a:rPr>
                <a:t>7 916,7 тыс. рублей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ln>
                  <a:solidFill>
                    <a:srgbClr val="607812"/>
                  </a:solidFill>
                </a:ln>
                <a:solidFill>
                  <a:srgbClr val="616F6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D:\My Documents\Мои рисунки\spor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376264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386" name="AutoShape 2" descr="Каитегория публикаций: Ставки на спорт - Велоспорт: новости шоссе, трек, мтб,  три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Каитегория публикаций: Ставки на спорт - Велоспорт: новости шоссе, трек, мтб,  три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89" name="Picture 5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2520280" cy="1724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1" name="Picture 7" descr="Р-Спорт - Home | Fac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2592288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142844" y="714356"/>
            <a:ext cx="972772" cy="554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Arial" pitchFamily="34" charset="0"/>
                <a:cs typeface="Arial" pitchFamily="34" charset="0"/>
              </a:rPr>
              <a:t>98,7 %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83568" y="0"/>
            <a:ext cx="7704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b="1" dirty="0">
              <a:ln>
                <a:solidFill>
                  <a:srgbClr val="607812"/>
                </a:solidFill>
              </a:ln>
              <a:solidFill>
                <a:srgbClr val="F0EA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60649"/>
            <a:ext cx="74168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физической культуры, спорта и молодежной политики</a:t>
            </a:r>
          </a:p>
        </p:txBody>
      </p:sp>
      <p:pic>
        <p:nvPicPr>
          <p:cNvPr id="9" name="Рисунок 8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571472" y="1714488"/>
            <a:ext cx="4320480" cy="115212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ФИЗКУЛЬТУРНЫХ И СПОРТИВНЫХ МЕРОПРИЯТИЙ ТОСНЕНСКОГО РАЙОНА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39552" y="3717032"/>
            <a:ext cx="4752528" cy="115212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ПОДГОТОВКИ И УЧАСТИЯ СБОРНЫХ КОМАНД ТОСНЕНСКОГО РАЙОНА В ОБЛАСТНЫХ, ВСЕРОССИЙСКИХ СОРЕВНОВАНИЯХ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39552" y="5229200"/>
            <a:ext cx="5256584" cy="100811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РАЗВИТРАЗВИТИЕ МОЛОДЕЖНОЙ ПОЛИТИКИ</a:t>
            </a:r>
          </a:p>
        </p:txBody>
      </p:sp>
      <p:pic>
        <p:nvPicPr>
          <p:cNvPr id="17411" name="Picture 3" descr="C:\Users\user\Desktop\Презентация картинки\png-transparent-sports-association-football-basketball-football-culture-sport-spo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2448272" cy="158417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7412" name="Picture 4" descr="C:\Users\user\Desktop\Презентация картинки\depositphotos_10818730-stock-illustration-sport-background-colorful-vector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2016224" cy="165618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7414" name="Picture 6" descr="Инстаграм-флешмоб ко Дню молодежи “Молодежь УМЕЕТ!” – МАОУ &quot;ШКОЛА №16 Г.  БЛАГОВЕЩЕНСК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157192"/>
            <a:ext cx="2160241" cy="158417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1187624" y="4581128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n>
                  <a:solidFill>
                    <a:srgbClr val="607812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1 211,4 тыс. рублей</a:t>
            </a:r>
            <a:endParaRPr lang="ru-RU" sz="1600" b="1" dirty="0">
              <a:ln>
                <a:solidFill>
                  <a:srgbClr val="607812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14414" y="2564904"/>
            <a:ext cx="2448272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n>
                  <a:solidFill>
                    <a:srgbClr val="607812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898,2 тыс. рублей</a:t>
            </a:r>
            <a:endParaRPr lang="ru-RU" b="1" dirty="0">
              <a:ln>
                <a:solidFill>
                  <a:srgbClr val="607812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85852" y="6000768"/>
            <a:ext cx="2520280" cy="4320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n>
                  <a:solidFill>
                    <a:srgbClr val="607812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1 927,7 тыс. рублей</a:t>
            </a:r>
            <a:endParaRPr lang="ru-RU" b="1" dirty="0">
              <a:ln>
                <a:solidFill>
                  <a:srgbClr val="607812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27584" y="0"/>
            <a:ext cx="79928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8640"/>
            <a:ext cx="770485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и поддержка малого и среднего предпринимательства</a:t>
            </a:r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1 975,5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/>
        </p:nvGraphicFramePr>
        <p:xfrm>
          <a:off x="251520" y="1556792"/>
          <a:ext cx="878497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23528" y="908720"/>
            <a:ext cx="144016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Times New Roman" pitchFamily="18" charset="0"/>
                <a:cs typeface="Times New Roman" pitchFamily="18" charset="0"/>
              </a:rPr>
              <a:t>90,9%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</a:endParaRPr>
          </a:p>
        </p:txBody>
      </p:sp>
      <p:pic>
        <p:nvPicPr>
          <p:cNvPr id="15362" name="Picture 2" descr="Выгодно ли открывать кальянную и держать этот бизнес в 2021 году | Мята  Loun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797152"/>
            <a:ext cx="1800200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55576" y="0"/>
            <a:ext cx="748883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0648"/>
            <a:ext cx="756084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граждан, нуждающихся в улучшении жилищных условий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122 613,3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24328" y="1340768"/>
            <a:ext cx="136815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  <a:effectLst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23528" y="1124744"/>
            <a:ext cx="158417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ABBC58"/>
                </a:solidFill>
                <a:latin typeface="Arial" pitchFamily="34" charset="0"/>
                <a:cs typeface="Arial" pitchFamily="34" charset="0"/>
              </a:rPr>
              <a:t>99,2 %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4437112"/>
            <a:ext cx="30963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ПРЕДОСТАВЛЕНИЕ СПЕЦИАЛИЗИРОВАННЫХ ЖИЛЫХ ПОМЕЩЕНИЙ ДЕТЯМ-СИРОТАМ И ДЕТЯМ, ОСТАВШИМСЯ БЕЗ ПОПЕЧЕНИЯ РОДИТЕЛЕЙ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3068961"/>
            <a:ext cx="3024336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ПРЕДОСТАВЛЕНИЕ СПЕЦИАЛИЗИРОВАННЫХ (СЛУЖЕБНЫХ) ЖИЛЫХ ПОМЕЩЕНИЙ ОТДЕЛЬНЫМ КАТЕГОРИЯМ ГРАЖДАН, НЕ ИМЕЮЩИМ ЖИЛЫХ ПОМЕЩЕНИЙ В НАСЕЛЕННОМ ПУНКТЕ ПО МЕСТУ РАБОТЫ</a:t>
            </a:r>
          </a:p>
          <a:p>
            <a:pPr lvl="0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 descr="Для детей-сирот и лишенных родительской опеки увеличен размер социальной  стипендии - Официальный сайт Запорожского городского со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2952328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6" name="Picture 8" descr="Жилье и денежные компенсации детям-сиротам |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4267200" cy="106680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683568" y="1988840"/>
            <a:ext cx="288032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ln>
                  <a:solidFill>
                    <a:srgbClr val="607812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117 613,8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5085184"/>
            <a:ext cx="266429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ln>
                  <a:solidFill>
                    <a:srgbClr val="607812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4 999,5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11560" y="0"/>
            <a:ext cx="79928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128792" cy="908720"/>
          </a:xfr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/>
              <a:t>Административно-территориальное деление Тосненского </a:t>
            </a:r>
            <a:r>
              <a:rPr lang="ru-RU" sz="2800" dirty="0" smtClean="0"/>
              <a:t>района Ленинградской области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64807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980728"/>
            <a:ext cx="52565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13 муниципальных образований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3356992"/>
            <a:ext cx="13681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Красноборское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2060848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Любанское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356992"/>
            <a:ext cx="12961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Никольское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2060848"/>
            <a:ext cx="12241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Нурминское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95736" y="5013176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Ульяновское городское </a:t>
            </a:r>
            <a:r>
              <a:rPr lang="ru-RU" sz="1000" dirty="0" smtClean="0">
                <a:solidFill>
                  <a:schemeClr val="tx1"/>
                </a:solidFill>
              </a:rPr>
              <a:t>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47864" y="2060848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Форносовское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9872" y="3356992"/>
            <a:ext cx="12241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Рябовское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8264" y="3861048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Тельмановское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lient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33056"/>
            <a:ext cx="648072" cy="720080"/>
          </a:xfrm>
          <a:prstGeom prst="rect">
            <a:avLst/>
          </a:prstGeom>
          <a:noFill/>
        </p:spPr>
      </p:pic>
      <p:pic>
        <p:nvPicPr>
          <p:cNvPr id="2054" name="Picture 6" descr="client-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564904"/>
            <a:ext cx="576064" cy="648072"/>
          </a:xfrm>
          <a:prstGeom prst="rect">
            <a:avLst/>
          </a:prstGeom>
          <a:noFill/>
        </p:spPr>
      </p:pic>
      <p:pic>
        <p:nvPicPr>
          <p:cNvPr id="2062" name="Picture 14" descr="client-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564904"/>
            <a:ext cx="648072" cy="720080"/>
          </a:xfrm>
          <a:prstGeom prst="rect">
            <a:avLst/>
          </a:prstGeom>
          <a:noFill/>
        </p:spPr>
      </p:pic>
      <p:pic>
        <p:nvPicPr>
          <p:cNvPr id="2058" name="Picture 10" descr="client-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636912"/>
            <a:ext cx="720080" cy="864096"/>
          </a:xfrm>
          <a:prstGeom prst="rect">
            <a:avLst/>
          </a:prstGeom>
          <a:noFill/>
        </p:spPr>
      </p:pic>
      <p:pic>
        <p:nvPicPr>
          <p:cNvPr id="2064" name="Picture 16" descr="client-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509120"/>
            <a:ext cx="648072" cy="864096"/>
          </a:xfrm>
          <a:prstGeom prst="rect">
            <a:avLst/>
          </a:prstGeom>
          <a:noFill/>
        </p:spPr>
      </p:pic>
      <p:pic>
        <p:nvPicPr>
          <p:cNvPr id="2066" name="Picture 18" descr="client-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933056"/>
            <a:ext cx="648072" cy="792088"/>
          </a:xfrm>
          <a:prstGeom prst="rect">
            <a:avLst/>
          </a:prstGeom>
          <a:noFill/>
        </p:spPr>
      </p:pic>
      <p:pic>
        <p:nvPicPr>
          <p:cNvPr id="2060" name="Picture 12" descr="client-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517232"/>
            <a:ext cx="648072" cy="792088"/>
          </a:xfrm>
          <a:prstGeom prst="rect">
            <a:avLst/>
          </a:prstGeom>
          <a:noFill/>
        </p:spPr>
      </p:pic>
      <p:pic>
        <p:nvPicPr>
          <p:cNvPr id="2056" name="Picture 8" descr="client-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3933056"/>
            <a:ext cx="576064" cy="720080"/>
          </a:xfrm>
          <a:prstGeom prst="rect">
            <a:avLst/>
          </a:prstGeom>
          <a:noFill/>
        </p:spPr>
      </p:pic>
      <p:pic>
        <p:nvPicPr>
          <p:cNvPr id="2068" name="Picture 20" descr="client-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5517232"/>
            <a:ext cx="720080" cy="79208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755576" y="1556792"/>
            <a:ext cx="309634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 городских поселений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5076056" y="1556792"/>
            <a:ext cx="338437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сельских поселений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6" y="5013176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Федоровсокое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070" name="Picture 22" descr="client-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2636912"/>
            <a:ext cx="702196" cy="86409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740352" y="2060848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Шапкинское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072" name="Picture 24" descr="client-im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2636912"/>
            <a:ext cx="720080" cy="93610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6444208" y="2060848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Трубникоборское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80112" y="3861048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Лисинское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2060848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Тосненское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074" name="Picture 26" descr="https://tosno.online/wp-content/uploads/2022/02/tosno_city_coa_n272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2564904"/>
            <a:ext cx="648072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83568" y="0"/>
            <a:ext cx="784887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43 986,6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3"/>
            <a:ext cx="741682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культуры и туризма муниципального образования</a:t>
            </a:r>
            <a:endParaRPr lang="ru-RU" cap="all" dirty="0" smtClean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335 848,5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484784"/>
            <a:ext cx="6552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Расходы на обеспечение деятельности муниципальных казенных учреждений </a:t>
            </a:r>
          </a:p>
          <a:p>
            <a:pPr algn="ctr"/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115 630,5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221088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субсидий бюджетным, автономным учреждениям </a:t>
            </a:r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77 296,1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2780928"/>
            <a:ext cx="64087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учреждений дополнительного образования</a:t>
            </a:r>
            <a:endParaRPr lang="ru-RU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43608" y="3356992"/>
            <a:ext cx="388843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МКУК тоснеская «Мцбс»</a:t>
            </a:r>
            <a:endParaRPr lang="ru-RU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71600" y="5229200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МАУ тосненский «РКСЦ»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48064" y="5229200"/>
            <a:ext cx="28803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МБУк ТКО «камея»</a:t>
            </a:r>
          </a:p>
        </p:txBody>
      </p:sp>
      <p:pic>
        <p:nvPicPr>
          <p:cNvPr id="11" name="Рисунок 10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80312" y="908720"/>
            <a:ext cx="1224136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23528" y="980728"/>
            <a:ext cx="1296144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91,6%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6" name="Picture 2" descr="Шаблон PowerPoint для урока физики | Prezentacii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440160" cy="17110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7668344" y="2564904"/>
            <a:ext cx="122413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87624" y="0"/>
            <a:ext cx="748883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7200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Развитие культуры и туризма муниципального образования</a:t>
            </a:r>
          </a:p>
        </p:txBody>
      </p:sp>
      <p:pic>
        <p:nvPicPr>
          <p:cNvPr id="8" name="Рисунок 7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Схема 13"/>
          <p:cNvGraphicFramePr/>
          <p:nvPr/>
        </p:nvGraphicFramePr>
        <p:xfrm>
          <a:off x="0" y="1340768"/>
          <a:ext cx="85324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6" name="Picture 6" descr="Чем известен город Тосно Ленинградской облас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980728"/>
            <a:ext cx="2088232" cy="12961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27584" y="0"/>
            <a:ext cx="7704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48883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Безопасность муниципального образования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7 787,3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2" name="Группа 11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31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39552" y="908720"/>
            <a:ext cx="136815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98,8%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6086" name="Picture 6" descr="Наш ГородКингисепп.рф - Наш ГородКингисепп.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3168352" cy="41764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275856" y="1556792"/>
            <a:ext cx="568863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буклеты, афиши, баннеры антитер-рористической, антинаркотической направленности</a:t>
            </a:r>
          </a:p>
          <a:p>
            <a:pPr lvl="1"/>
            <a:r>
              <a:rPr lang="ru-RU" sz="3200" b="1" dirty="0" smtClean="0">
                <a:ln>
                  <a:solidFill>
                    <a:srgbClr val="38730B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234,9</a:t>
            </a:r>
            <a:r>
              <a:rPr lang="ru-RU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ТЫС.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284984"/>
            <a:ext cx="5688632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Предупреждение и ликвидация последствий чрезвычайных ситуаций и стихийных бедствий</a:t>
            </a:r>
          </a:p>
          <a:p>
            <a:pPr lvl="1"/>
            <a:r>
              <a:rPr lang="ru-RU" sz="3200" b="1" dirty="0" smtClean="0">
                <a:ln>
                  <a:solidFill>
                    <a:srgbClr val="38730B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216,3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5157192"/>
            <a:ext cx="5688632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Приведение функционирования еддс в соответствии с требованиями госта</a:t>
            </a:r>
          </a:p>
          <a:p>
            <a:pPr lvl="1"/>
            <a:r>
              <a:rPr lang="ru-RU" sz="3200" b="1" dirty="0" smtClean="0">
                <a:ln>
                  <a:solidFill>
                    <a:srgbClr val="38730B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7118,7 </a:t>
            </a:r>
            <a:r>
              <a:rPr lang="ru-RU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99592" y="0"/>
            <a:ext cx="7704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60840" cy="115212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Управление муниципальными финансами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219 495,2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491880" y="1916832"/>
            <a:ext cx="4536504" cy="2788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>
              <a:rot lat="1200000" lon="2159400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создание условий для повышения устойчивости бюджетов муниципальных образований городских (сельских) поселений Тосненского района Ленинградской области 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191 982,4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тыс. рублей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20272" y="1196753"/>
            <a:ext cx="1512168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rgbClr val="ABBC58"/>
              </a:solidFill>
              <a:effectLst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32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39552" y="1052736"/>
            <a:ext cx="1368152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99,9%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6" name="Picture 4" descr="Вебинар: «Как привлечь деньги в бизнес: секреты от банков и инвесторов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2478410" cy="1224136"/>
          </a:xfrm>
          <a:prstGeom prst="rect">
            <a:avLst/>
          </a:prstGeom>
          <a:noFill/>
        </p:spPr>
      </p:pic>
      <p:pic>
        <p:nvPicPr>
          <p:cNvPr id="8198" name="Picture 6" descr="Деньги, «чудесное изобретение человечеств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204864" cy="203532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Выгнутая влево стрелка 21"/>
          <p:cNvSpPr/>
          <p:nvPr/>
        </p:nvSpPr>
        <p:spPr>
          <a:xfrm>
            <a:off x="1259632" y="3212976"/>
            <a:ext cx="1224136" cy="79208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4355976" y="5085184"/>
            <a:ext cx="1512168" cy="936104"/>
          </a:xfrm>
          <a:prstGeom prst="curvedLeftArrow">
            <a:avLst>
              <a:gd name="adj1" fmla="val 25000"/>
              <a:gd name="adj2" fmla="val 4738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55576" y="0"/>
            <a:ext cx="79928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1772816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ПОДДЕРЖКА СОЦИАЛЬНО ОРИЕНТИРОВАННЫХ НЕКОММЕРЧЕСКИХ ОРГАНИЗАЦИЙ НА ТЕРРИТОРИИ МУНИЦИПАЛЬНОГО ОБРАЗОВАНИЯ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1 839,5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204864"/>
            <a:ext cx="2664296" cy="36194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ПОДДЕРЖКА СОЦИАЛЬНО ЗНАЧИМЫХ ПРОЕКТОВ СОЦИАЛЬНО ОРИЕТИРОВАННЫХ НЕКОММЕРЧЕСКИХ ОРГАНИЗАЦИЙ НА ТЕРРИТОРИИ РАЙОНА</a:t>
            </a:r>
          </a:p>
          <a:p>
            <a:pPr algn="ctr">
              <a:buNone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4 проекта </a:t>
            </a:r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800,0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тыс. рублей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9512" y="0"/>
            <a:ext cx="648072" cy="620688"/>
            <a:chOff x="251520" y="0"/>
            <a:chExt cx="648072" cy="6206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33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Содержимое 3"/>
          <p:cNvSpPr txBox="1">
            <a:spLocks/>
          </p:cNvSpPr>
          <p:nvPr/>
        </p:nvSpPr>
        <p:spPr>
          <a:xfrm>
            <a:off x="5796136" y="1700809"/>
            <a:ext cx="2664296" cy="46043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СОЦИАЛЬНО ОРИЕТИРОВАННЫХ НЕКОММЕРЧЕСКИХ ОРГАНИЗАЦИЙ, ОСУЩЕСТВЛЯЮЩИХ СОЦИАЛЬНУЮ ПОДДЕРЖКУ И ЗАЩИТУ ВЕТЕРАНО ВОЙНЫ, ТРУДА, Вооруженных сил, правоохранительных органов </a:t>
            </a:r>
            <a:endParaRPr kumimoji="0" lang="ru-RU" sz="1600" b="1" i="0" u="none" strike="noStrike" kern="1200" cap="all" spc="0" normalizeH="0" baseline="0" noProof="0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1 039,5</a:t>
            </a: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all" spc="0" normalizeH="0" baseline="0" noProof="0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тыс. рублей</a:t>
            </a:r>
            <a:endParaRPr kumimoji="0" lang="ru-RU" sz="18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1124744"/>
            <a:ext cx="158417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69" name="Picture 1" descr="C:\Users\user\Desktop\Презентация картинки\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66429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3" name="Picture 5" descr="https://dobro.ru/_next/image?url=https%3A%2F%2Fstorage.yandexcloud.net%2Fdobro-static%2Fprod%2Fimported%2Fpictures%2F0c1edb551dbf4377af6feee6449027f9.jpg&amp;w=640&amp;q=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2520280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55576" y="0"/>
            <a:ext cx="77768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16824" cy="151216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Организация транспортного обслуживания населения муниципального образования Тосненский район Ленинградской области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21 392,8 </a:t>
            </a:r>
            <a:r>
              <a:rPr lang="ru-RU" sz="18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116632"/>
            <a:ext cx="360040" cy="4793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9552" y="1340768"/>
            <a:ext cx="1584176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95,6%</a:t>
            </a:r>
            <a:endParaRPr lang="ru-RU" sz="2800" b="1" cap="all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 descr="Перевозчик «Питеравто» запустил в Тосно 45 автобусов на природном газе» в  блоге «Транспорт и логистика» - Сделано у н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2952328" cy="2690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2" name="Содержимое 3"/>
          <p:cNvSpPr>
            <a:spLocks noGrp="1"/>
          </p:cNvSpPr>
          <p:nvPr>
            <p:ph idx="1"/>
          </p:nvPr>
        </p:nvSpPr>
        <p:spPr>
          <a:xfrm>
            <a:off x="971600" y="2204864"/>
            <a:ext cx="3312368" cy="31700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на осуществление регулярных перевозок пассажиров и багажа автомобильным транспортом по регулируемым тарифам по маршрутам муниципального образования Тосненский район Ленинградской области</a:t>
            </a:r>
            <a:endParaRPr lang="ru-RU" sz="1800" b="1" cap="all" dirty="0">
              <a:ln w="9000" cmpd="sng">
                <a:noFill/>
                <a:prstDash val="solid"/>
              </a:ln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2060848"/>
            <a:ext cx="2448272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«ТРАНС-БАЛТ»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0"/>
            <a:ext cx="576064" cy="46166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Архитектура и градостроительство - Тосненский район Ленингра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2322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99592" y="0"/>
            <a:ext cx="77768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6632"/>
            <a:ext cx="734481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Непрограммные расходы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440 427,7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124744"/>
            <a:ext cx="85689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Социальные выплаты по содержанию детей-сирот и детей, оставшихся без попечения родителей, организация выплат единовременного пособия при передаче ребенка на воспитание в семью, оплата труда приемным родителям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3888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56 763,0 </a:t>
            </a:r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229200"/>
            <a:ext cx="84969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жильем отдельных категорий граждан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5877272"/>
            <a:ext cx="3240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2 236,6 </a:t>
            </a:r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51520" y="3429000"/>
            <a:ext cx="856895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Предоставление гражданам единовременной денежной выплаты на проведение капитального ремонта индивидуальных жилых домов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4365104"/>
            <a:ext cx="32403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5 511,8 </a:t>
            </a:r>
            <a:r>
              <a:rPr lang="ru-RU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user\Desktop\Презентация картинки\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2895600" cy="1052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27584" y="0"/>
            <a:ext cx="77768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1"/>
            <a:ext cx="792088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Адресная инвестиционная программа за 2021 год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311 510,2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000504"/>
            <a:ext cx="850112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на 200 мест по адресу: Ленинградская область, Тосненский район, пос. Тельмана, уч.2/1-5, в т. ч. проектно-изыскательские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563,6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000636"/>
            <a:ext cx="849694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по адресу: Ленинградская область, Тосненский район, г. Никольское, ул. Школьная, д. 3, в т. ч. проектно-изыскательские работы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7 519,0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021288"/>
            <a:ext cx="850112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 в муниципальную собственность имущества ОАО "РЖД", расположенного по адресу: Ленинградская область, г. Тосно, ул. Чехова, д. 1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11 598,1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196752"/>
            <a:ext cx="5400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000372"/>
            <a:ext cx="849694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нежилого здания детского дошкольного учреждения с оборудованием по адресу: Российская Федерация, Ленинградская область, Тосненский район, Федоровское городское поселение, городской поселок Федоровское, Березовая аллея, д.2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56 774,4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2" name="Рисунок 11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0"/>
            <a:ext cx="360040" cy="4793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504" y="0"/>
            <a:ext cx="648072" cy="6206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pic>
        <p:nvPicPr>
          <p:cNvPr id="3074" name="Picture 2" descr="В Тосненском районе строится новый детский 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952328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3286116" y="1785926"/>
            <a:ext cx="5429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(ДОУ) на 180 мест по адресу: Ленинградская область, г. Тосно, мкр.3, поз.8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41 492,4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27584" y="0"/>
            <a:ext cx="77768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980728"/>
            <a:ext cx="53285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Реконструкция здания начальной школы под МКОУ ДОД «Никольская детская школа искусств» и Никольскую библиотеку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70 249,2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76672"/>
            <a:ext cx="60007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культуры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221088"/>
            <a:ext cx="83529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жилых помещений для детей-сирот и детей, оставшихся без попечения родителей, лиц из их числа по договорам найма специализированных жилых помещений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117 613,8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 - 38 жилых помещений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301208"/>
            <a:ext cx="83529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(строительство) жилых помещений для использования в качестве специализированного (служебного) муниципального жилищного фонда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4 999,5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 - 2 жилых помещения</a:t>
            </a:r>
            <a:endParaRPr lang="ru-RU" sz="16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645024"/>
            <a:ext cx="60007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Прочие Объекты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924944"/>
            <a:ext cx="835292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Пристройка спортивного зала  МКУ «Тосненская СШОР»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700,0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41132" y="2420888"/>
            <a:ext cx="4967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физической культуры и спорта</a:t>
            </a:r>
          </a:p>
        </p:txBody>
      </p:sp>
      <p:pic>
        <p:nvPicPr>
          <p:cNvPr id="11" name="Рисунок 10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0"/>
            <a:ext cx="360040" cy="47937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0"/>
            <a:ext cx="576064" cy="476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0" descr="Начальную школу в Никольском Ленинградской области реконструируют под школу  искусст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952328" cy="1584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0"/>
            <a:ext cx="81369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428868"/>
            <a:ext cx="8928992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all" spc="0" dirty="0" smtClean="0">
                <a:ln w="9000" cmpd="sng">
                  <a:solidFill>
                    <a:srgbClr val="6078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5200" b="1" cap="all" spc="0" dirty="0">
              <a:ln w="9000" cmpd="sng">
                <a:solidFill>
                  <a:srgbClr val="60781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6200000">
            <a:off x="3987062" y="1701062"/>
            <a:ext cx="1169876" cy="914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043608" y="0"/>
            <a:ext cx="792088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Файл:Tosnenskiy rayon.pn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40760" cy="518457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86409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/>
              <a:t>Численность населения Тосненского </a:t>
            </a:r>
            <a:r>
              <a:rPr lang="ru-RU" sz="2800" dirty="0" smtClean="0"/>
              <a:t>района Ленинградской области</a:t>
            </a:r>
            <a:endParaRPr lang="ru-RU" sz="2800" dirty="0"/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57606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348880"/>
            <a:ext cx="115212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Нурминское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3977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052736"/>
            <a:ext cx="158417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120 734 человека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132856"/>
            <a:ext cx="129614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Красноборское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4657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4077072"/>
            <a:ext cx="108012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Лисинское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1703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1412776"/>
            <a:ext cx="115212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Шапкинское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439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3068960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Форносовское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6275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3928" y="2852936"/>
            <a:ext cx="1368152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Ульяновское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11586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2132856"/>
            <a:ext cx="108012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Федоровское 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4562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3968" y="3573016"/>
            <a:ext cx="1512168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Тосненское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39224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15816" y="1412776"/>
            <a:ext cx="10801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Тельмановское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13191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4437112"/>
            <a:ext cx="1224136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Рябовское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3013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861048"/>
            <a:ext cx="1080120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Любанское</a:t>
            </a:r>
            <a:r>
              <a:rPr lang="ru-RU" sz="1000" dirty="0" smtClean="0">
                <a:solidFill>
                  <a:schemeClr val="tx1"/>
                </a:solidFill>
              </a:rPr>
              <a:t>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9212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5013176"/>
            <a:ext cx="115212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Трубникоборское</a:t>
            </a:r>
            <a:r>
              <a:rPr lang="ru-RU" sz="1000" dirty="0" smtClean="0">
                <a:solidFill>
                  <a:schemeClr val="tx1"/>
                </a:solidFill>
              </a:rPr>
              <a:t> сельское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1479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1340768"/>
            <a:ext cx="10801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Никольское городское поселение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22416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0"/>
            <a:ext cx="2160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Страна &quot;мёртвых душ&quot;: какая реальная численность населения в России? 146  млн. или всё же 90 млн.? | Чёрным по белому | Яндекс Дз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85184"/>
            <a:ext cx="3168352" cy="158417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0"/>
            <a:ext cx="7920880" cy="6741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276872"/>
          <a:ext cx="9144000" cy="41764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75935"/>
                <a:gridCol w="3199979"/>
                <a:gridCol w="3068086"/>
              </a:tblGrid>
              <a:tr h="1313215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2020 года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 2021 года</a:t>
                      </a:r>
                      <a:endParaRPr lang="ru-RU" sz="20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56063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3 305 004,2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3 901 475,7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6310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собственные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безвозмездные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1 217 454,7</a:t>
                      </a:r>
                    </a:p>
                    <a:p>
                      <a:pPr algn="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2 087 549,5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1 433 124,6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2 468 351,1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6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3 469 400,3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3 810 502,6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741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Дефицит «-» </a:t>
                      </a:r>
                    </a:p>
                    <a:p>
                      <a:pPr algn="l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(профицит «+»)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kern="1200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- 164 396,1</a:t>
                      </a:r>
                      <a:endParaRPr lang="ru-RU" sz="2400" b="1" kern="1200" cap="none" spc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kern="1200" cap="none" spc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+ 90 973,1</a:t>
                      </a:r>
                      <a:endParaRPr lang="ru-RU" sz="2400" b="1" kern="1200" cap="none" spc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1760" y="332656"/>
            <a:ext cx="590465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Исполнение доходной и расходной частей Бюджета За 2020 и 2021 годы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141277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21" name="Picture 1" descr="C:\Users\user\Desktop\Презентация картинки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2232248" cy="151216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7584" y="0"/>
            <a:ext cx="8136904" cy="702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412776"/>
          <a:ext cx="784887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6984776" cy="9848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Доходы бюджета за 2021 год составили</a:t>
            </a:r>
          </a:p>
          <a:p>
            <a:pPr algn="ctr"/>
            <a:r>
              <a:rPr lang="ru-RU" sz="40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3 901 475,7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тыс. рублей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1520" y="0"/>
            <a:ext cx="0" cy="6206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5576" y="0"/>
            <a:ext cx="0" cy="6206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520" y="11663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8730B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ru-RU" sz="2400" b="1" dirty="0"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0688"/>
            <a:ext cx="50405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6200000">
            <a:off x="3901616" y="1615616"/>
            <a:ext cx="1340768" cy="914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 descr="C:\Users\user\Desktop\Презентация картинки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37112"/>
            <a:ext cx="3024336" cy="216673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55576" y="0"/>
            <a:ext cx="8172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0"/>
            <a:ext cx="676875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Бюджета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156176" y="1556792"/>
            <a:ext cx="2592288" cy="4622192"/>
            <a:chOff x="683568" y="2500250"/>
            <a:chExt cx="2232248" cy="374558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83568" y="2500250"/>
              <a:ext cx="2232248" cy="12696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FFFF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568" y="3725633"/>
              <a:ext cx="2232248" cy="4668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3568" y="4150847"/>
              <a:ext cx="2232248" cy="209498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76256" y="4046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59632" y="1556792"/>
            <a:ext cx="2232248" cy="4464496"/>
            <a:chOff x="683568" y="2352303"/>
            <a:chExt cx="2232248" cy="424847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83568" y="2352303"/>
              <a:ext cx="2232248" cy="12241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FFFF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83568" y="3576439"/>
              <a:ext cx="223224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3568" y="4152503"/>
              <a:ext cx="2232248" cy="244827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2" name="Прямоугольник 51"/>
          <p:cNvSpPr/>
          <p:nvPr/>
        </p:nvSpPr>
        <p:spPr>
          <a:xfrm flipH="1">
            <a:off x="3635896" y="1700808"/>
            <a:ext cx="237626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Налоговые доходы</a:t>
            </a:r>
            <a:endParaRPr lang="ru-RU" b="1" cap="all" spc="0" dirty="0">
              <a:ln w="9000" cmpd="sng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35896" y="2852936"/>
            <a:ext cx="237626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Неналоговые доходы</a:t>
            </a:r>
            <a:endParaRPr lang="ru-RU" b="1" cap="all" spc="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35896" y="4005064"/>
            <a:ext cx="237626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noFill/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Безвозмездные</a:t>
            </a:r>
          </a:p>
          <a:p>
            <a:pPr algn="ctr"/>
            <a:r>
              <a:rPr lang="ru-RU" b="1" cap="all" spc="0" dirty="0" smtClean="0">
                <a:ln w="9000" cmpd="sng">
                  <a:noFill/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поступления</a:t>
            </a:r>
            <a:endParaRPr lang="ru-RU" b="1" cap="all" spc="0" dirty="0">
              <a:ln w="9000" cmpd="sng">
                <a:noFill/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87624" y="836712"/>
            <a:ext cx="230425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3 305 004,2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56176" y="836712"/>
            <a:ext cx="259228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spc="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3 901 475,7</a:t>
            </a:r>
            <a:endParaRPr lang="ru-RU" sz="28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73758" y="4286256"/>
            <a:ext cx="28061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2 087 549,5</a:t>
            </a:r>
            <a:endParaRPr lang="ru-RU" sz="2800" b="1" cap="all" dirty="0">
              <a:ln w="9000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287561" y="2924945"/>
            <a:ext cx="213231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158 012,4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115616" y="1988840"/>
            <a:ext cx="26200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1 059 442,3</a:t>
            </a:r>
            <a:endParaRPr lang="ru-RU" sz="2400" b="1" cap="all" dirty="0">
              <a:ln w="9000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03648" y="5877272"/>
            <a:ext cx="1872208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2020 год</a:t>
            </a:r>
            <a:endParaRPr lang="ru-RU" sz="2800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44208" y="5949280"/>
            <a:ext cx="2016224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2021 год</a:t>
            </a:r>
            <a:endParaRPr lang="ru-RU" sz="2800" dirty="0">
              <a:ln w="18415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>
            <a:off x="5436096" y="404664"/>
            <a:ext cx="50405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779912" y="404664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300192" y="4293096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2 468 351,1</a:t>
            </a:r>
          </a:p>
          <a:p>
            <a:pPr algn="ctr"/>
            <a:endParaRPr lang="ru-RU" sz="2800" b="1" cap="all" dirty="0">
              <a:ln w="9000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72200" y="19888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1 199 950,7</a:t>
            </a:r>
            <a:endParaRPr lang="ru-RU" sz="2400" b="1" cap="all" dirty="0">
              <a:ln w="9000" cmpd="sng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16216" y="314096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233 173,9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491880" y="494116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67944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16216" y="3501008"/>
            <a:ext cx="1418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1311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72200" y="3284984"/>
            <a:ext cx="1152128" cy="1058416"/>
          </a:xfrm>
          <a:prstGeom prst="roundRect">
            <a:avLst>
              <a:gd name="adj" fmla="val 15705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96136" y="2492896"/>
            <a:ext cx="2664296" cy="1008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2420888"/>
            <a:ext cx="2210544" cy="1058416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412776"/>
            <a:ext cx="17281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55576" y="-198784"/>
            <a:ext cx="8064896" cy="70567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16632"/>
            <a:ext cx="7344816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Структура налоговых и неналоговых доходов </a:t>
            </a:r>
          </a:p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2021 году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908720"/>
            <a:ext cx="345638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1 433 124,6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555776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555776" y="1916832"/>
            <a:ext cx="1008112" cy="159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436096" y="1916832"/>
            <a:ext cx="1008112" cy="159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444208" y="19168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4128" y="2492896"/>
            <a:ext cx="280831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233 173,9 тыс. рублей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31" name="Стрелка вниз 30"/>
          <p:cNvSpPr/>
          <p:nvPr/>
        </p:nvSpPr>
        <p:spPr>
          <a:xfrm rot="18626722">
            <a:off x="3435672" y="3838864"/>
            <a:ext cx="394271" cy="98047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 rot="2709816">
            <a:off x="5221538" y="3856264"/>
            <a:ext cx="394271" cy="98047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63688" y="3501008"/>
            <a:ext cx="12241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83,7%</a:t>
            </a:r>
            <a:endParaRPr lang="ru-RU" sz="2400" b="1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3968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7504" y="0"/>
            <a:ext cx="792088" cy="650305"/>
            <a:chOff x="251520" y="0"/>
            <a:chExt cx="648072" cy="65030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1520" y="188640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650" name="Picture 2" descr="C:\Users\user\Desktop\Презентация картинк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869160"/>
            <a:ext cx="3024336" cy="18192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611560" y="2492896"/>
            <a:ext cx="280831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1 199 950,7 тыс. рублей</a:t>
            </a:r>
          </a:p>
          <a:p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012160" y="3501008"/>
            <a:ext cx="1152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16,3%</a:t>
            </a:r>
            <a:endParaRPr lang="ru-RU" sz="2400" b="1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99592" y="0"/>
            <a:ext cx="806489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rgbClr val="38730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8640"/>
            <a:ext cx="705678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Исполнение бюджета </a:t>
            </a:r>
          </a:p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налоговым доходам в 2021 году</a:t>
            </a:r>
            <a:endParaRPr lang="ru-RU" b="1" cap="all" spc="0" dirty="0">
              <a:ln w="9000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84785"/>
            <a:ext cx="2088232" cy="8771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spc="0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Налоги на прибыль, доходы</a:t>
            </a:r>
            <a:endParaRPr lang="ru-RU" sz="1700" b="1" cap="all" spc="0" dirty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700808"/>
            <a:ext cx="2016224" cy="8771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spc="0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Налоги на </a:t>
            </a:r>
            <a:endParaRPr lang="ru-RU" sz="1700" b="1" cap="all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cap="all" spc="0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Совокупный доход</a:t>
            </a:r>
            <a:endParaRPr lang="ru-RU" sz="1700" b="1" cap="all" spc="0" dirty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988840"/>
            <a:ext cx="1944216" cy="8771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Государственная пошлина</a:t>
            </a:r>
          </a:p>
          <a:p>
            <a:pPr algn="ctr"/>
            <a:endParaRPr lang="ru-RU" sz="1700" b="1" cap="all" spc="0" dirty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301209"/>
            <a:ext cx="1656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753 950,5</a:t>
            </a:r>
            <a:endParaRPr lang="ru-RU" sz="2400" b="1" cap="all" spc="0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6309320"/>
            <a:ext cx="144016" cy="144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A3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6309320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6309320"/>
            <a:ext cx="1440160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spc="0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план</a:t>
            </a:r>
            <a:endParaRPr lang="ru-RU" sz="1700" b="1" cap="all" spc="0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8064" y="6309320"/>
            <a:ext cx="1656184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исполнено</a:t>
            </a:r>
            <a:endParaRPr lang="ru-RU" sz="1700" b="1" cap="all" spc="0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80312" y="9807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360040" cy="47937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43608" y="2636912"/>
            <a:ext cx="1656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702 182,5</a:t>
            </a:r>
            <a:endParaRPr lang="ru-RU" sz="2400" b="1" cap="all" spc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3286116" y="2428868"/>
          <a:ext cx="29523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4788024" y="5301208"/>
            <a:ext cx="1584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426 215,3</a:t>
            </a:r>
            <a:endParaRPr lang="ru-RU" sz="2400" b="1" cap="all" spc="0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3068960"/>
            <a:ext cx="1584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311 235,0</a:t>
            </a:r>
            <a:endParaRPr lang="ru-RU" sz="2400" b="1" cap="all" spc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52320" y="5301208"/>
            <a:ext cx="1440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19 784,9</a:t>
            </a:r>
            <a:endParaRPr lang="ru-RU" sz="2400" b="1" cap="all" spc="0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44208" y="3284984"/>
            <a:ext cx="1584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17 796,0</a:t>
            </a:r>
            <a:endParaRPr lang="ru-RU" sz="2400" b="1" cap="all" spc="0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251520" y="0"/>
            <a:ext cx="648072" cy="620688"/>
            <a:chOff x="251520" y="0"/>
            <a:chExt cx="648072" cy="62068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51520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55576" y="0"/>
              <a:ext cx="0" cy="62068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1520" y="620688"/>
              <a:ext cx="504056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1520" y="116632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8730B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ru-RU" sz="2400" b="1" dirty="0">
                <a:solidFill>
                  <a:srgbClr val="38730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Стрелка вверх 39"/>
          <p:cNvSpPr/>
          <p:nvPr/>
        </p:nvSpPr>
        <p:spPr>
          <a:xfrm>
            <a:off x="1403648" y="3643314"/>
            <a:ext cx="504056" cy="158588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верх 40"/>
          <p:cNvSpPr/>
          <p:nvPr/>
        </p:nvSpPr>
        <p:spPr>
          <a:xfrm>
            <a:off x="2411760" y="3071810"/>
            <a:ext cx="576064" cy="215739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верх 41"/>
          <p:cNvSpPr/>
          <p:nvPr/>
        </p:nvSpPr>
        <p:spPr>
          <a:xfrm>
            <a:off x="4211960" y="3645024"/>
            <a:ext cx="576064" cy="1584176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верх 42"/>
          <p:cNvSpPr/>
          <p:nvPr/>
        </p:nvSpPr>
        <p:spPr>
          <a:xfrm>
            <a:off x="7308304" y="4005064"/>
            <a:ext cx="432048" cy="1224136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верх 43"/>
          <p:cNvSpPr/>
          <p:nvPr/>
        </p:nvSpPr>
        <p:spPr>
          <a:xfrm>
            <a:off x="8028384" y="3717032"/>
            <a:ext cx="504056" cy="151216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187624" y="5229200"/>
            <a:ext cx="75608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2358216" y="4429132"/>
            <a:ext cx="142796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868144" y="3645024"/>
            <a:ext cx="0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8604448" y="4293096"/>
            <a:ext cx="0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827584" y="0"/>
            <a:ext cx="72008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18703</TotalTime>
  <Words>2635</Words>
  <Application>Microsoft Office PowerPoint</Application>
  <PresentationFormat>Экран (4:3)</PresentationFormat>
  <Paragraphs>784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Содержание</vt:lpstr>
      <vt:lpstr>Административно-территориальное деление Тосненского района Ленинградской области</vt:lpstr>
      <vt:lpstr>Численность населения Тосненского района Ленинградской области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расходы бюджета за 2021 год составили 3 810 502,6 тыс. рублей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развитие физической культуры, спорта  и молодежной политики 57 345,1 тыс. рублей </vt:lpstr>
      <vt:lpstr>Слайд 27</vt:lpstr>
      <vt:lpstr>Слайд 28</vt:lpstr>
      <vt:lpstr>Слайд 29</vt:lpstr>
      <vt:lpstr>Слайд 30</vt:lpstr>
      <vt:lpstr>Слайд 31</vt:lpstr>
      <vt:lpstr>Слайд 32</vt:lpstr>
      <vt:lpstr>Управление муниципальными финансами  219 495,2 тыс. рублей</vt:lpstr>
      <vt:lpstr>ПОДДЕРЖКА СОЦИАЛЬНО ОРИЕНТИРОВАННЫХ НЕКОММЕРЧЕСКИХ ОРГАНИЗАЦИЙ НА ТЕРРИТОРИИ МУНИЦИПАЛЬНОГО ОБРАЗОВАНИЯ  1 839,5 тыс. рублей </vt:lpstr>
      <vt:lpstr>Организация транспортного обслуживания населения муниципального образования Тосненский район Ленинградской области 21 392,8 тыс. рублей 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Иванова Ирина Владимировна</cp:lastModifiedBy>
  <cp:revision>1720</cp:revision>
  <dcterms:created xsi:type="dcterms:W3CDTF">2015-04-21T11:34:14Z</dcterms:created>
  <dcterms:modified xsi:type="dcterms:W3CDTF">2022-11-16T08:22:45Z</dcterms:modified>
</cp:coreProperties>
</file>