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6"/>
  </p:notesMasterIdLst>
  <p:handoutMasterIdLst>
    <p:handoutMasterId r:id="rId7"/>
  </p:handoutMasterIdLst>
  <p:sldIdLst>
    <p:sldId id="494" r:id="rId5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7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684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26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161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00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EA"/>
    <a:srgbClr val="E04E39"/>
    <a:srgbClr val="D8EF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>
      <p:cViewPr>
        <p:scale>
          <a:sx n="80" d="100"/>
          <a:sy n="80" d="100"/>
        </p:scale>
        <p:origin x="-1296" y="-450"/>
      </p:cViewPr>
      <p:guideLst>
        <p:guide orient="horz" pos="2427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712"/>
            <a:ext cx="5438775" cy="4466511"/>
          </a:xfrm>
          <a:prstGeom prst="rect">
            <a:avLst/>
          </a:prstGeom>
        </p:spPr>
        <p:txBody>
          <a:bodyPr vert="horz" lIns="91418" tIns="45708" rIns="91418" bIns="457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38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74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09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50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684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26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161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00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9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28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1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2823439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2823439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5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90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2" tIns="67050" rIns="134092" bIns="6705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597992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09" y="2823449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1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9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72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72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69" y="2823429"/>
            <a:ext cx="4435507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2823429"/>
            <a:ext cx="4422399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69" y="1602398"/>
            <a:ext cx="4435507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7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2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8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6" rIns="134151" bIns="6707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69" y="159798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6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72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05" y="2823440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3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3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2823439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2823439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8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94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4" tIns="67038" rIns="134074" bIns="6703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597992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14" y="2823450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38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74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0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5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Arial" charset="0"/>
        </a:defRPr>
      </a:lvl1pPr>
      <a:lvl2pPr marL="742201" indent="-285466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47" indent="-228366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581" indent="-228366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16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053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792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532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269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15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3016"/>
            <a:ext cx="2121357" cy="410259"/>
          </a:xfrm>
          <a:prstGeom prst="rect">
            <a:avLst/>
          </a:prstGeom>
        </p:spPr>
        <p:txBody>
          <a:bodyPr vert="horz" lIns="120662" tIns="60330" rIns="120662" bIns="60330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714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00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4" tIns="67038" rIns="134074" bIns="6703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800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00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4" tIns="67038" rIns="134074" bIns="6703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4" tIns="67038" rIns="134074" bIns="670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321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21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21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1" indent="-251381" algn="l" defTabSz="603321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21" rtl="0" eaLnBrk="1" latinLnBrk="0" hangingPunct="1">
        <a:spcBef>
          <a:spcPts val="0"/>
        </a:spcBef>
        <a:buFontTx/>
        <a:buNone/>
        <a:defRPr sz="21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21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266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588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4909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229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21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47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09962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289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03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619926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249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567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14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3013"/>
            <a:ext cx="2121357" cy="410259"/>
          </a:xfrm>
          <a:prstGeom prst="rect">
            <a:avLst/>
          </a:prstGeom>
        </p:spPr>
        <p:txBody>
          <a:bodyPr vert="horz" lIns="120679" tIns="60340" rIns="120679" bIns="60340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713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00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2" tIns="67050" rIns="134092" bIns="6705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800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00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2" tIns="67050" rIns="134092" bIns="6705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2" tIns="67050" rIns="134092" bIns="670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414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14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14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0" indent="-251420" algn="l" defTabSz="603414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14" rtl="0" eaLnBrk="1" latinLnBrk="0" hangingPunct="1">
        <a:spcBef>
          <a:spcPts val="0"/>
        </a:spcBef>
        <a:buFontTx/>
        <a:buNone/>
        <a:defRPr sz="21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14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775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194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606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022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14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31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44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658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073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486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00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312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6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1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3" y="6903012"/>
            <a:ext cx="2121357" cy="410259"/>
          </a:xfrm>
          <a:prstGeom prst="rect">
            <a:avLst/>
          </a:prstGeom>
        </p:spPr>
        <p:txBody>
          <a:bodyPr vert="horz" lIns="120730" tIns="60366" rIns="120730" bIns="60366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3" y="560708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6" rIns="134151" bIns="6707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782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6" rIns="134151" bIns="6707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6" rIns="134151" bIns="670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673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73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73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27" indent="-251527" algn="l" defTabSz="603673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73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73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01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881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553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224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73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50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23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695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370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043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719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389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82864"/>
          <a:stretch/>
        </p:blipFill>
        <p:spPr>
          <a:xfrm>
            <a:off x="12673184" y="0"/>
            <a:ext cx="679283" cy="1099207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338123" y="1332582"/>
            <a:ext cx="13033375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5961" y="549603"/>
            <a:ext cx="1051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Положительный опыт аренды муниципального недвижимого имущества субъектом МСП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84353" y="1620614"/>
            <a:ext cx="778252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ИП Гончарова Анастасия Сергеевна</a:t>
            </a:r>
          </a:p>
          <a:p>
            <a:endParaRPr lang="ru-RU" b="1" dirty="0"/>
          </a:p>
          <a:p>
            <a:pPr algn="just"/>
            <a:r>
              <a:rPr lang="ru-RU" sz="1400" dirty="0" smtClean="0"/>
              <a:t>Является получателем субсидии в рамках мероприятия повышения доступности финансовых ресурсов для субъектов МСП муниципальной программы «Развитие и поддержка малого и среднего предпринимательства на территории муниципального образования </a:t>
            </a:r>
            <a:r>
              <a:rPr lang="ru-RU" sz="1400" dirty="0" err="1"/>
              <a:t>Т</a:t>
            </a:r>
            <a:r>
              <a:rPr lang="ru-RU" sz="1400" dirty="0" err="1" smtClean="0"/>
              <a:t>осненский</a:t>
            </a:r>
            <a:r>
              <a:rPr lang="ru-RU" sz="1400" dirty="0" smtClean="0"/>
              <a:t> район Ленинградской области», активная участница мероприятий.</a:t>
            </a:r>
          </a:p>
          <a:p>
            <a:pPr algn="just"/>
            <a:r>
              <a:rPr lang="ru-RU" sz="1400" dirty="0" smtClean="0"/>
              <a:t>Основатель известного бренда «Бутон».</a:t>
            </a:r>
          </a:p>
          <a:p>
            <a:pPr algn="just"/>
            <a:r>
              <a:rPr lang="ru-RU" sz="1400" dirty="0" smtClean="0"/>
              <a:t>Сфера деятельности – производство, реализация одежды и аксессуаров для детей и взрослых.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 smtClean="0"/>
              <a:t>              Ленинградская область, г. Тосно, ул. Боярова, д. 16 (аренда с 2018 года)</a:t>
            </a:r>
          </a:p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 </a:t>
            </a:r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69" y="3996878"/>
            <a:ext cx="346336" cy="4540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53" y="4528741"/>
            <a:ext cx="648072" cy="6480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04433" y="4644950"/>
            <a:ext cx="38457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19,47 </a:t>
            </a:r>
            <a:r>
              <a:rPr lang="ru-RU" sz="1400" dirty="0" err="1" smtClean="0"/>
              <a:t>кв.м</a:t>
            </a:r>
            <a:endParaRPr lang="ru-RU" sz="1400" dirty="0" smtClean="0"/>
          </a:p>
          <a:p>
            <a:r>
              <a:rPr lang="ru-RU" sz="1400" dirty="0" smtClean="0"/>
              <a:t>Этаж: 2</a:t>
            </a:r>
          </a:p>
          <a:p>
            <a:r>
              <a:rPr lang="ru-RU" sz="1400" dirty="0" smtClean="0"/>
              <a:t>Вход: общий</a:t>
            </a:r>
          </a:p>
          <a:p>
            <a:endParaRPr lang="ru-RU" sz="1400" dirty="0"/>
          </a:p>
          <a:p>
            <a:r>
              <a:rPr lang="ru-RU" sz="1400" dirty="0" smtClean="0"/>
              <a:t>Здание: нежилое, 2-этажное, кирпичное</a:t>
            </a:r>
          </a:p>
          <a:p>
            <a:r>
              <a:rPr lang="ru-RU" sz="1400" dirty="0" smtClean="0"/>
              <a:t>Год постройки: 1965</a:t>
            </a:r>
            <a:endParaRPr lang="ru-RU" sz="1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294" y="6029946"/>
            <a:ext cx="407412" cy="40741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04432" y="6085110"/>
            <a:ext cx="74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Ежемесячный платеж: 12207,</a:t>
            </a:r>
            <a:r>
              <a:rPr lang="en-US" sz="1400" dirty="0" smtClean="0"/>
              <a:t>70</a:t>
            </a:r>
            <a:r>
              <a:rPr lang="ru-RU" sz="1400" dirty="0" smtClean="0"/>
              <a:t> руб</a:t>
            </a:r>
            <a:r>
              <a:rPr lang="ru-RU" dirty="0" smtClean="0"/>
              <a:t>. </a:t>
            </a:r>
            <a:r>
              <a:rPr lang="ru-RU" sz="1400" dirty="0" smtClean="0"/>
              <a:t>(с учетом НДС)  </a:t>
            </a:r>
            <a:endParaRPr lang="ru-RU" sz="14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1" y="3823766"/>
            <a:ext cx="3048340" cy="22862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65" y="4308563"/>
            <a:ext cx="2376264" cy="317496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59" y="1476249"/>
            <a:ext cx="2124236" cy="283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8547</TotalTime>
  <Words>121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Office Theme</vt:lpstr>
      <vt:lpstr>1_Тема Office</vt:lpstr>
      <vt:lpstr>2_Тема Office</vt:lpstr>
      <vt:lpstr>3_Тема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Гусманова Юлия Валеьевна</cp:lastModifiedBy>
  <cp:revision>565</cp:revision>
  <cp:lastPrinted>2021-06-10T10:00:41Z</cp:lastPrinted>
  <dcterms:modified xsi:type="dcterms:W3CDTF">2023-03-07T07:54:13Z</dcterms:modified>
</cp:coreProperties>
</file>