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charts/chart7.xml" ContentType="application/vnd.openxmlformats-officedocument.drawingml.chart+xml"/>
  <Override PartName="/ppt/diagrams/quickStyle13.xml" ContentType="application/vnd.openxmlformats-officedocument.drawingml.diagramStyle+xml"/>
  <Override PartName="/ppt/diagrams/drawing14.xml" ContentType="application/vnd.ms-office.drawingml.diagramDrawing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charts/chart8.xml" ContentType="application/vnd.openxmlformats-officedocument.drawingml.chart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Default Extension="xls" ContentType="application/vnd.ms-exce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9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tags/tag7.xml" ContentType="application/vnd.openxmlformats-officedocument.presentationml.tag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6" r:id="rId3"/>
  </p:sldMasterIdLst>
  <p:notesMasterIdLst>
    <p:notesMasterId r:id="rId44"/>
  </p:notesMasterIdLst>
  <p:sldIdLst>
    <p:sldId id="324" r:id="rId4"/>
    <p:sldId id="259" r:id="rId5"/>
    <p:sldId id="425" r:id="rId6"/>
    <p:sldId id="389" r:id="rId7"/>
    <p:sldId id="338" r:id="rId8"/>
    <p:sldId id="384" r:id="rId9"/>
    <p:sldId id="284" r:id="rId10"/>
    <p:sldId id="367" r:id="rId11"/>
    <p:sldId id="419" r:id="rId12"/>
    <p:sldId id="297" r:id="rId13"/>
    <p:sldId id="390" r:id="rId14"/>
    <p:sldId id="429" r:id="rId15"/>
    <p:sldId id="392" r:id="rId16"/>
    <p:sldId id="430" r:id="rId17"/>
    <p:sldId id="276" r:id="rId18"/>
    <p:sldId id="431" r:id="rId19"/>
    <p:sldId id="401" r:id="rId20"/>
    <p:sldId id="402" r:id="rId21"/>
    <p:sldId id="404" r:id="rId22"/>
    <p:sldId id="405" r:id="rId23"/>
    <p:sldId id="403" r:id="rId24"/>
    <p:sldId id="434" r:id="rId25"/>
    <p:sldId id="437" r:id="rId26"/>
    <p:sldId id="406" r:id="rId27"/>
    <p:sldId id="439" r:id="rId28"/>
    <p:sldId id="394" r:id="rId29"/>
    <p:sldId id="342" r:id="rId30"/>
    <p:sldId id="395" r:id="rId31"/>
    <p:sldId id="340" r:id="rId32"/>
    <p:sldId id="420" r:id="rId33"/>
    <p:sldId id="432" r:id="rId34"/>
    <p:sldId id="413" r:id="rId35"/>
    <p:sldId id="414" r:id="rId36"/>
    <p:sldId id="435" r:id="rId37"/>
    <p:sldId id="436" r:id="rId38"/>
    <p:sldId id="351" r:id="rId39"/>
    <p:sldId id="440" r:id="rId40"/>
    <p:sldId id="415" r:id="rId41"/>
    <p:sldId id="360" r:id="rId42"/>
    <p:sldId id="335" r:id="rId43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00"/>
    <a:srgbClr val="003300"/>
    <a:srgbClr val="006600"/>
    <a:srgbClr val="0000FF"/>
    <a:srgbClr val="990000"/>
    <a:srgbClr val="CC0099"/>
    <a:srgbClr val="04094C"/>
    <a:srgbClr val="020530"/>
    <a:srgbClr val="660066"/>
    <a:srgbClr val="001A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43" autoAdjust="0"/>
    <p:restoredTop sz="96929" autoAdjust="0"/>
  </p:normalViewPr>
  <p:slideViewPr>
    <p:cSldViewPr>
      <p:cViewPr varScale="1">
        <p:scale>
          <a:sx n="116" d="100"/>
          <a:sy n="116" d="100"/>
        </p:scale>
        <p:origin x="-183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9.2207684296377879E-2"/>
          <c:y val="3.0691200789977949E-2"/>
          <c:w val="0.84192968406335411"/>
          <c:h val="0.558460324140719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6"/>
          <c:dPt>
            <c:idx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rgbClr val="00FF99"/>
              </a:solidFill>
            </c:spPr>
          </c:dPt>
          <c:cat>
            <c:strRef>
              <c:f>Лист1!$A$2:$A$5</c:f>
              <c:strCache>
                <c:ptCount val="4"/>
                <c:pt idx="0">
                  <c:v>Налог на доходы физических лиц 140 821,7 тыс. рублей    65,7%</c:v>
                </c:pt>
                <c:pt idx="1">
                  <c:v>Земельный налог 48 667,0 тыс. рублей  22,7%</c:v>
                </c:pt>
                <c:pt idx="2">
                  <c:v>Акцизы на автомобильный и прямогонный бензин, дизельное топливо, моторные масла для дизельных и карбюраторных двигателей  10 545,8 тыс. рублей  4,9%</c:v>
                </c:pt>
                <c:pt idx="3">
                  <c:v>Налог на имущество физических лиц   14 249,0 тыс. рублей  6,7%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140821.70000000001</c:v>
                </c:pt>
                <c:pt idx="1">
                  <c:v>48667</c:v>
                </c:pt>
                <c:pt idx="2">
                  <c:v>10545.8</c:v>
                </c:pt>
                <c:pt idx="3">
                  <c:v>14249</c:v>
                </c:pt>
              </c:numCache>
            </c:numRef>
          </c:val>
        </c:ser>
      </c:pie3DChart>
      <c:spPr>
        <a:noFill/>
        <a:ln w="25392">
          <a:noFill/>
        </a:ln>
      </c:spPr>
    </c:plotArea>
    <c:legend>
      <c:legendPos val="b"/>
      <c:layout>
        <c:manualLayout>
          <c:xMode val="edge"/>
          <c:yMode val="edge"/>
          <c:x val="8.3078535800517966E-2"/>
          <c:y val="0.56554290893840786"/>
          <c:w val="0.88238213210764627"/>
          <c:h val="0.35268428104886401"/>
        </c:manualLayout>
      </c:layout>
      <c:txPr>
        <a:bodyPr/>
        <a:lstStyle/>
        <a:p>
          <a:pPr>
            <a:defRPr sz="1500" b="1">
              <a:solidFill>
                <a:srgbClr val="04094C"/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799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6946684743847188E-2"/>
          <c:y val="2.7008673754446006E-2"/>
          <c:w val="0.85199783881455748"/>
          <c:h val="0.8608177186582194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2060"/>
            </a:solidFill>
          </c:spPr>
          <c:cat>
            <c:numRef>
              <c:f>Лист1!$A$2:$A$6</c:f>
              <c:numCache>
                <c:formatCode>#,##0.0</c:formatCode>
                <c:ptCount val="5"/>
                <c:pt idx="0">
                  <c:v>183364</c:v>
                </c:pt>
                <c:pt idx="1">
                  <c:v>195516.7</c:v>
                </c:pt>
                <c:pt idx="2">
                  <c:v>207751</c:v>
                </c:pt>
                <c:pt idx="3">
                  <c:v>205334.6</c:v>
                </c:pt>
                <c:pt idx="4">
                  <c:v>214283.5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#,##0">
                  <c:v>183364</c:v>
                </c:pt>
                <c:pt idx="1">
                  <c:v>195516.7</c:v>
                </c:pt>
                <c:pt idx="2">
                  <c:v>207751</c:v>
                </c:pt>
                <c:pt idx="3">
                  <c:v>205334.6</c:v>
                </c:pt>
                <c:pt idx="4">
                  <c:v>214283.5</c:v>
                </c:pt>
              </c:numCache>
            </c:numRef>
          </c:val>
        </c:ser>
        <c:axId val="139540352"/>
        <c:axId val="139541888"/>
      </c:barChart>
      <c:catAx>
        <c:axId val="139540352"/>
        <c:scaling>
          <c:orientation val="minMax"/>
        </c:scaling>
        <c:axPos val="b"/>
        <c:numFmt formatCode="#,##0.0" sourceLinked="1"/>
        <c:tickLblPos val="nextTo"/>
        <c:txPr>
          <a:bodyPr/>
          <a:lstStyle/>
          <a:p>
            <a:pPr>
              <a:defRPr>
                <a:solidFill>
                  <a:schemeClr val="tx2">
                    <a:lumMod val="50000"/>
                  </a:schemeClr>
                </a:solidFill>
                <a:latin typeface="Eras Bold ITC" panose="020B0907030504020204" pitchFamily="34" charset="0"/>
              </a:defRPr>
            </a:pPr>
            <a:endParaRPr lang="ru-RU"/>
          </a:p>
        </c:txPr>
        <c:crossAx val="139541888"/>
        <c:crosses val="autoZero"/>
        <c:auto val="1"/>
        <c:lblAlgn val="ctr"/>
        <c:lblOffset val="100"/>
      </c:catAx>
      <c:valAx>
        <c:axId val="139541888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50000"/>
                  </a:schemeClr>
                </a:solidFill>
                <a:latin typeface="+mn-lt"/>
              </a:defRPr>
            </a:pPr>
            <a:endParaRPr lang="ru-RU"/>
          </a:p>
        </c:txPr>
        <c:crossAx val="1395403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>
        <c:manualLayout>
          <c:layoutTarget val="inner"/>
          <c:xMode val="edge"/>
          <c:yMode val="edge"/>
          <c:x val="0.39855478023813273"/>
          <c:y val="0.39278557114228657"/>
          <c:w val="0.31783944517856266"/>
          <c:h val="0.57782231128924511"/>
        </c:manualLayout>
      </c:layout>
      <c:doughnutChart>
        <c:varyColors val="1"/>
        <c:ser>
          <c:idx val="0"/>
          <c:order val="0"/>
          <c:explosion val="25"/>
          <c:cat>
            <c:strRef>
              <c:f>'неналоговые доходыв'!$C$4:$C$7</c:f>
              <c:strCache>
                <c:ptCount val="3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Доходы от оказания платных услуг и компекнсации затрат государства</c:v>
                </c:pt>
                <c:pt idx="2">
                  <c:v>Доходы от продажи материальных и нематериальных активов</c:v>
                </c:pt>
              </c:strCache>
            </c:strRef>
          </c:cat>
          <c:val>
            <c:numRef>
              <c:f>'неналоговые доходыв'!$D$4:$D$7</c:f>
              <c:numCache>
                <c:formatCode>General</c:formatCode>
                <c:ptCount val="4"/>
                <c:pt idx="0">
                  <c:v>34640.5</c:v>
                </c:pt>
                <c:pt idx="1">
                  <c:v>24462</c:v>
                </c:pt>
                <c:pt idx="2">
                  <c:v>6992</c:v>
                </c:pt>
              </c:numCache>
            </c:numRef>
          </c:val>
        </c:ser>
        <c:firstSliceAng val="0"/>
        <c:holeSize val="50"/>
      </c:doughnutChart>
      <c:spPr>
        <a:noFill/>
        <a:ln w="25377">
          <a:noFill/>
        </a:ln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2.4447496644393191E-2"/>
          <c:y val="2.0857042168326286E-2"/>
          <c:w val="0.96680755701870036"/>
          <c:h val="0.43490908325838135"/>
        </c:manualLayout>
      </c:layout>
      <c:txPr>
        <a:bodyPr/>
        <a:lstStyle/>
        <a:p>
          <a:pPr>
            <a:defRPr b="1">
              <a:solidFill>
                <a:srgbClr val="000066"/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798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0692921520624697"/>
          <c:y val="1.8195748203251282E-2"/>
          <c:w val="0.87889825237672092"/>
          <c:h val="0.8702651974506746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c:spPr>
          <c:cat>
            <c:numRef>
              <c:f>Лист1!$A$2:$A$6</c:f>
              <c:numCache>
                <c:formatCode>#,##0.0</c:formatCode>
                <c:ptCount val="5"/>
                <c:pt idx="0">
                  <c:v>315615.90000000002</c:v>
                </c:pt>
                <c:pt idx="1">
                  <c:v>298119.2</c:v>
                </c:pt>
                <c:pt idx="2">
                  <c:v>299146.09999999998</c:v>
                </c:pt>
                <c:pt idx="3">
                  <c:v>433079.9</c:v>
                </c:pt>
                <c:pt idx="4">
                  <c:v>377458.8</c:v>
                </c:pt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315615.90000000002</c:v>
                </c:pt>
                <c:pt idx="1">
                  <c:v>298119.2</c:v>
                </c:pt>
                <c:pt idx="2">
                  <c:v>299146.09999999998</c:v>
                </c:pt>
                <c:pt idx="3">
                  <c:v>433079.9</c:v>
                </c:pt>
                <c:pt idx="4">
                  <c:v>377458.8</c:v>
                </c:pt>
              </c:numCache>
            </c:numRef>
          </c:val>
        </c:ser>
        <c:axId val="145040896"/>
        <c:axId val="145042432"/>
      </c:barChart>
      <c:catAx>
        <c:axId val="145040896"/>
        <c:scaling>
          <c:orientation val="minMax"/>
        </c:scaling>
        <c:axPos val="b"/>
        <c:numFmt formatCode="#,##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5042432"/>
        <c:crosses val="autoZero"/>
        <c:auto val="1"/>
        <c:lblAlgn val="ctr"/>
        <c:lblOffset val="100"/>
      </c:catAx>
      <c:valAx>
        <c:axId val="14504243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5040896"/>
        <c:crosses val="autoZero"/>
        <c:crossBetween val="between"/>
      </c:valAx>
      <c:spPr>
        <a:ln>
          <a:solidFill>
            <a:srgbClr val="C00000"/>
          </a:solidFill>
        </a:ln>
      </c:spPr>
    </c:plotArea>
    <c:plotVisOnly val="1"/>
    <c:dispBlanksAs val="gap"/>
  </c:chart>
  <c:txPr>
    <a:bodyPr/>
    <a:lstStyle/>
    <a:p>
      <a:pPr>
        <a:defRPr sz="1800">
          <a:solidFill>
            <a:srgbClr val="C00000"/>
          </a:solidFill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4286736805947845"/>
          <c:y val="9.4078731900763532E-2"/>
          <c:w val="0.51426526388104232"/>
          <c:h val="0.8253763355302372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9"/>
          <c:dPt>
            <c:idx val="0"/>
            <c:spPr>
              <a:solidFill>
                <a:srgbClr val="0000FF"/>
              </a:solidFill>
            </c:spPr>
          </c:dPt>
          <c:dPt>
            <c:idx val="1"/>
            <c:spPr>
              <a:solidFill>
                <a:srgbClr val="FFFF00"/>
              </a:solidFill>
            </c:spPr>
          </c:dPt>
          <c:dPt>
            <c:idx val="2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4"/>
            <c:spPr>
              <a:solidFill>
                <a:srgbClr val="CC0099"/>
              </a:solidFill>
            </c:spPr>
          </c:dPt>
          <c:dPt>
            <c:idx val="5"/>
            <c:explosion val="18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6"/>
            <c:spPr>
              <a:solidFill>
                <a:srgbClr val="FF0000"/>
              </a:solidFill>
            </c:spPr>
          </c:dPt>
          <c:dPt>
            <c:idx val="7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0.1473318766038746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solidFill>
                          <a:srgbClr val="000099"/>
                        </a:solidFill>
                      </a:rPr>
                      <a:t>О</a:t>
                    </a:r>
                    <a:r>
                      <a:rPr lang="ru-RU" sz="1100" dirty="0">
                        <a:solidFill>
                          <a:srgbClr val="000099"/>
                        </a:solidFill>
                      </a:rPr>
                      <a:t>бщегосударственные 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вопросы</a:t>
                    </a:r>
                  </a:p>
                  <a:p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 18 852,33 тыс</a:t>
                    </a:r>
                    <a:r>
                      <a:rPr lang="ru-RU" sz="1100" dirty="0">
                        <a:solidFill>
                          <a:srgbClr val="000099"/>
                        </a:solidFill>
                      </a:rPr>
                      <a:t>. 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рублей</a:t>
                    </a:r>
                  </a:p>
                  <a:p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4,9%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0.28438842443432238"/>
                  <c:y val="1.3260913952503776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solidFill>
                          <a:srgbClr val="000099"/>
                        </a:solidFill>
                      </a:rPr>
                      <a:t>Н</a:t>
                    </a:r>
                    <a:r>
                      <a:rPr lang="ru-RU" sz="1100" dirty="0">
                        <a:solidFill>
                          <a:srgbClr val="000099"/>
                        </a:solidFill>
                      </a:rPr>
                      <a:t>ациональная безопасность и правоохранительная деятельность </a:t>
                    </a:r>
                    <a:endParaRPr lang="ru-RU" sz="1100" dirty="0" smtClean="0">
                      <a:solidFill>
                        <a:srgbClr val="000099"/>
                      </a:solidFill>
                    </a:endParaRPr>
                  </a:p>
                  <a:p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2 655,97 тыс</a:t>
                    </a:r>
                    <a:r>
                      <a:rPr lang="ru-RU" sz="1100" dirty="0">
                        <a:solidFill>
                          <a:srgbClr val="000099"/>
                        </a:solidFill>
                      </a:rPr>
                      <a:t>. 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рублей,</a:t>
                    </a:r>
                  </a:p>
                  <a:p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0,6%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0.10458629596711499"/>
                  <c:y val="0.224424388281182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solidFill>
                          <a:srgbClr val="000099"/>
                        </a:solidFill>
                      </a:rPr>
                      <a:t>Н</a:t>
                    </a:r>
                    <a:r>
                      <a:rPr lang="ru-RU" sz="1100" dirty="0">
                        <a:solidFill>
                          <a:srgbClr val="000099"/>
                        </a:solidFill>
                      </a:rPr>
                      <a:t>ациональная экономика 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24</a:t>
                    </a:r>
                    <a:r>
                      <a:rPr lang="ru-RU" sz="1100" baseline="0" dirty="0" smtClean="0">
                        <a:solidFill>
                          <a:srgbClr val="000099"/>
                        </a:solidFill>
                      </a:rPr>
                      <a:t> 251,48 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тыс</a:t>
                    </a:r>
                    <a:r>
                      <a:rPr lang="ru-RU" sz="1100" dirty="0">
                        <a:solidFill>
                          <a:srgbClr val="000099"/>
                        </a:solidFill>
                      </a:rPr>
                      <a:t>. 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рублей,</a:t>
                    </a:r>
                  </a:p>
                  <a:p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6,2%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0.10876025349035318"/>
                  <c:y val="-0.3924194233673749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solidFill>
                          <a:srgbClr val="000099"/>
                        </a:solidFill>
                      </a:rPr>
                      <a:t>Ж</a:t>
                    </a:r>
                    <a:r>
                      <a:rPr lang="ru-RU" sz="1100" dirty="0">
                        <a:solidFill>
                          <a:srgbClr val="000099"/>
                        </a:solidFill>
                      </a:rPr>
                      <a:t>илищно-коммунальное 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хозяйство</a:t>
                    </a:r>
                  </a:p>
                  <a:p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 198 193,0</a:t>
                    </a:r>
                  </a:p>
                  <a:p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тыс</a:t>
                    </a:r>
                    <a:r>
                      <a:rPr lang="ru-RU" sz="1100" dirty="0">
                        <a:solidFill>
                          <a:srgbClr val="000099"/>
                        </a:solidFill>
                      </a:rPr>
                      <a:t>. 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рублей</a:t>
                    </a:r>
                  </a:p>
                  <a:p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51,1%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4"/>
              <c:layout>
                <c:manualLayout>
                  <c:x val="-2.7560940049466812E-2"/>
                  <c:y val="3.5648047576890891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solidFill>
                          <a:srgbClr val="000099"/>
                        </a:solidFill>
                      </a:rPr>
                      <a:t>О</a:t>
                    </a:r>
                    <a:r>
                      <a:rPr lang="ru-RU" sz="1100" dirty="0">
                        <a:solidFill>
                          <a:srgbClr val="000099"/>
                        </a:solidFill>
                      </a:rPr>
                      <a:t>бразование 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400,00 тыс</a:t>
                    </a:r>
                    <a:r>
                      <a:rPr lang="ru-RU" sz="1100" dirty="0">
                        <a:solidFill>
                          <a:srgbClr val="000099"/>
                        </a:solidFill>
                      </a:rPr>
                      <a:t>. 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рублей</a:t>
                    </a:r>
                  </a:p>
                  <a:p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 0,1%</a:t>
                    </a:r>
                  </a:p>
                  <a:p>
                    <a:endParaRPr lang="ru-RU" dirty="0"/>
                  </a:p>
                </c:rich>
              </c:tx>
              <c:showVal val="1"/>
              <c:showCatName val="1"/>
            </c:dLbl>
            <c:dLbl>
              <c:idx val="5"/>
              <c:layout>
                <c:manualLayout>
                  <c:x val="-6.9631761202802031E-3"/>
                  <c:y val="2.8685529367856912E-4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solidFill>
                          <a:srgbClr val="000099"/>
                        </a:solidFill>
                      </a:rPr>
                      <a:t>К</a:t>
                    </a:r>
                    <a:r>
                      <a:rPr lang="ru-RU" sz="1100" dirty="0">
                        <a:solidFill>
                          <a:srgbClr val="000099"/>
                        </a:solidFill>
                      </a:rPr>
                      <a:t>ультура, 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кинематография  71</a:t>
                    </a:r>
                    <a:r>
                      <a:rPr lang="ru-RU" sz="1100" baseline="0" dirty="0" smtClean="0">
                        <a:solidFill>
                          <a:srgbClr val="000099"/>
                        </a:solidFill>
                      </a:rPr>
                      <a:t> 947,06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 </a:t>
                    </a:r>
                    <a:r>
                      <a:rPr lang="ru-RU" sz="1100" dirty="0">
                        <a:solidFill>
                          <a:srgbClr val="000099"/>
                        </a:solidFill>
                      </a:rPr>
                      <a:t>тыс. 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рублей</a:t>
                    </a:r>
                  </a:p>
                  <a:p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 18,6%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6"/>
              <c:layout>
                <c:manualLayout>
                  <c:x val="-6.7448998194200943E-2"/>
                  <c:y val="1.1230917370077188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solidFill>
                          <a:srgbClr val="000099"/>
                        </a:solidFill>
                      </a:rPr>
                      <a:t>С</a:t>
                    </a:r>
                    <a:r>
                      <a:rPr lang="ru-RU" sz="1100" dirty="0">
                        <a:solidFill>
                          <a:srgbClr val="000099"/>
                        </a:solidFill>
                      </a:rPr>
                      <a:t>оциальная политика </a:t>
                    </a:r>
                    <a:endParaRPr lang="ru-RU" sz="1100" dirty="0" smtClean="0">
                      <a:solidFill>
                        <a:srgbClr val="000099"/>
                      </a:solidFill>
                    </a:endParaRPr>
                  </a:p>
                  <a:p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5</a:t>
                    </a:r>
                    <a:r>
                      <a:rPr lang="ru-RU" sz="1100" baseline="0" dirty="0" smtClean="0">
                        <a:solidFill>
                          <a:srgbClr val="000099"/>
                        </a:solidFill>
                      </a:rPr>
                      <a:t> 486,20 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тыс</a:t>
                    </a:r>
                    <a:r>
                      <a:rPr lang="ru-RU" sz="1100" dirty="0">
                        <a:solidFill>
                          <a:srgbClr val="000099"/>
                        </a:solidFill>
                      </a:rPr>
                      <a:t>. 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рублей,</a:t>
                    </a:r>
                  </a:p>
                  <a:p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0,9%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7"/>
              <c:layout>
                <c:manualLayout>
                  <c:x val="-3.233387056837797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solidFill>
                          <a:srgbClr val="000099"/>
                        </a:solidFill>
                      </a:rPr>
                      <a:t>Ф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изическая </a:t>
                    </a:r>
                    <a:r>
                      <a:rPr lang="ru-RU" sz="1100" dirty="0">
                        <a:solidFill>
                          <a:srgbClr val="000099"/>
                        </a:solidFill>
                      </a:rPr>
                      <a:t>культура и спорт 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68 421,56 тыс</a:t>
                    </a:r>
                    <a:r>
                      <a:rPr lang="ru-RU" sz="1100" dirty="0">
                        <a:solidFill>
                          <a:srgbClr val="000099"/>
                        </a:solidFill>
                      </a:rPr>
                      <a:t>. </a:t>
                    </a:r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рублей</a:t>
                    </a:r>
                  </a:p>
                  <a:p>
                    <a:r>
                      <a:rPr lang="ru-RU" sz="1100" dirty="0" smtClean="0">
                        <a:solidFill>
                          <a:srgbClr val="000099"/>
                        </a:solidFill>
                      </a:rPr>
                      <a:t> 17,6%</a:t>
                    </a:r>
                    <a:endParaRPr lang="ru-RU" dirty="0"/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600" b="1">
                    <a:solidFill>
                      <a:srgbClr val="000099"/>
                    </a:solidFill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 12743,52 тыс. рублей</c:v>
                </c:pt>
                <c:pt idx="1">
                  <c:v>Национальная безопасность и правоохранительная деятельность 4095,97 тыс. рублей, 1,3%</c:v>
                </c:pt>
                <c:pt idx="2">
                  <c:v>Национальная экономика 31873,96 тыс. рублей, 9,8%</c:v>
                </c:pt>
                <c:pt idx="3">
                  <c:v>Жилищно-коммунальное хозяйство 183666,44 тыс. рублей, 56,5%</c:v>
                </c:pt>
                <c:pt idx="4">
                  <c:v>Образование 740,00 тыс. рублей, 0,2%</c:v>
                </c:pt>
                <c:pt idx="5">
                  <c:v>Культура, кинемотография  57918,16 тыс. рублей, 17,5%</c:v>
                </c:pt>
                <c:pt idx="6">
                  <c:v>Социальная политика 5317,16 тыс. рублей, 1,6%</c:v>
                </c:pt>
                <c:pt idx="7">
                  <c:v>Физическая культура и спорт 29005,47 тыс. рублей, 8,9%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18852.3</c:v>
                </c:pt>
                <c:pt idx="1">
                  <c:v>2656</c:v>
                </c:pt>
                <c:pt idx="2">
                  <c:v>24251.5</c:v>
                </c:pt>
                <c:pt idx="3">
                  <c:v>195798.8</c:v>
                </c:pt>
                <c:pt idx="4">
                  <c:v>400</c:v>
                </c:pt>
                <c:pt idx="5">
                  <c:v>71947</c:v>
                </c:pt>
                <c:pt idx="6">
                  <c:v>5486.2</c:v>
                </c:pt>
                <c:pt idx="7">
                  <c:v>68421.600000000006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1"/>
          <c:dPt>
            <c:idx val="0"/>
            <c:spPr>
              <a:solidFill>
                <a:srgbClr val="FFC000"/>
              </a:solidFill>
            </c:spPr>
          </c:dPt>
          <c:dPt>
            <c:idx val="1"/>
            <c:spPr>
              <a:solidFill>
                <a:srgbClr val="0099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7030A0"/>
              </a:solidFill>
            </c:spPr>
          </c:dPt>
          <c:cat>
            <c:strRef>
              <c:f>Лист1!$A$2:$A$5</c:f>
              <c:strCache>
                <c:ptCount val="4"/>
                <c:pt idx="0">
                  <c:v>Подпрорамма "Газификация индивидуальных жилых домов, расположенных на территории  Ленинградской области"  3 420,0 тыс. рублей</c:v>
                </c:pt>
                <c:pt idx="1">
                  <c:v>Подпрограмма "Обеспечение населения Тосненского городского поселения Тосненского района Ленинградской области питьевой водой"  10 599,0 тыс. рублей </c:v>
                </c:pt>
                <c:pt idx="2">
                  <c:v>Подпрограмма "Развитие автомобильных дорог Тосненского городского поселения Тосненского района Ленинградской области" 14 619,0 тыс.рублей</c:v>
                </c:pt>
                <c:pt idx="3">
                  <c:v>Подпрограмма "Благоустройство территории Тосненского городского поселения Тосненского района Ленинградской области"  146 805,8 тыс. рублей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 formatCode="General">
                  <c:v>3420</c:v>
                </c:pt>
                <c:pt idx="1">
                  <c:v>10599</c:v>
                </c:pt>
                <c:pt idx="2" formatCode="General">
                  <c:v>14619</c:v>
                </c:pt>
                <c:pt idx="3">
                  <c:v>146805.79999999999</c:v>
                </c:pt>
              </c:numCache>
            </c:numRef>
          </c:val>
        </c:ser>
      </c:pie3DChart>
    </c:plotArea>
    <c:legend>
      <c:legendPos val="t"/>
      <c:layout>
        <c:manualLayout>
          <c:xMode val="edge"/>
          <c:yMode val="edge"/>
          <c:x val="4.9638610281917787E-2"/>
          <c:y val="5.6340190596106614E-2"/>
          <c:w val="0.89927712949927241"/>
          <c:h val="0.31961745762816485"/>
        </c:manualLayout>
      </c:layout>
      <c:txPr>
        <a:bodyPr/>
        <a:lstStyle/>
        <a:p>
          <a:pPr algn="just">
            <a:defRPr sz="1300" b="1">
              <a:solidFill>
                <a:srgbClr val="04094C"/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5772863539100897E-2"/>
          <c:y val="1.3923891497436005E-2"/>
          <c:w val="0.82219681101377429"/>
          <c:h val="0.54973661552225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cat>
            <c:strRef>
              <c:f>Лист1!$A$2:$A$4</c:f>
              <c:strCache>
                <c:ptCount val="3"/>
                <c:pt idx="0">
                  <c:v>Подпрограмма "Развитие физической культуры и массового спорта в Тосненском городском поселении Тосненского района Ленинградской области" 1 400,0 тыс. рублей</c:v>
                </c:pt>
                <c:pt idx="1">
                  <c:v>Подпрограмма "Развитие объектов физической культуры и спорта в Тосненском городском поселении Тосненского района Ленинградской области" 48 915,4 тыс. рублей</c:v>
                </c:pt>
                <c:pt idx="2">
                  <c:v>Подпрограмма "Обеспечение жителей Тосненского городского поселения Тосненского района Ленинградской области услугами в сфере физической культуры и спорта, оздоровления и досуга" 18 511,2 тыс. рублей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 formatCode="#,##0">
                  <c:v>1400</c:v>
                </c:pt>
                <c:pt idx="1">
                  <c:v>48915.4</c:v>
                </c:pt>
                <c:pt idx="2">
                  <c:v>18106.2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5.6674935847236534E-2"/>
          <c:y val="0.55205726410515787"/>
          <c:w val="0.883009272682441"/>
          <c:h val="0.40771420134604991"/>
        </c:manualLayout>
      </c:layout>
      <c:txPr>
        <a:bodyPr/>
        <a:lstStyle/>
        <a:p>
          <a:pPr>
            <a:defRPr sz="1400" b="1">
              <a:solidFill>
                <a:srgbClr val="04094C"/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8"/>
          <c:dPt>
            <c:idx val="0"/>
            <c:explosion val="0"/>
          </c:dPt>
          <c:dLbls>
            <c:dLbl>
              <c:idx val="0"/>
              <c:layout>
                <c:manualLayout>
                  <c:x val="3.6496176350775851E-2"/>
                  <c:y val="1.208008851375725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ru-RU" sz="1200" dirty="0"/>
                      <a:t>Подпрограмма </a:t>
                    </a:r>
                    <a:r>
                      <a:rPr lang="ru-RU" sz="1200" dirty="0" smtClean="0"/>
                      <a:t>«Предупреждение </a:t>
                    </a:r>
                    <a:r>
                      <a:rPr lang="ru-RU" sz="1200" dirty="0"/>
                      <a:t>ЧС, развитие ГО, защита населения и территории от ЧС природного и техногенного характера, обеспечение пожарной безопасности и безопасности людей на водных </a:t>
                    </a:r>
                    <a:r>
                      <a:rPr lang="ru-RU" sz="1200" dirty="0" smtClean="0"/>
                      <a:t>объектах»</a:t>
                    </a:r>
                  </a:p>
                  <a:p>
                    <a:pPr>
                      <a:defRPr sz="1200"/>
                    </a:pPr>
                    <a:r>
                      <a:rPr lang="ru-RU" sz="1200" b="1" dirty="0" smtClean="0"/>
                      <a:t> 774,0</a:t>
                    </a:r>
                    <a:r>
                      <a:rPr lang="ru-RU" sz="1200" b="1" baseline="0" dirty="0" smtClean="0"/>
                      <a:t> </a:t>
                    </a:r>
                    <a:r>
                      <a:rPr lang="ru-RU" sz="1200" b="1" dirty="0" smtClean="0"/>
                      <a:t>тыс</a:t>
                    </a:r>
                    <a:r>
                      <a:rPr lang="ru-RU" sz="1200" b="1" dirty="0"/>
                      <a:t>. </a:t>
                    </a:r>
                    <a:r>
                      <a:rPr lang="ru-RU" sz="1200" b="1" dirty="0" smtClean="0"/>
                      <a:t>рублей</a:t>
                    </a:r>
                    <a:endParaRPr lang="ru-RU" sz="1200" b="1" dirty="0"/>
                  </a:p>
                </c:rich>
              </c:tx>
              <c:spPr/>
              <c:showVal val="1"/>
              <c:showCatName val="1"/>
            </c:dLbl>
            <c:dLbl>
              <c:idx val="1"/>
              <c:layout>
                <c:manualLayout>
                  <c:x val="3.1454946572063394E-2"/>
                  <c:y val="9.004013984016195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Подпрограмма </a:t>
                    </a:r>
                    <a:r>
                      <a:rPr lang="ru-RU" dirty="0" smtClean="0"/>
                      <a:t>«Обеспечение правопорядка </a:t>
                    </a:r>
                    <a:r>
                      <a:rPr lang="ru-RU" dirty="0"/>
                      <a:t>и профилактика </a:t>
                    </a:r>
                    <a:r>
                      <a:rPr lang="ru-RU" dirty="0" smtClean="0"/>
                      <a:t>правонарушений»               </a:t>
                    </a:r>
                    <a:r>
                      <a:rPr lang="ru-RU" b="1" dirty="0" smtClean="0"/>
                      <a:t>1 882,0 </a:t>
                    </a:r>
                    <a:r>
                      <a:rPr lang="ru-RU" b="1" dirty="0"/>
                      <a:t>тыс. </a:t>
                    </a:r>
                    <a:r>
                      <a:rPr lang="ru-RU" b="1" dirty="0" smtClean="0"/>
                      <a:t>рублей </a:t>
                    </a:r>
                    <a:endParaRPr lang="ru-RU" b="1" dirty="0"/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Лист1!$A$2:$A$3</c:f>
              <c:strCache>
                <c:ptCount val="2"/>
                <c:pt idx="0">
                  <c:v>Подпрограмма "Предупреждение ЧС, развитие ГО, защита населения и территории от ЧС природного и техногенного характера, обеспечение пожарной безопасности и безопасности людей на водных объектах" 774,0 тыс. рублей</c:v>
                </c:pt>
                <c:pt idx="1">
                  <c:v>Подпрограмма "Обеспечение провопорядка и профилактика правонарушений" 1 882,0 тыс. рублей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774</c:v>
                </c:pt>
                <c:pt idx="1">
                  <c:v>1882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7253584884330479E-2"/>
          <c:y val="0.10136091281759645"/>
          <c:w val="0.84096382078404541"/>
          <c:h val="0.809235414520799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/>
                      <a:t>Реализация государственных функций, связанных с общегосударственным </a:t>
                    </a:r>
                    <a:r>
                      <a:rPr lang="ru-RU" dirty="0" smtClean="0"/>
                      <a:t>управлением </a:t>
                    </a:r>
                    <a:r>
                      <a:rPr lang="ru-RU" sz="1200" b="1" u="none" dirty="0" smtClean="0"/>
                      <a:t>5 135,3 тыс</a:t>
                    </a:r>
                    <a:r>
                      <a:rPr lang="ru-RU" sz="1200" b="1" u="none" dirty="0"/>
                      <a:t>. </a:t>
                    </a:r>
                    <a:r>
                      <a:rPr lang="ru-RU" sz="1200" b="1" u="none" dirty="0" smtClean="0"/>
                      <a:t>рублей</a:t>
                    </a:r>
                    <a:endParaRPr lang="ru-RU" sz="1200" b="1" u="none" dirty="0"/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0.370701683731048"/>
                  <c:y val="-5.6208443882883093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Непрограммные расходы </a:t>
                    </a:r>
                    <a:r>
                      <a:rPr lang="ru-RU" dirty="0" smtClean="0"/>
                      <a:t>Тосненского </a:t>
                    </a:r>
                    <a:r>
                      <a:rPr lang="ru-RU" dirty="0"/>
                      <a:t>городского поселения </a:t>
                    </a:r>
                    <a:r>
                      <a:rPr lang="ru-RU" dirty="0" smtClean="0"/>
                      <a:t>            23 351,7</a:t>
                    </a:r>
                    <a:r>
                      <a:rPr lang="ru-RU" sz="1200" b="1" dirty="0" smtClean="0"/>
                      <a:t> </a:t>
                    </a:r>
                    <a:r>
                      <a:rPr lang="ru-RU" sz="1200" b="1" i="0" u="none" dirty="0" smtClean="0"/>
                      <a:t>тыс</a:t>
                    </a:r>
                    <a:r>
                      <a:rPr lang="ru-RU" sz="1200" b="1" i="0" u="none" dirty="0"/>
                      <a:t>. </a:t>
                    </a:r>
                    <a:r>
                      <a:rPr lang="ru-RU" sz="1200" b="1" i="0" u="none" dirty="0" smtClean="0"/>
                      <a:t>рублей</a:t>
                    </a:r>
                    <a:endParaRPr lang="ru-RU" sz="1200" b="1" i="0" u="none" dirty="0"/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-0.29523534909376525"/>
                  <c:y val="1.494655019498776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Обеспечение деятельности органов местного </a:t>
                    </a:r>
                    <a:r>
                      <a:rPr lang="ru-RU" dirty="0" smtClean="0"/>
                      <a:t>самоуправления</a:t>
                    </a:r>
                  </a:p>
                  <a:p>
                    <a:r>
                      <a:rPr lang="ru-RU" dirty="0" smtClean="0"/>
                      <a:t>   </a:t>
                    </a:r>
                    <a:r>
                      <a:rPr lang="ru-RU" sz="1200" b="1" u="none" dirty="0" smtClean="0"/>
                      <a:t>7 717,0 тыс</a:t>
                    </a:r>
                    <a:r>
                      <a:rPr lang="ru-RU" sz="1200" b="1" u="none" dirty="0"/>
                      <a:t>. </a:t>
                    </a:r>
                    <a:r>
                      <a:rPr lang="ru-RU" sz="1200" b="1" u="none" dirty="0" smtClean="0"/>
                      <a:t>рублей</a:t>
                    </a:r>
                    <a:endParaRPr lang="ru-RU" sz="1200" b="1" u="none" dirty="0"/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Лист1!$A$2:$A$4</c:f>
              <c:strCache>
                <c:ptCount val="3"/>
                <c:pt idx="0">
                  <c:v>Реализация государственных функций, связанных с общегосударственным управлением 5 135,3 тыс. рублей</c:v>
                </c:pt>
                <c:pt idx="1">
                  <c:v>Непрограммные расходы Тосненского городского поселения 226 188,0 тыс. рублей</c:v>
                </c:pt>
                <c:pt idx="2">
                  <c:v>Обеспечение деятельности органов местного самоуправления  7 717,0 тыс. рублей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 formatCode="General">
                  <c:v>5135.3</c:v>
                </c:pt>
                <c:pt idx="1">
                  <c:v>226188</c:v>
                </c:pt>
                <c:pt idx="2" formatCode="General">
                  <c:v>7717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766856-1577-4D28-9CED-217A7B63D8A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D1CBEE-2AF2-4158-870F-4EBCF26FA039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Арендная плата за землю</a:t>
          </a:r>
        </a:p>
        <a:p>
          <a:pPr rtl="0"/>
          <a:endParaRPr lang="ru-RU" sz="1600" dirty="0" smtClean="0">
            <a:solidFill>
              <a:schemeClr val="tx2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rtl="0"/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 </a:t>
          </a:r>
          <a:r>
            <a:rPr lang="ru-RU" sz="1600" b="1" dirty="0" smtClean="0">
              <a:solidFill>
                <a:srgbClr val="003300"/>
              </a:solidFill>
              <a:latin typeface="Bookman Old Style" panose="02050604050505020204" pitchFamily="18" charset="0"/>
            </a:rPr>
            <a:t>12 538,5 тыс. рублей</a:t>
          </a:r>
          <a:endParaRPr lang="ru-RU" sz="1600" dirty="0">
            <a:solidFill>
              <a:srgbClr val="003300"/>
            </a:solidFill>
            <a:latin typeface="Bookman Old Style" panose="02050604050505020204" pitchFamily="18" charset="0"/>
          </a:endParaRPr>
        </a:p>
      </dgm:t>
    </dgm:pt>
    <dgm:pt modelId="{3E59CB99-1346-4954-B25F-D9A35E019F5B}" type="parTrans" cxnId="{783AB72C-F48D-4955-84F3-992184D6E9FA}">
      <dgm:prSet/>
      <dgm:spPr/>
      <dgm:t>
        <a:bodyPr/>
        <a:lstStyle/>
        <a:p>
          <a:endParaRPr lang="ru-RU"/>
        </a:p>
      </dgm:t>
    </dgm:pt>
    <dgm:pt modelId="{91F3DF57-3BFF-4ECD-B78C-5E1191AEDD07}" type="sibTrans" cxnId="{783AB72C-F48D-4955-84F3-992184D6E9FA}">
      <dgm:prSet/>
      <dgm:spPr/>
      <dgm:t>
        <a:bodyPr/>
        <a:lstStyle/>
        <a:p>
          <a:endParaRPr lang="ru-RU"/>
        </a:p>
      </dgm:t>
    </dgm:pt>
    <dgm:pt modelId="{B0F4B868-8D6C-48B8-82FF-3316D2956168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Доходы от сдачи в аренду имущества </a:t>
          </a:r>
        </a:p>
        <a:p>
          <a:pPr rtl="0"/>
          <a:endParaRPr lang="ru-RU" sz="1600" dirty="0" smtClean="0">
            <a:solidFill>
              <a:schemeClr val="tx2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rtl="0"/>
          <a:r>
            <a:rPr lang="ru-RU" sz="1600" b="1" dirty="0" smtClean="0">
              <a:solidFill>
                <a:srgbClr val="003300"/>
              </a:solidFill>
              <a:latin typeface="Bookman Old Style" panose="02050604050505020204" pitchFamily="18" charset="0"/>
            </a:rPr>
            <a:t>17 200,0 тыс. рублей</a:t>
          </a:r>
          <a:endParaRPr lang="ru-RU" sz="1600" dirty="0">
            <a:solidFill>
              <a:srgbClr val="003300"/>
            </a:solidFill>
            <a:latin typeface="Bookman Old Style" panose="02050604050505020204" pitchFamily="18" charset="0"/>
          </a:endParaRPr>
        </a:p>
      </dgm:t>
    </dgm:pt>
    <dgm:pt modelId="{1A68355F-783F-46FA-8F8A-3D265FB38003}" type="parTrans" cxnId="{958C18C5-B2FC-4CF4-B565-060FF65FD73D}">
      <dgm:prSet/>
      <dgm:spPr/>
      <dgm:t>
        <a:bodyPr/>
        <a:lstStyle/>
        <a:p>
          <a:endParaRPr lang="ru-RU"/>
        </a:p>
      </dgm:t>
    </dgm:pt>
    <dgm:pt modelId="{D6B54817-F9A2-47DF-857D-F1997D82F018}" type="sibTrans" cxnId="{958C18C5-B2FC-4CF4-B565-060FF65FD73D}">
      <dgm:prSet/>
      <dgm:spPr/>
      <dgm:t>
        <a:bodyPr/>
        <a:lstStyle/>
        <a:p>
          <a:endParaRPr lang="ru-RU"/>
        </a:p>
      </dgm:t>
    </dgm:pt>
    <dgm:pt modelId="{8D8E7A99-9782-4ACF-A549-C6CFDA922CB9}">
      <dgm:prSet/>
      <dgm:spPr>
        <a:solidFill>
          <a:schemeClr val="accent5">
            <a:lumMod val="20000"/>
            <a:lumOff val="8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ru-RU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Прочие поступления от использования имущества, находящегося в собственности поселений (плата за наем жилого помещения) </a:t>
          </a:r>
        </a:p>
        <a:p>
          <a:pPr rtl="0"/>
          <a:r>
            <a:rPr lang="ru-RU" b="1" dirty="0" smtClean="0">
              <a:solidFill>
                <a:srgbClr val="003300"/>
              </a:solidFill>
              <a:latin typeface="Bookman Old Style" panose="02050604050505020204" pitchFamily="18" charset="0"/>
            </a:rPr>
            <a:t>4 902,0 тыс. рублей</a:t>
          </a:r>
          <a:endParaRPr lang="ru-RU" dirty="0">
            <a:solidFill>
              <a:srgbClr val="003300"/>
            </a:solidFill>
            <a:latin typeface="Bookman Old Style" panose="02050604050505020204" pitchFamily="18" charset="0"/>
          </a:endParaRPr>
        </a:p>
      </dgm:t>
    </dgm:pt>
    <dgm:pt modelId="{3C935055-B4C1-4BA6-B0C4-76976B402F8F}" type="parTrans" cxnId="{19C9758E-49FA-4134-99A8-17E9799BAC60}">
      <dgm:prSet/>
      <dgm:spPr/>
      <dgm:t>
        <a:bodyPr/>
        <a:lstStyle/>
        <a:p>
          <a:endParaRPr lang="ru-RU"/>
        </a:p>
      </dgm:t>
    </dgm:pt>
    <dgm:pt modelId="{478CB983-55D4-490F-AF8F-42C5A8EEDBC0}" type="sibTrans" cxnId="{19C9758E-49FA-4134-99A8-17E9799BAC60}">
      <dgm:prSet/>
      <dgm:spPr/>
      <dgm:t>
        <a:bodyPr/>
        <a:lstStyle/>
        <a:p>
          <a:endParaRPr lang="ru-RU"/>
        </a:p>
      </dgm:t>
    </dgm:pt>
    <dgm:pt modelId="{9B5E8F9B-7294-4706-BE47-7A623095C302}" type="pres">
      <dgm:prSet presAssocID="{A7766856-1577-4D28-9CED-217A7B63D8A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585F951-C7E0-4FA2-9C04-65F0ADE95FEA}" type="pres">
      <dgm:prSet presAssocID="{6BD1CBEE-2AF2-4158-870F-4EBCF26FA039}" presName="hierRoot1" presStyleCnt="0">
        <dgm:presLayoutVars>
          <dgm:hierBranch val="init"/>
        </dgm:presLayoutVars>
      </dgm:prSet>
      <dgm:spPr/>
    </dgm:pt>
    <dgm:pt modelId="{7B25821E-C7DB-4E14-B901-EB3DDD5938C1}" type="pres">
      <dgm:prSet presAssocID="{6BD1CBEE-2AF2-4158-870F-4EBCF26FA039}" presName="rootComposite1" presStyleCnt="0"/>
      <dgm:spPr/>
    </dgm:pt>
    <dgm:pt modelId="{B77E83C0-8B6B-405E-9563-53CC149B8345}" type="pres">
      <dgm:prSet presAssocID="{6BD1CBEE-2AF2-4158-870F-4EBCF26FA039}" presName="rootText1" presStyleLbl="node0" presStyleIdx="0" presStyleCnt="3" custScaleX="109698" custScaleY="138843" custLinFactNeighborX="5708" custLinFactNeighborY="36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A5D544-7078-438D-9067-C49E190E0E06}" type="pres">
      <dgm:prSet presAssocID="{6BD1CBEE-2AF2-4158-870F-4EBCF26FA03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0F8778A-29D0-416A-B875-6A9451475368}" type="pres">
      <dgm:prSet presAssocID="{6BD1CBEE-2AF2-4158-870F-4EBCF26FA039}" presName="hierChild2" presStyleCnt="0"/>
      <dgm:spPr/>
    </dgm:pt>
    <dgm:pt modelId="{356BE576-AB32-46B9-8B6D-FDEA2F9B7D26}" type="pres">
      <dgm:prSet presAssocID="{6BD1CBEE-2AF2-4158-870F-4EBCF26FA039}" presName="hierChild3" presStyleCnt="0"/>
      <dgm:spPr/>
    </dgm:pt>
    <dgm:pt modelId="{1BD05426-489C-4496-B39C-CABA0EDABF99}" type="pres">
      <dgm:prSet presAssocID="{B0F4B868-8D6C-48B8-82FF-3316D2956168}" presName="hierRoot1" presStyleCnt="0">
        <dgm:presLayoutVars>
          <dgm:hierBranch val="init"/>
        </dgm:presLayoutVars>
      </dgm:prSet>
      <dgm:spPr/>
    </dgm:pt>
    <dgm:pt modelId="{09FE9947-EA7B-41BE-9681-E9C57DF8921D}" type="pres">
      <dgm:prSet presAssocID="{B0F4B868-8D6C-48B8-82FF-3316D2956168}" presName="rootComposite1" presStyleCnt="0"/>
      <dgm:spPr/>
    </dgm:pt>
    <dgm:pt modelId="{CF5B438F-EC1C-4944-A27B-4A737B240D12}" type="pres">
      <dgm:prSet presAssocID="{B0F4B868-8D6C-48B8-82FF-3316D2956168}" presName="rootText1" presStyleLbl="node0" presStyleIdx="1" presStyleCnt="3" custScaleX="112658" custScaleY="147211" custLinFactNeighborX="512" custLinFactNeighborY="-929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43EC3F-CCEB-40B8-9D02-653A890A5B4C}" type="pres">
      <dgm:prSet presAssocID="{B0F4B868-8D6C-48B8-82FF-3316D295616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1ED7FEF-93B1-4AAE-9039-7405271FBC8D}" type="pres">
      <dgm:prSet presAssocID="{B0F4B868-8D6C-48B8-82FF-3316D2956168}" presName="hierChild2" presStyleCnt="0"/>
      <dgm:spPr/>
    </dgm:pt>
    <dgm:pt modelId="{EB24F496-486D-414E-AE54-3B8017885872}" type="pres">
      <dgm:prSet presAssocID="{B0F4B868-8D6C-48B8-82FF-3316D2956168}" presName="hierChild3" presStyleCnt="0"/>
      <dgm:spPr/>
    </dgm:pt>
    <dgm:pt modelId="{B8128F3E-E0E1-4597-8238-5059D3DFCB1A}" type="pres">
      <dgm:prSet presAssocID="{8D8E7A99-9782-4ACF-A549-C6CFDA922CB9}" presName="hierRoot1" presStyleCnt="0">
        <dgm:presLayoutVars>
          <dgm:hierBranch val="init"/>
        </dgm:presLayoutVars>
      </dgm:prSet>
      <dgm:spPr/>
    </dgm:pt>
    <dgm:pt modelId="{E6B39D82-CFFD-4E32-967B-476E619CBFCE}" type="pres">
      <dgm:prSet presAssocID="{8D8E7A99-9782-4ACF-A549-C6CFDA922CB9}" presName="rootComposite1" presStyleCnt="0"/>
      <dgm:spPr/>
    </dgm:pt>
    <dgm:pt modelId="{2198759C-B597-450F-BC97-E59B66ECA512}" type="pres">
      <dgm:prSet presAssocID="{8D8E7A99-9782-4ACF-A549-C6CFDA922CB9}" presName="rootText1" presStyleLbl="node0" presStyleIdx="2" presStyleCnt="3" custScaleX="111827" custScaleY="136453" custLinFactNeighborX="-4465" custLinFactNeighborY="100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4C3AAA-A838-4AC5-8711-836D03052FD0}" type="pres">
      <dgm:prSet presAssocID="{8D8E7A99-9782-4ACF-A549-C6CFDA922CB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23A522A-A49E-472B-A634-B0A158F40E63}" type="pres">
      <dgm:prSet presAssocID="{8D8E7A99-9782-4ACF-A549-C6CFDA922CB9}" presName="hierChild2" presStyleCnt="0"/>
      <dgm:spPr/>
    </dgm:pt>
    <dgm:pt modelId="{F3BB4C33-B9B3-4FA6-BE2F-CBC4E9E1FEAB}" type="pres">
      <dgm:prSet presAssocID="{8D8E7A99-9782-4ACF-A549-C6CFDA922CB9}" presName="hierChild3" presStyleCnt="0"/>
      <dgm:spPr/>
    </dgm:pt>
  </dgm:ptLst>
  <dgm:cxnLst>
    <dgm:cxn modelId="{783AB72C-F48D-4955-84F3-992184D6E9FA}" srcId="{A7766856-1577-4D28-9CED-217A7B63D8AE}" destId="{6BD1CBEE-2AF2-4158-870F-4EBCF26FA039}" srcOrd="0" destOrd="0" parTransId="{3E59CB99-1346-4954-B25F-D9A35E019F5B}" sibTransId="{91F3DF57-3BFF-4ECD-B78C-5E1191AEDD07}"/>
    <dgm:cxn modelId="{D668AC4D-E9A1-4AE2-A48F-7EC9DDFCA1C2}" type="presOf" srcId="{B0F4B868-8D6C-48B8-82FF-3316D2956168}" destId="{D843EC3F-CCEB-40B8-9D02-653A890A5B4C}" srcOrd="1" destOrd="0" presId="urn:microsoft.com/office/officeart/2005/8/layout/orgChart1"/>
    <dgm:cxn modelId="{19C9758E-49FA-4134-99A8-17E9799BAC60}" srcId="{A7766856-1577-4D28-9CED-217A7B63D8AE}" destId="{8D8E7A99-9782-4ACF-A549-C6CFDA922CB9}" srcOrd="2" destOrd="0" parTransId="{3C935055-B4C1-4BA6-B0C4-76976B402F8F}" sibTransId="{478CB983-55D4-490F-AF8F-42C5A8EEDBC0}"/>
    <dgm:cxn modelId="{8CDB5829-E960-4647-9CC7-26978C9B507F}" type="presOf" srcId="{6BD1CBEE-2AF2-4158-870F-4EBCF26FA039}" destId="{ADA5D544-7078-438D-9067-C49E190E0E06}" srcOrd="1" destOrd="0" presId="urn:microsoft.com/office/officeart/2005/8/layout/orgChart1"/>
    <dgm:cxn modelId="{958C18C5-B2FC-4CF4-B565-060FF65FD73D}" srcId="{A7766856-1577-4D28-9CED-217A7B63D8AE}" destId="{B0F4B868-8D6C-48B8-82FF-3316D2956168}" srcOrd="1" destOrd="0" parTransId="{1A68355F-783F-46FA-8F8A-3D265FB38003}" sibTransId="{D6B54817-F9A2-47DF-857D-F1997D82F018}"/>
    <dgm:cxn modelId="{7479BF8E-09BA-4199-BF5E-88C0E7E9A2C4}" type="presOf" srcId="{8D8E7A99-9782-4ACF-A549-C6CFDA922CB9}" destId="{E34C3AAA-A838-4AC5-8711-836D03052FD0}" srcOrd="1" destOrd="0" presId="urn:microsoft.com/office/officeart/2005/8/layout/orgChart1"/>
    <dgm:cxn modelId="{FC583FD2-B767-4FA8-B560-8379F52961DF}" type="presOf" srcId="{B0F4B868-8D6C-48B8-82FF-3316D2956168}" destId="{CF5B438F-EC1C-4944-A27B-4A737B240D12}" srcOrd="0" destOrd="0" presId="urn:microsoft.com/office/officeart/2005/8/layout/orgChart1"/>
    <dgm:cxn modelId="{F3E2039E-0544-4505-A859-28F3C84AF1C2}" type="presOf" srcId="{6BD1CBEE-2AF2-4158-870F-4EBCF26FA039}" destId="{B77E83C0-8B6B-405E-9563-53CC149B8345}" srcOrd="0" destOrd="0" presId="urn:microsoft.com/office/officeart/2005/8/layout/orgChart1"/>
    <dgm:cxn modelId="{6D3F5920-6217-4905-8CD6-043C29CCF200}" type="presOf" srcId="{A7766856-1577-4D28-9CED-217A7B63D8AE}" destId="{9B5E8F9B-7294-4706-BE47-7A623095C302}" srcOrd="0" destOrd="0" presId="urn:microsoft.com/office/officeart/2005/8/layout/orgChart1"/>
    <dgm:cxn modelId="{78869A48-F7C5-4061-9FAB-67DBCBB0B37A}" type="presOf" srcId="{8D8E7A99-9782-4ACF-A549-C6CFDA922CB9}" destId="{2198759C-B597-450F-BC97-E59B66ECA512}" srcOrd="0" destOrd="0" presId="urn:microsoft.com/office/officeart/2005/8/layout/orgChart1"/>
    <dgm:cxn modelId="{FDF96A78-2E99-4197-8D6A-71843980E1B0}" type="presParOf" srcId="{9B5E8F9B-7294-4706-BE47-7A623095C302}" destId="{F585F951-C7E0-4FA2-9C04-65F0ADE95FEA}" srcOrd="0" destOrd="0" presId="urn:microsoft.com/office/officeart/2005/8/layout/orgChart1"/>
    <dgm:cxn modelId="{3A11E22D-9145-4B54-8B65-F8DB9EA0A5D4}" type="presParOf" srcId="{F585F951-C7E0-4FA2-9C04-65F0ADE95FEA}" destId="{7B25821E-C7DB-4E14-B901-EB3DDD5938C1}" srcOrd="0" destOrd="0" presId="urn:microsoft.com/office/officeart/2005/8/layout/orgChart1"/>
    <dgm:cxn modelId="{92224FB7-8FB5-40AA-A48B-2ABC1639D982}" type="presParOf" srcId="{7B25821E-C7DB-4E14-B901-EB3DDD5938C1}" destId="{B77E83C0-8B6B-405E-9563-53CC149B8345}" srcOrd="0" destOrd="0" presId="urn:microsoft.com/office/officeart/2005/8/layout/orgChart1"/>
    <dgm:cxn modelId="{A7B522B6-365A-4530-A1EF-D688D2DE0EE6}" type="presParOf" srcId="{7B25821E-C7DB-4E14-B901-EB3DDD5938C1}" destId="{ADA5D544-7078-438D-9067-C49E190E0E06}" srcOrd="1" destOrd="0" presId="urn:microsoft.com/office/officeart/2005/8/layout/orgChart1"/>
    <dgm:cxn modelId="{B90B4914-5602-4558-A465-BF21C931234E}" type="presParOf" srcId="{F585F951-C7E0-4FA2-9C04-65F0ADE95FEA}" destId="{10F8778A-29D0-416A-B875-6A9451475368}" srcOrd="1" destOrd="0" presId="urn:microsoft.com/office/officeart/2005/8/layout/orgChart1"/>
    <dgm:cxn modelId="{BE58375D-3294-4369-BA32-95748470F958}" type="presParOf" srcId="{F585F951-C7E0-4FA2-9C04-65F0ADE95FEA}" destId="{356BE576-AB32-46B9-8B6D-FDEA2F9B7D26}" srcOrd="2" destOrd="0" presId="urn:microsoft.com/office/officeart/2005/8/layout/orgChart1"/>
    <dgm:cxn modelId="{597A3DEC-12F2-4A64-9FE0-48B3E0B71BCB}" type="presParOf" srcId="{9B5E8F9B-7294-4706-BE47-7A623095C302}" destId="{1BD05426-489C-4496-B39C-CABA0EDABF99}" srcOrd="1" destOrd="0" presId="urn:microsoft.com/office/officeart/2005/8/layout/orgChart1"/>
    <dgm:cxn modelId="{CFD114C1-71BF-4F2A-8625-7735A19CE149}" type="presParOf" srcId="{1BD05426-489C-4496-B39C-CABA0EDABF99}" destId="{09FE9947-EA7B-41BE-9681-E9C57DF8921D}" srcOrd="0" destOrd="0" presId="urn:microsoft.com/office/officeart/2005/8/layout/orgChart1"/>
    <dgm:cxn modelId="{2A9976A3-D7A5-4D27-9B15-651D3865D645}" type="presParOf" srcId="{09FE9947-EA7B-41BE-9681-E9C57DF8921D}" destId="{CF5B438F-EC1C-4944-A27B-4A737B240D12}" srcOrd="0" destOrd="0" presId="urn:microsoft.com/office/officeart/2005/8/layout/orgChart1"/>
    <dgm:cxn modelId="{D5887EE5-BD94-4F59-BF70-218F3EF265DB}" type="presParOf" srcId="{09FE9947-EA7B-41BE-9681-E9C57DF8921D}" destId="{D843EC3F-CCEB-40B8-9D02-653A890A5B4C}" srcOrd="1" destOrd="0" presId="urn:microsoft.com/office/officeart/2005/8/layout/orgChart1"/>
    <dgm:cxn modelId="{CAC0CD49-1D31-459F-9A80-7AD24F665212}" type="presParOf" srcId="{1BD05426-489C-4496-B39C-CABA0EDABF99}" destId="{91ED7FEF-93B1-4AAE-9039-7405271FBC8D}" srcOrd="1" destOrd="0" presId="urn:microsoft.com/office/officeart/2005/8/layout/orgChart1"/>
    <dgm:cxn modelId="{C2450EF7-F2D6-48FE-A236-FAFA87CC09AF}" type="presParOf" srcId="{1BD05426-489C-4496-B39C-CABA0EDABF99}" destId="{EB24F496-486D-414E-AE54-3B8017885872}" srcOrd="2" destOrd="0" presId="urn:microsoft.com/office/officeart/2005/8/layout/orgChart1"/>
    <dgm:cxn modelId="{E88EC788-1741-4C9A-87BA-8BECE0ADC617}" type="presParOf" srcId="{9B5E8F9B-7294-4706-BE47-7A623095C302}" destId="{B8128F3E-E0E1-4597-8238-5059D3DFCB1A}" srcOrd="2" destOrd="0" presId="urn:microsoft.com/office/officeart/2005/8/layout/orgChart1"/>
    <dgm:cxn modelId="{C0F68F01-6C1B-4223-BAF9-4EA994D22F95}" type="presParOf" srcId="{B8128F3E-E0E1-4597-8238-5059D3DFCB1A}" destId="{E6B39D82-CFFD-4E32-967B-476E619CBFCE}" srcOrd="0" destOrd="0" presId="urn:microsoft.com/office/officeart/2005/8/layout/orgChart1"/>
    <dgm:cxn modelId="{F2E6134F-D1C9-4633-B20C-6EAC73672642}" type="presParOf" srcId="{E6B39D82-CFFD-4E32-967B-476E619CBFCE}" destId="{2198759C-B597-450F-BC97-E59B66ECA512}" srcOrd="0" destOrd="0" presId="urn:microsoft.com/office/officeart/2005/8/layout/orgChart1"/>
    <dgm:cxn modelId="{60693921-1BAA-490B-BE12-372DCCCD6D88}" type="presParOf" srcId="{E6B39D82-CFFD-4E32-967B-476E619CBFCE}" destId="{E34C3AAA-A838-4AC5-8711-836D03052FD0}" srcOrd="1" destOrd="0" presId="urn:microsoft.com/office/officeart/2005/8/layout/orgChart1"/>
    <dgm:cxn modelId="{F3794468-07F8-46D9-B9EA-545ED85948C3}" type="presParOf" srcId="{B8128F3E-E0E1-4597-8238-5059D3DFCB1A}" destId="{B23A522A-A49E-472B-A634-B0A158F40E63}" srcOrd="1" destOrd="0" presId="urn:microsoft.com/office/officeart/2005/8/layout/orgChart1"/>
    <dgm:cxn modelId="{F4C6E5AB-BD8D-44A3-A764-9A6FBD64ED64}" type="presParOf" srcId="{B8128F3E-E0E1-4597-8238-5059D3DFCB1A}" destId="{F3BB4C33-B9B3-4FA6-BE2F-CBC4E9E1FEA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AAC4C37-984B-4C14-BD06-6EAC9C781087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AA8770B-A9B8-4464-83CD-F6D45AF7FAEA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 rtl="0"/>
          <a:r>
            <a:rPr lang="ru-RU" sz="1600" dirty="0" smtClean="0">
              <a:solidFill>
                <a:srgbClr val="002060"/>
              </a:solidFill>
              <a:latin typeface="Bookman Old Style" panose="02050604050505020204" pitchFamily="18" charset="0"/>
            </a:rPr>
            <a:t>Мероприятия по благоустройству и содержанию территорий Тосненского городского поселения </a:t>
          </a:r>
        </a:p>
        <a:p>
          <a:pPr algn="ctr" rtl="0"/>
          <a:r>
            <a:rPr lang="ru-RU" sz="16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30 704,0 тыс. рублей</a:t>
          </a:r>
          <a:r>
            <a:rPr lang="en-US" sz="16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:</a:t>
          </a:r>
          <a:endParaRPr lang="ru-RU" sz="1600" b="1" dirty="0" smtClean="0">
            <a:solidFill>
              <a:srgbClr val="002060"/>
            </a:solidFill>
            <a:latin typeface="Bookman Old Style" panose="02050604050505020204" pitchFamily="18" charset="0"/>
          </a:endParaRPr>
        </a:p>
        <a:p>
          <a:pPr algn="l" rtl="0"/>
          <a:r>
            <a:rPr lang="ru-RU" sz="1400" b="0" dirty="0" smtClean="0">
              <a:solidFill>
                <a:srgbClr val="002060"/>
              </a:solidFill>
              <a:latin typeface="Bookman Old Style" panose="02050604050505020204" pitchFamily="18" charset="0"/>
            </a:rPr>
            <a:t>- оплата электроэнергии уличного освещения</a:t>
          </a:r>
          <a:r>
            <a:rPr lang="en-US" sz="1400" b="0" dirty="0" smtClean="0">
              <a:solidFill>
                <a:srgbClr val="002060"/>
              </a:solidFill>
              <a:latin typeface="Bookman Old Style" panose="02050604050505020204" pitchFamily="18" charset="0"/>
            </a:rPr>
            <a:t>;</a:t>
          </a:r>
          <a:endParaRPr lang="ru-RU" sz="1400" b="0" dirty="0" smtClean="0">
            <a:solidFill>
              <a:srgbClr val="002060"/>
            </a:solidFill>
            <a:latin typeface="Bookman Old Style" panose="02050604050505020204" pitchFamily="18" charset="0"/>
          </a:endParaRPr>
        </a:p>
        <a:p>
          <a:pPr algn="l" rtl="0"/>
          <a:endParaRPr lang="ru-RU" sz="1400" b="0" dirty="0" smtClean="0">
            <a:solidFill>
              <a:srgbClr val="002060"/>
            </a:solidFill>
            <a:latin typeface="Bookman Old Style" panose="02050604050505020204" pitchFamily="18" charset="0"/>
          </a:endParaRPr>
        </a:p>
        <a:p>
          <a:pPr algn="l" rtl="0"/>
          <a:r>
            <a:rPr lang="ru-RU" sz="1400" b="0" dirty="0" smtClean="0">
              <a:solidFill>
                <a:srgbClr val="002060"/>
              </a:solidFill>
              <a:latin typeface="Bookman Old Style" panose="02050604050505020204" pitchFamily="18" charset="0"/>
            </a:rPr>
            <a:t>- украшение к праздничным мероприятиям</a:t>
          </a:r>
        </a:p>
        <a:p>
          <a:pPr algn="l" rtl="0"/>
          <a:endParaRPr lang="ru-RU" sz="1400" b="0" dirty="0" smtClean="0">
            <a:solidFill>
              <a:srgbClr val="002060"/>
            </a:solidFill>
            <a:latin typeface="Bookman Old Style" panose="02050604050505020204" pitchFamily="18" charset="0"/>
          </a:endParaRPr>
        </a:p>
        <a:p>
          <a:pPr algn="l" rtl="0"/>
          <a:r>
            <a:rPr lang="ru-RU" sz="1400" b="0" dirty="0" smtClean="0">
              <a:solidFill>
                <a:srgbClr val="002060"/>
              </a:solidFill>
              <a:latin typeface="Bookman Old Style" panose="02050604050505020204" pitchFamily="18" charset="0"/>
            </a:rPr>
            <a:t>-выполнение работ по техническому надзору, разработке эскизов (проектов), проектно-изыскательских работ</a:t>
          </a:r>
          <a:endParaRPr lang="en-US" sz="1400" b="0" dirty="0" smtClean="0">
            <a:solidFill>
              <a:srgbClr val="002060"/>
            </a:solidFill>
            <a:latin typeface="Bookman Old Style" panose="02050604050505020204" pitchFamily="18" charset="0"/>
          </a:endParaRPr>
        </a:p>
        <a:p>
          <a:pPr algn="ctr" rtl="0"/>
          <a:endParaRPr lang="ru-RU" sz="1100" b="1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D573A866-0509-4B45-8394-0E12B1A7AB1D}" type="parTrans" cxnId="{CF7DE859-5433-4AD6-AF08-C364255546FC}">
      <dgm:prSet/>
      <dgm:spPr/>
      <dgm:t>
        <a:bodyPr/>
        <a:lstStyle/>
        <a:p>
          <a:endParaRPr lang="ru-RU"/>
        </a:p>
      </dgm:t>
    </dgm:pt>
    <dgm:pt modelId="{73E3E095-D906-4979-89A7-A4CB978709E8}" type="sibTrans" cxnId="{CF7DE859-5433-4AD6-AF08-C364255546FC}">
      <dgm:prSet/>
      <dgm:spPr/>
      <dgm:t>
        <a:bodyPr/>
        <a:lstStyle/>
        <a:p>
          <a:endParaRPr lang="ru-RU"/>
        </a:p>
      </dgm:t>
    </dgm:pt>
    <dgm:pt modelId="{48599724-0D0F-4025-B8AB-F2B3DB560100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rtl="0"/>
          <a:r>
            <a:rPr lang="ru-RU" sz="1400" b="1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rPr>
            <a:t>Финансирование МКУ "Управление зданиями, сооружениями и объектами внешнего благоустройства" в целях обеспечения благоустройства Тосненского городского поселения</a:t>
          </a:r>
        </a:p>
        <a:p>
          <a:pPr rtl="0"/>
          <a:r>
            <a:rPr lang="ru-RU" sz="1400" b="1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rPr>
            <a:t>116 101,8 тыс. рублей</a:t>
          </a:r>
          <a:endParaRPr lang="ru-RU" sz="1400" b="1" dirty="0">
            <a:solidFill>
              <a:schemeClr val="accent3">
                <a:lumMod val="50000"/>
              </a:schemeClr>
            </a:solidFill>
            <a:latin typeface="Calibri" panose="020F0502020204030204" pitchFamily="34" charset="0"/>
          </a:endParaRPr>
        </a:p>
      </dgm:t>
    </dgm:pt>
    <dgm:pt modelId="{C6D1C3E2-69E8-461A-ADBE-CEBA90BF68D3}" type="parTrans" cxnId="{779EEDA0-EE9D-4FAC-8CBD-19A3EA567C4B}">
      <dgm:prSet/>
      <dgm:spPr/>
      <dgm:t>
        <a:bodyPr/>
        <a:lstStyle/>
        <a:p>
          <a:endParaRPr lang="ru-RU"/>
        </a:p>
      </dgm:t>
    </dgm:pt>
    <dgm:pt modelId="{2CDA631A-AB4B-4685-8148-3CAD32A92616}" type="sibTrans" cxnId="{779EEDA0-EE9D-4FAC-8CBD-19A3EA567C4B}">
      <dgm:prSet/>
      <dgm:spPr/>
      <dgm:t>
        <a:bodyPr/>
        <a:lstStyle/>
        <a:p>
          <a:endParaRPr lang="ru-RU"/>
        </a:p>
      </dgm:t>
    </dgm:pt>
    <dgm:pt modelId="{BB5BF895-AF11-4984-9FA5-31889880E8B1}" type="pres">
      <dgm:prSet presAssocID="{4AAC4C37-984B-4C14-BD06-6EAC9C78108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837C94-8D5D-4934-9F36-5C1651482AE1}" type="pres">
      <dgm:prSet presAssocID="{4AAC4C37-984B-4C14-BD06-6EAC9C781087}" presName="arrow" presStyleLbl="bgShp" presStyleIdx="0" presStyleCnt="1" custLinFactNeighborX="9369" custLinFactNeighborY="0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229ED7B6-89C7-4782-9CC4-D058F3C7A869}" type="pres">
      <dgm:prSet presAssocID="{4AAC4C37-984B-4C14-BD06-6EAC9C781087}" presName="linearProcess" presStyleCnt="0"/>
      <dgm:spPr/>
    </dgm:pt>
    <dgm:pt modelId="{1BE946D9-9E83-4DA7-93EC-88B7005E27A4}" type="pres">
      <dgm:prSet presAssocID="{FAA8770B-A9B8-4464-83CD-F6D45AF7FAEA}" presName="textNode" presStyleLbl="node1" presStyleIdx="0" presStyleCnt="2" custScaleX="61275" custScaleY="205612" custLinFactNeighborX="-39492" custLinFactNeighborY="-5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05F794-EC6C-49F8-99D4-18FEE36C3BDF}" type="pres">
      <dgm:prSet presAssocID="{73E3E095-D906-4979-89A7-A4CB978709E8}" presName="sibTrans" presStyleCnt="0"/>
      <dgm:spPr/>
    </dgm:pt>
    <dgm:pt modelId="{FDB1B1AF-EEB4-4BD7-A959-798AC814541B}" type="pres">
      <dgm:prSet presAssocID="{48599724-0D0F-4025-B8AB-F2B3DB560100}" presName="textNode" presStyleLbl="node1" presStyleIdx="1" presStyleCnt="2" custScaleX="72686" custScaleY="64282" custLinFactX="-1763" custLinFactNeighborX="-100000" custLinFactNeighborY="-1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7DE859-5433-4AD6-AF08-C364255546FC}" srcId="{4AAC4C37-984B-4C14-BD06-6EAC9C781087}" destId="{FAA8770B-A9B8-4464-83CD-F6D45AF7FAEA}" srcOrd="0" destOrd="0" parTransId="{D573A866-0509-4B45-8394-0E12B1A7AB1D}" sibTransId="{73E3E095-D906-4979-89A7-A4CB978709E8}"/>
    <dgm:cxn modelId="{779EEDA0-EE9D-4FAC-8CBD-19A3EA567C4B}" srcId="{4AAC4C37-984B-4C14-BD06-6EAC9C781087}" destId="{48599724-0D0F-4025-B8AB-F2B3DB560100}" srcOrd="1" destOrd="0" parTransId="{C6D1C3E2-69E8-461A-ADBE-CEBA90BF68D3}" sibTransId="{2CDA631A-AB4B-4685-8148-3CAD32A92616}"/>
    <dgm:cxn modelId="{DFF661E5-E818-47AF-8F80-C7B2AAADDE4E}" type="presOf" srcId="{4AAC4C37-984B-4C14-BD06-6EAC9C781087}" destId="{BB5BF895-AF11-4984-9FA5-31889880E8B1}" srcOrd="0" destOrd="0" presId="urn:microsoft.com/office/officeart/2005/8/layout/hProcess9"/>
    <dgm:cxn modelId="{60D17FF6-AE1C-4A1C-8367-6474164B2E46}" type="presOf" srcId="{48599724-0D0F-4025-B8AB-F2B3DB560100}" destId="{FDB1B1AF-EEB4-4BD7-A959-798AC814541B}" srcOrd="0" destOrd="0" presId="urn:microsoft.com/office/officeart/2005/8/layout/hProcess9"/>
    <dgm:cxn modelId="{A8BD1BE9-A146-4826-B052-FD42D1E0A88F}" type="presOf" srcId="{FAA8770B-A9B8-4464-83CD-F6D45AF7FAEA}" destId="{1BE946D9-9E83-4DA7-93EC-88B7005E27A4}" srcOrd="0" destOrd="0" presId="urn:microsoft.com/office/officeart/2005/8/layout/hProcess9"/>
    <dgm:cxn modelId="{8153B73E-F9C1-4385-B186-E0F862C94966}" type="presParOf" srcId="{BB5BF895-AF11-4984-9FA5-31889880E8B1}" destId="{06837C94-8D5D-4934-9F36-5C1651482AE1}" srcOrd="0" destOrd="0" presId="urn:microsoft.com/office/officeart/2005/8/layout/hProcess9"/>
    <dgm:cxn modelId="{7C8CF42C-19AB-4946-98A0-71D601E141CD}" type="presParOf" srcId="{BB5BF895-AF11-4984-9FA5-31889880E8B1}" destId="{229ED7B6-89C7-4782-9CC4-D058F3C7A869}" srcOrd="1" destOrd="0" presId="urn:microsoft.com/office/officeart/2005/8/layout/hProcess9"/>
    <dgm:cxn modelId="{1E24C9B8-E4CC-4571-BAC9-A239127EB8CE}" type="presParOf" srcId="{229ED7B6-89C7-4782-9CC4-D058F3C7A869}" destId="{1BE946D9-9E83-4DA7-93EC-88B7005E27A4}" srcOrd="0" destOrd="0" presId="urn:microsoft.com/office/officeart/2005/8/layout/hProcess9"/>
    <dgm:cxn modelId="{04FF5F52-A0FE-42F2-A768-6D9002DACBEB}" type="presParOf" srcId="{229ED7B6-89C7-4782-9CC4-D058F3C7A869}" destId="{A505F794-EC6C-49F8-99D4-18FEE36C3BDF}" srcOrd="1" destOrd="0" presId="urn:microsoft.com/office/officeart/2005/8/layout/hProcess9"/>
    <dgm:cxn modelId="{CE22AA67-E5BE-478A-AE67-E03B777E38A1}" type="presParOf" srcId="{229ED7B6-89C7-4782-9CC4-D058F3C7A869}" destId="{FDB1B1AF-EEB4-4BD7-A959-798AC814541B}" srcOrd="2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2BB0E40-5A05-491D-A87A-3B8D3AE023EE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9125E5-139A-4428-AB12-880EA3508C4B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500" b="0" i="0" dirty="0" smtClean="0">
              <a:solidFill>
                <a:schemeClr val="tx1"/>
              </a:solidFill>
              <a:latin typeface="Arial Black" panose="020B0A04020102020204" pitchFamily="34" charset="0"/>
            </a:rPr>
            <a:t>Выполнение работ по ремонту уличного освещения</a:t>
          </a:r>
        </a:p>
        <a:p>
          <a:pPr rtl="0"/>
          <a:endParaRPr lang="ru-RU" sz="1500" b="0" i="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rtl="0"/>
          <a:endParaRPr lang="ru-RU" sz="1500" b="0" i="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rtl="0"/>
          <a:endParaRPr lang="ru-RU" sz="1500" b="0" i="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rtl="0"/>
          <a:r>
            <a:rPr lang="ru-RU" sz="1500" b="0" i="0" dirty="0" smtClean="0">
              <a:solidFill>
                <a:schemeClr val="tx1"/>
              </a:solidFill>
              <a:latin typeface="Arial Black" panose="020B0A04020102020204" pitchFamily="34" charset="0"/>
            </a:rPr>
            <a:t>1 000,0 тыс. рублей</a:t>
          </a:r>
          <a:endParaRPr lang="ru-RU" sz="1500" b="0" i="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EDF5D0A-5CF9-46A8-96CB-01E22EF04303}" type="parTrans" cxnId="{9D01C939-D9EC-4A70-AF95-C7F7483DB752}">
      <dgm:prSet/>
      <dgm:spPr/>
      <dgm:t>
        <a:bodyPr/>
        <a:lstStyle/>
        <a:p>
          <a:endParaRPr lang="ru-RU"/>
        </a:p>
      </dgm:t>
    </dgm:pt>
    <dgm:pt modelId="{B4D7C933-B096-4098-9BB8-5B036C325673}" type="sibTrans" cxnId="{9D01C939-D9EC-4A70-AF95-C7F7483DB752}">
      <dgm:prSet/>
      <dgm:spPr/>
      <dgm:t>
        <a:bodyPr/>
        <a:lstStyle/>
        <a:p>
          <a:endParaRPr lang="ru-RU"/>
        </a:p>
      </dgm:t>
    </dgm:pt>
    <dgm:pt modelId="{0EC1594C-8AA4-4CB9-979A-80A887E1E3C9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500" b="0" dirty="0" smtClean="0">
              <a:solidFill>
                <a:schemeClr val="tx1"/>
              </a:solidFill>
              <a:latin typeface="Arial Black" panose="020B0A04020102020204" pitchFamily="34" charset="0"/>
            </a:rPr>
            <a:t>Техническое обслуживание и содержание сетей уличного освещения ТГП ТРЛО</a:t>
          </a:r>
        </a:p>
        <a:p>
          <a:pPr rtl="0"/>
          <a:endParaRPr lang="ru-RU" sz="1500" b="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rtl="0"/>
          <a:endParaRPr lang="ru-RU" sz="1500" b="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rtl="0"/>
          <a:r>
            <a:rPr lang="ru-RU" sz="1500" b="0" dirty="0" smtClean="0">
              <a:solidFill>
                <a:schemeClr val="tx1"/>
              </a:solidFill>
              <a:latin typeface="Arial Black" panose="020B0A04020102020204" pitchFamily="34" charset="0"/>
            </a:rPr>
            <a:t> 8 000,0 тыс. рублей.</a:t>
          </a:r>
          <a:endParaRPr lang="ru-RU" sz="1500" b="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B0CF959F-24E5-4253-9D8F-56CCB8A6017B}" type="parTrans" cxnId="{F735EDD8-9FCD-45F0-912E-E144A67A8A05}">
      <dgm:prSet/>
      <dgm:spPr/>
      <dgm:t>
        <a:bodyPr/>
        <a:lstStyle/>
        <a:p>
          <a:endParaRPr lang="ru-RU"/>
        </a:p>
      </dgm:t>
    </dgm:pt>
    <dgm:pt modelId="{EDDEB69B-63AC-43ED-A950-F5308EAB9BAB}" type="sibTrans" cxnId="{F735EDD8-9FCD-45F0-912E-E144A67A8A05}">
      <dgm:prSet/>
      <dgm:spPr/>
      <dgm:t>
        <a:bodyPr/>
        <a:lstStyle/>
        <a:p>
          <a:endParaRPr lang="ru-RU"/>
        </a:p>
      </dgm:t>
    </dgm:pt>
    <dgm:pt modelId="{4B8C5715-8983-473B-B75A-AD68B322DA9E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b="0" dirty="0" smtClean="0">
              <a:solidFill>
                <a:schemeClr val="tx1"/>
              </a:solidFill>
              <a:latin typeface="Arial Black" panose="020B0A04020102020204" pitchFamily="34" charset="0"/>
            </a:rPr>
            <a:t>Установка, замена приборов учета энергоресурсов в муниципальных помещениях</a:t>
          </a:r>
        </a:p>
        <a:p>
          <a:pPr rtl="0"/>
          <a:endParaRPr lang="ru-RU" b="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rtl="0"/>
          <a:endParaRPr lang="ru-RU" b="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rtl="0"/>
          <a:r>
            <a:rPr lang="ru-RU" b="0" dirty="0" smtClean="0">
              <a:solidFill>
                <a:schemeClr val="tx1"/>
              </a:solidFill>
              <a:latin typeface="Arial Black" panose="020B0A04020102020204" pitchFamily="34" charset="0"/>
            </a:rPr>
            <a:t> 100,0 тыс. рублей.</a:t>
          </a:r>
          <a:endParaRPr lang="ru-RU" b="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E54936E2-C95B-4AF5-99CF-FCABCD9DAABB}" type="parTrans" cxnId="{C102FD36-6C0C-42FB-BB65-2ABABB6F2931}">
      <dgm:prSet/>
      <dgm:spPr/>
      <dgm:t>
        <a:bodyPr/>
        <a:lstStyle/>
        <a:p>
          <a:endParaRPr lang="ru-RU"/>
        </a:p>
      </dgm:t>
    </dgm:pt>
    <dgm:pt modelId="{CB7A8274-5E93-45B5-8A74-78B4C0B60740}" type="sibTrans" cxnId="{C102FD36-6C0C-42FB-BB65-2ABABB6F2931}">
      <dgm:prSet/>
      <dgm:spPr/>
      <dgm:t>
        <a:bodyPr/>
        <a:lstStyle/>
        <a:p>
          <a:endParaRPr lang="ru-RU"/>
        </a:p>
      </dgm:t>
    </dgm:pt>
    <dgm:pt modelId="{B0DA7A02-774F-4C0C-AE68-61DC54907067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400" b="0" dirty="0" smtClean="0">
              <a:solidFill>
                <a:schemeClr val="tx1"/>
              </a:solidFill>
              <a:latin typeface="Arial Black" panose="020B0A04020102020204" pitchFamily="34" charset="0"/>
            </a:rPr>
            <a:t>Выполнение работ по технологическому присоединению к электрическим сетям (объекты коммунальной инфраструктуры и уличное освещение)</a:t>
          </a:r>
        </a:p>
        <a:p>
          <a:pPr rtl="0"/>
          <a:endParaRPr lang="ru-RU" sz="1400" b="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rtl="0"/>
          <a:r>
            <a:rPr lang="ru-RU" sz="1400" b="0" dirty="0" smtClean="0">
              <a:solidFill>
                <a:schemeClr val="tx1"/>
              </a:solidFill>
              <a:latin typeface="Arial Black" panose="020B0A04020102020204" pitchFamily="34" charset="0"/>
            </a:rPr>
            <a:t>  200,0 тыс. рублей.</a:t>
          </a:r>
          <a:endParaRPr lang="ru-RU" sz="1400" b="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537B713D-2F73-477D-832B-ECD36A095647}" type="parTrans" cxnId="{7C1A4F7C-2FC8-4518-A9F2-D74BEC5FC1D3}">
      <dgm:prSet/>
      <dgm:spPr/>
      <dgm:t>
        <a:bodyPr/>
        <a:lstStyle/>
        <a:p>
          <a:endParaRPr lang="ru-RU"/>
        </a:p>
      </dgm:t>
    </dgm:pt>
    <dgm:pt modelId="{D46746D2-58D8-4869-8316-3E7D7E7BE4C1}" type="sibTrans" cxnId="{7C1A4F7C-2FC8-4518-A9F2-D74BEC5FC1D3}">
      <dgm:prSet/>
      <dgm:spPr/>
      <dgm:t>
        <a:bodyPr/>
        <a:lstStyle/>
        <a:p>
          <a:endParaRPr lang="ru-RU"/>
        </a:p>
      </dgm:t>
    </dgm:pt>
    <dgm:pt modelId="{B827FBD0-529F-4245-B977-E18422BDD779}" type="pres">
      <dgm:prSet presAssocID="{92BB0E40-5A05-491D-A87A-3B8D3AE023E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B85CD16-E32B-4A39-9F28-1F588799A62E}" type="pres">
      <dgm:prSet presAssocID="{099125E5-139A-4428-AB12-880EA3508C4B}" presName="vertOne" presStyleCnt="0"/>
      <dgm:spPr/>
    </dgm:pt>
    <dgm:pt modelId="{D3941C15-A203-40E8-8ED8-ECBFBBC57640}" type="pres">
      <dgm:prSet presAssocID="{099125E5-139A-4428-AB12-880EA3508C4B}" presName="txOne" presStyleLbl="node0" presStyleIdx="0" presStyleCnt="4" custLinFactNeighborX="26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273038-64AA-4AEF-8F1C-1235367EDDF9}" type="pres">
      <dgm:prSet presAssocID="{099125E5-139A-4428-AB12-880EA3508C4B}" presName="horzOne" presStyleCnt="0"/>
      <dgm:spPr/>
    </dgm:pt>
    <dgm:pt modelId="{9BDCFF41-7888-4896-BFB3-80351E9F3B1F}" type="pres">
      <dgm:prSet presAssocID="{B4D7C933-B096-4098-9BB8-5B036C325673}" presName="sibSpaceOne" presStyleCnt="0"/>
      <dgm:spPr/>
    </dgm:pt>
    <dgm:pt modelId="{10D5AD25-94F7-4DDA-9DD1-F43B3BB84AC5}" type="pres">
      <dgm:prSet presAssocID="{0EC1594C-8AA4-4CB9-979A-80A887E1E3C9}" presName="vertOne" presStyleCnt="0"/>
      <dgm:spPr/>
    </dgm:pt>
    <dgm:pt modelId="{4370D16E-0684-4FF6-B7EC-3B6F3804C41D}" type="pres">
      <dgm:prSet presAssocID="{0EC1594C-8AA4-4CB9-979A-80A887E1E3C9}" presName="txOne" presStyleLbl="node0" presStyleIdx="1" presStyleCnt="4" custLinFactNeighborX="8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4C9D33-1BC3-49C2-AD0D-172F0CB8DABF}" type="pres">
      <dgm:prSet presAssocID="{0EC1594C-8AA4-4CB9-979A-80A887E1E3C9}" presName="horzOne" presStyleCnt="0"/>
      <dgm:spPr/>
    </dgm:pt>
    <dgm:pt modelId="{E01656D1-2B9C-4D64-A2AB-205C251E57FA}" type="pres">
      <dgm:prSet presAssocID="{EDDEB69B-63AC-43ED-A950-F5308EAB9BAB}" presName="sibSpaceOne" presStyleCnt="0"/>
      <dgm:spPr/>
    </dgm:pt>
    <dgm:pt modelId="{F09C9351-1A25-4C17-8465-EAAA0FA2FEC3}" type="pres">
      <dgm:prSet presAssocID="{4B8C5715-8983-473B-B75A-AD68B322DA9E}" presName="vertOne" presStyleCnt="0"/>
      <dgm:spPr/>
    </dgm:pt>
    <dgm:pt modelId="{A0BB898B-DD00-4C76-AA65-B0063BA61FDC}" type="pres">
      <dgm:prSet presAssocID="{4B8C5715-8983-473B-B75A-AD68B322DA9E}" presName="txOne" presStyleLbl="node0" presStyleIdx="2" presStyleCnt="4" custScaleX="1068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851784-C3C0-4299-A90E-5FAF256C19FC}" type="pres">
      <dgm:prSet presAssocID="{4B8C5715-8983-473B-B75A-AD68B322DA9E}" presName="horzOne" presStyleCnt="0"/>
      <dgm:spPr/>
    </dgm:pt>
    <dgm:pt modelId="{50AB43D9-B5A0-473A-A095-91D287E05A0F}" type="pres">
      <dgm:prSet presAssocID="{CB7A8274-5E93-45B5-8A74-78B4C0B60740}" presName="sibSpaceOne" presStyleCnt="0"/>
      <dgm:spPr/>
    </dgm:pt>
    <dgm:pt modelId="{E4F027E0-B715-42B1-9D55-9DD6EB75BE25}" type="pres">
      <dgm:prSet presAssocID="{B0DA7A02-774F-4C0C-AE68-61DC54907067}" presName="vertOne" presStyleCnt="0"/>
      <dgm:spPr/>
    </dgm:pt>
    <dgm:pt modelId="{E9A57CA7-155B-4A6D-9F53-AD5A0D6F8AC3}" type="pres">
      <dgm:prSet presAssocID="{B0DA7A02-774F-4C0C-AE68-61DC54907067}" presName="txOne" presStyleLbl="node0" presStyleIdx="3" presStyleCnt="4" custScaleX="1131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AAE7C3-5B03-4260-8B2A-2DF6469ABBA9}" type="pres">
      <dgm:prSet presAssocID="{B0DA7A02-774F-4C0C-AE68-61DC54907067}" presName="horzOne" presStyleCnt="0"/>
      <dgm:spPr/>
    </dgm:pt>
  </dgm:ptLst>
  <dgm:cxnLst>
    <dgm:cxn modelId="{7C1A4F7C-2FC8-4518-A9F2-D74BEC5FC1D3}" srcId="{92BB0E40-5A05-491D-A87A-3B8D3AE023EE}" destId="{B0DA7A02-774F-4C0C-AE68-61DC54907067}" srcOrd="3" destOrd="0" parTransId="{537B713D-2F73-477D-832B-ECD36A095647}" sibTransId="{D46746D2-58D8-4869-8316-3E7D7E7BE4C1}"/>
    <dgm:cxn modelId="{9D01C939-D9EC-4A70-AF95-C7F7483DB752}" srcId="{92BB0E40-5A05-491D-A87A-3B8D3AE023EE}" destId="{099125E5-139A-4428-AB12-880EA3508C4B}" srcOrd="0" destOrd="0" parTransId="{1EDF5D0A-5CF9-46A8-96CB-01E22EF04303}" sibTransId="{B4D7C933-B096-4098-9BB8-5B036C325673}"/>
    <dgm:cxn modelId="{BBB2B575-8240-4FCA-87F1-E5D8CFB188F3}" type="presOf" srcId="{0EC1594C-8AA4-4CB9-979A-80A887E1E3C9}" destId="{4370D16E-0684-4FF6-B7EC-3B6F3804C41D}" srcOrd="0" destOrd="0" presId="urn:microsoft.com/office/officeart/2005/8/layout/hierarchy4"/>
    <dgm:cxn modelId="{C102FD36-6C0C-42FB-BB65-2ABABB6F2931}" srcId="{92BB0E40-5A05-491D-A87A-3B8D3AE023EE}" destId="{4B8C5715-8983-473B-B75A-AD68B322DA9E}" srcOrd="2" destOrd="0" parTransId="{E54936E2-C95B-4AF5-99CF-FCABCD9DAABB}" sibTransId="{CB7A8274-5E93-45B5-8A74-78B4C0B60740}"/>
    <dgm:cxn modelId="{3C4BAF34-92C6-4F51-A350-54E92F6FF53D}" type="presOf" srcId="{4B8C5715-8983-473B-B75A-AD68B322DA9E}" destId="{A0BB898B-DD00-4C76-AA65-B0063BA61FDC}" srcOrd="0" destOrd="0" presId="urn:microsoft.com/office/officeart/2005/8/layout/hierarchy4"/>
    <dgm:cxn modelId="{2D3BDF67-45F6-4A02-8839-6D0C3E929B49}" type="presOf" srcId="{099125E5-139A-4428-AB12-880EA3508C4B}" destId="{D3941C15-A203-40E8-8ED8-ECBFBBC57640}" srcOrd="0" destOrd="0" presId="urn:microsoft.com/office/officeart/2005/8/layout/hierarchy4"/>
    <dgm:cxn modelId="{D982FF41-F763-4E76-BA31-4F8154C6C51B}" type="presOf" srcId="{B0DA7A02-774F-4C0C-AE68-61DC54907067}" destId="{E9A57CA7-155B-4A6D-9F53-AD5A0D6F8AC3}" srcOrd="0" destOrd="0" presId="urn:microsoft.com/office/officeart/2005/8/layout/hierarchy4"/>
    <dgm:cxn modelId="{F735EDD8-9FCD-45F0-912E-E144A67A8A05}" srcId="{92BB0E40-5A05-491D-A87A-3B8D3AE023EE}" destId="{0EC1594C-8AA4-4CB9-979A-80A887E1E3C9}" srcOrd="1" destOrd="0" parTransId="{B0CF959F-24E5-4253-9D8F-56CCB8A6017B}" sibTransId="{EDDEB69B-63AC-43ED-A950-F5308EAB9BAB}"/>
    <dgm:cxn modelId="{EA0ABF15-A946-43CF-86A8-298E059D6007}" type="presOf" srcId="{92BB0E40-5A05-491D-A87A-3B8D3AE023EE}" destId="{B827FBD0-529F-4245-B977-E18422BDD779}" srcOrd="0" destOrd="0" presId="urn:microsoft.com/office/officeart/2005/8/layout/hierarchy4"/>
    <dgm:cxn modelId="{0D542B4F-C4D2-4D91-B6FD-87677400FF56}" type="presParOf" srcId="{B827FBD0-529F-4245-B977-E18422BDD779}" destId="{3B85CD16-E32B-4A39-9F28-1F588799A62E}" srcOrd="0" destOrd="0" presId="urn:microsoft.com/office/officeart/2005/8/layout/hierarchy4"/>
    <dgm:cxn modelId="{A3D01B85-6BA9-4911-9FB1-5DFDD302A975}" type="presParOf" srcId="{3B85CD16-E32B-4A39-9F28-1F588799A62E}" destId="{D3941C15-A203-40E8-8ED8-ECBFBBC57640}" srcOrd="0" destOrd="0" presId="urn:microsoft.com/office/officeart/2005/8/layout/hierarchy4"/>
    <dgm:cxn modelId="{A4EAE36B-7372-41AF-9DBF-2F280EF4A84A}" type="presParOf" srcId="{3B85CD16-E32B-4A39-9F28-1F588799A62E}" destId="{E8273038-64AA-4AEF-8F1C-1235367EDDF9}" srcOrd="1" destOrd="0" presId="urn:microsoft.com/office/officeart/2005/8/layout/hierarchy4"/>
    <dgm:cxn modelId="{85C4B9A2-235E-4FF2-9946-9722F71229FD}" type="presParOf" srcId="{B827FBD0-529F-4245-B977-E18422BDD779}" destId="{9BDCFF41-7888-4896-BFB3-80351E9F3B1F}" srcOrd="1" destOrd="0" presId="urn:microsoft.com/office/officeart/2005/8/layout/hierarchy4"/>
    <dgm:cxn modelId="{B3594D13-47DC-4328-8A16-8E9518A3DACC}" type="presParOf" srcId="{B827FBD0-529F-4245-B977-E18422BDD779}" destId="{10D5AD25-94F7-4DDA-9DD1-F43B3BB84AC5}" srcOrd="2" destOrd="0" presId="urn:microsoft.com/office/officeart/2005/8/layout/hierarchy4"/>
    <dgm:cxn modelId="{D62FD831-101E-476E-9AB0-947E87D31E0D}" type="presParOf" srcId="{10D5AD25-94F7-4DDA-9DD1-F43B3BB84AC5}" destId="{4370D16E-0684-4FF6-B7EC-3B6F3804C41D}" srcOrd="0" destOrd="0" presId="urn:microsoft.com/office/officeart/2005/8/layout/hierarchy4"/>
    <dgm:cxn modelId="{A902BEA3-D8D9-437A-BE18-E0E8A0A5177A}" type="presParOf" srcId="{10D5AD25-94F7-4DDA-9DD1-F43B3BB84AC5}" destId="{BA4C9D33-1BC3-49C2-AD0D-172F0CB8DABF}" srcOrd="1" destOrd="0" presId="urn:microsoft.com/office/officeart/2005/8/layout/hierarchy4"/>
    <dgm:cxn modelId="{0B9CFB55-0942-4BF7-BBFF-FC4F7910BA78}" type="presParOf" srcId="{B827FBD0-529F-4245-B977-E18422BDD779}" destId="{E01656D1-2B9C-4D64-A2AB-205C251E57FA}" srcOrd="3" destOrd="0" presId="urn:microsoft.com/office/officeart/2005/8/layout/hierarchy4"/>
    <dgm:cxn modelId="{B7A877C7-9EDC-442E-AA32-0291AF765F84}" type="presParOf" srcId="{B827FBD0-529F-4245-B977-E18422BDD779}" destId="{F09C9351-1A25-4C17-8465-EAAA0FA2FEC3}" srcOrd="4" destOrd="0" presId="urn:microsoft.com/office/officeart/2005/8/layout/hierarchy4"/>
    <dgm:cxn modelId="{D104E702-453E-433E-A7F2-BC062DE69959}" type="presParOf" srcId="{F09C9351-1A25-4C17-8465-EAAA0FA2FEC3}" destId="{A0BB898B-DD00-4C76-AA65-B0063BA61FDC}" srcOrd="0" destOrd="0" presId="urn:microsoft.com/office/officeart/2005/8/layout/hierarchy4"/>
    <dgm:cxn modelId="{5EAB6A4C-84CE-424F-94F7-7938F23EFF14}" type="presParOf" srcId="{F09C9351-1A25-4C17-8465-EAAA0FA2FEC3}" destId="{A4851784-C3C0-4299-A90E-5FAF256C19FC}" srcOrd="1" destOrd="0" presId="urn:microsoft.com/office/officeart/2005/8/layout/hierarchy4"/>
    <dgm:cxn modelId="{2CC9AB94-2B48-47FB-B962-C1E68295FF52}" type="presParOf" srcId="{B827FBD0-529F-4245-B977-E18422BDD779}" destId="{50AB43D9-B5A0-473A-A095-91D287E05A0F}" srcOrd="5" destOrd="0" presId="urn:microsoft.com/office/officeart/2005/8/layout/hierarchy4"/>
    <dgm:cxn modelId="{D20B9EFD-423E-4D35-B3EE-76B62F3067F2}" type="presParOf" srcId="{B827FBD0-529F-4245-B977-E18422BDD779}" destId="{E4F027E0-B715-42B1-9D55-9DD6EB75BE25}" srcOrd="6" destOrd="0" presId="urn:microsoft.com/office/officeart/2005/8/layout/hierarchy4"/>
    <dgm:cxn modelId="{AFF464FB-617E-4BD2-9021-C6B50B021CE1}" type="presParOf" srcId="{E4F027E0-B715-42B1-9D55-9DD6EB75BE25}" destId="{E9A57CA7-155B-4A6D-9F53-AD5A0D6F8AC3}" srcOrd="0" destOrd="0" presId="urn:microsoft.com/office/officeart/2005/8/layout/hierarchy4"/>
    <dgm:cxn modelId="{DCB580F7-CFC9-4481-B865-8AB30C283F5F}" type="presParOf" srcId="{E4F027E0-B715-42B1-9D55-9DD6EB75BE25}" destId="{F2AAE7C3-5B03-4260-8B2A-2DF6469ABBA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EC3C91B-17B7-439B-A8C8-5CEDCD90E4A4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0CC19E-D7C6-4CB2-A075-25A06A8A36AE}">
      <dgm:prSet custT="1"/>
      <dgm:spPr>
        <a:gradFill flip="none" rotWithShape="0">
          <a:gsLst>
            <a:gs pos="0">
              <a:schemeClr val="accent4">
                <a:lumMod val="75000"/>
                <a:tint val="66000"/>
                <a:satMod val="160000"/>
              </a:schemeClr>
            </a:gs>
            <a:gs pos="50000">
              <a:schemeClr val="accent4">
                <a:lumMod val="75000"/>
                <a:tint val="44500"/>
                <a:satMod val="160000"/>
              </a:schemeClr>
            </a:gs>
            <a:gs pos="100000">
              <a:schemeClr val="accent4">
                <a:lumMod val="75000"/>
                <a:tint val="23500"/>
                <a:satMod val="160000"/>
              </a:schemeClr>
            </a:gs>
          </a:gsLst>
          <a:lin ang="13500000" scaled="1"/>
          <a:tileRect/>
        </a:gradFill>
      </dgm:spPr>
      <dgm:t>
        <a:bodyPr/>
        <a:lstStyle/>
        <a:p>
          <a:pPr algn="ctr" rtl="0"/>
          <a:r>
            <a:rPr lang="ru-RU" sz="1600" b="1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Благоустройство общественных территорий</a:t>
          </a:r>
        </a:p>
        <a:p>
          <a:pPr algn="ctr" rtl="0"/>
          <a:r>
            <a:rPr lang="ru-RU" sz="1600" b="1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 </a:t>
          </a:r>
        </a:p>
        <a:p>
          <a:pPr algn="ctr" rtl="0"/>
          <a:r>
            <a:rPr lang="ru-RU" sz="1600" b="1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«Пешеходная зона вдоль пр.Ленина от д.20 до д.28» </a:t>
          </a:r>
          <a:endParaRPr lang="ru-RU" sz="1600" b="1" dirty="0">
            <a:solidFill>
              <a:schemeClr val="tx2">
                <a:lumMod val="50000"/>
              </a:schemeClr>
            </a:solidFill>
            <a:latin typeface="Bookman Old Style" panose="02050604050505020204" pitchFamily="18" charset="0"/>
          </a:endParaRPr>
        </a:p>
      </dgm:t>
    </dgm:pt>
    <dgm:pt modelId="{FF4C32D9-4B04-43E0-9697-EF2428B7367F}" type="parTrans" cxnId="{F578EE2C-9D23-4DD5-BBEB-570DBAF1D992}">
      <dgm:prSet/>
      <dgm:spPr/>
      <dgm:t>
        <a:bodyPr/>
        <a:lstStyle/>
        <a:p>
          <a:endParaRPr lang="ru-RU"/>
        </a:p>
      </dgm:t>
    </dgm:pt>
    <dgm:pt modelId="{32468BCF-BC61-476E-A1A5-28FD49832D14}" type="sibTrans" cxnId="{F578EE2C-9D23-4DD5-BBEB-570DBAF1D992}">
      <dgm:prSet/>
      <dgm:spPr/>
      <dgm:t>
        <a:bodyPr/>
        <a:lstStyle/>
        <a:p>
          <a:endParaRPr lang="ru-RU"/>
        </a:p>
      </dgm:t>
    </dgm:pt>
    <dgm:pt modelId="{A8DC78C4-6A6E-46D9-A60C-3306803BAF4E}" type="pres">
      <dgm:prSet presAssocID="{6EC3C91B-17B7-439B-A8C8-5CEDCD90E4A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A7B689-73EA-4EA9-981B-E96FCFC62E4D}" type="pres">
      <dgm:prSet presAssocID="{D20CC19E-D7C6-4CB2-A075-25A06A8A36AE}" presName="arrow" presStyleLbl="node1" presStyleIdx="0" presStyleCnt="1" custScaleX="167869" custRadScaleRad="131373" custRadScaleInc="-49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C2D042-9975-4469-B573-2311781C4459}" type="presOf" srcId="{D20CC19E-D7C6-4CB2-A075-25A06A8A36AE}" destId="{A8A7B689-73EA-4EA9-981B-E96FCFC62E4D}" srcOrd="0" destOrd="0" presId="urn:microsoft.com/office/officeart/2005/8/layout/arrow5"/>
    <dgm:cxn modelId="{1DA8F1AB-1366-4D1A-BD0E-76C194C8E060}" type="presOf" srcId="{6EC3C91B-17B7-439B-A8C8-5CEDCD90E4A4}" destId="{A8DC78C4-6A6E-46D9-A60C-3306803BAF4E}" srcOrd="0" destOrd="0" presId="urn:microsoft.com/office/officeart/2005/8/layout/arrow5"/>
    <dgm:cxn modelId="{F578EE2C-9D23-4DD5-BBEB-570DBAF1D992}" srcId="{6EC3C91B-17B7-439B-A8C8-5CEDCD90E4A4}" destId="{D20CC19E-D7C6-4CB2-A075-25A06A8A36AE}" srcOrd="0" destOrd="0" parTransId="{FF4C32D9-4B04-43E0-9697-EF2428B7367F}" sibTransId="{32468BCF-BC61-476E-A1A5-28FD49832D14}"/>
    <dgm:cxn modelId="{096E7E29-63EF-4181-9AF7-F48DDF7A3713}" type="presParOf" srcId="{A8DC78C4-6A6E-46D9-A60C-3306803BAF4E}" destId="{A8A7B689-73EA-4EA9-981B-E96FCFC62E4D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2623526-D54F-4F44-9C84-3F8E71AA9C5F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367434-B559-49B7-9FB8-35F03887E784}">
      <dgm:prSet/>
      <dgm:spPr/>
      <dgm:t>
        <a:bodyPr/>
        <a:lstStyle/>
        <a:p>
          <a:pPr rtl="0"/>
          <a:r>
            <a:rPr lang="ru-RU" b="0" dirty="0" smtClean="0">
              <a:latin typeface="Bookman Old Style" panose="02050604050505020204" pitchFamily="18" charset="0"/>
            </a:rPr>
            <a:t>Мероприятия по организации, проведению физкультурных и спортивных мероприятий </a:t>
          </a:r>
        </a:p>
        <a:p>
          <a:pPr rtl="0"/>
          <a:r>
            <a:rPr lang="ru-RU" b="1" dirty="0" smtClean="0">
              <a:latin typeface="Bookman Old Style" panose="02050604050505020204" pitchFamily="18" charset="0"/>
            </a:rPr>
            <a:t>900,0 тыс. рублей ;</a:t>
          </a:r>
          <a:endParaRPr lang="ru-RU" dirty="0">
            <a:latin typeface="Bookman Old Style" panose="02050604050505020204" pitchFamily="18" charset="0"/>
          </a:endParaRPr>
        </a:p>
      </dgm:t>
    </dgm:pt>
    <dgm:pt modelId="{C555756E-8B0C-41A0-BD8B-88909871BCC8}" type="parTrans" cxnId="{FE63BFE5-6A09-437C-A0A3-148A959FE93B}">
      <dgm:prSet/>
      <dgm:spPr/>
      <dgm:t>
        <a:bodyPr/>
        <a:lstStyle/>
        <a:p>
          <a:endParaRPr lang="ru-RU"/>
        </a:p>
      </dgm:t>
    </dgm:pt>
    <dgm:pt modelId="{460861C7-FF66-45A1-BD71-AB7DAA865476}" type="sibTrans" cxnId="{FE63BFE5-6A09-437C-A0A3-148A959FE93B}">
      <dgm:prSet/>
      <dgm:spPr/>
      <dgm:t>
        <a:bodyPr/>
        <a:lstStyle/>
        <a:p>
          <a:endParaRPr lang="ru-RU"/>
        </a:p>
      </dgm:t>
    </dgm:pt>
    <dgm:pt modelId="{D9D174F4-52A6-408C-A1E5-EB2E5AAF1638}">
      <dgm:prSet/>
      <dgm:spPr/>
      <dgm:t>
        <a:bodyPr/>
        <a:lstStyle/>
        <a:p>
          <a:pPr rtl="0"/>
          <a:r>
            <a:rPr lang="ru-RU" b="0" dirty="0" smtClean="0">
              <a:latin typeface="Bookman Old Style" panose="02050604050505020204" pitchFamily="18" charset="0"/>
            </a:rPr>
            <a:t>Обеспечение подготовки и участия сборных команд ТГП  в районных, областных, всероссийских и международных мероприятиях </a:t>
          </a:r>
        </a:p>
        <a:p>
          <a:pPr rtl="0"/>
          <a:r>
            <a:rPr lang="ru-RU" b="1" dirty="0" smtClean="0">
              <a:latin typeface="Bookman Old Style" panose="02050604050505020204" pitchFamily="18" charset="0"/>
            </a:rPr>
            <a:t>500,0 тыс. рублей. </a:t>
          </a:r>
          <a:endParaRPr lang="ru-RU" dirty="0">
            <a:latin typeface="Bookman Old Style" panose="02050604050505020204" pitchFamily="18" charset="0"/>
          </a:endParaRPr>
        </a:p>
      </dgm:t>
    </dgm:pt>
    <dgm:pt modelId="{364C409E-FE02-44B3-8958-931FBBE8DAF8}" type="parTrans" cxnId="{552452AC-6D21-4979-9BE4-C296A46140B3}">
      <dgm:prSet/>
      <dgm:spPr/>
      <dgm:t>
        <a:bodyPr/>
        <a:lstStyle/>
        <a:p>
          <a:endParaRPr lang="ru-RU"/>
        </a:p>
      </dgm:t>
    </dgm:pt>
    <dgm:pt modelId="{240F69C5-05DD-4933-9B86-0F7DE71E48A9}" type="sibTrans" cxnId="{552452AC-6D21-4979-9BE4-C296A46140B3}">
      <dgm:prSet/>
      <dgm:spPr/>
      <dgm:t>
        <a:bodyPr/>
        <a:lstStyle/>
        <a:p>
          <a:endParaRPr lang="ru-RU"/>
        </a:p>
      </dgm:t>
    </dgm:pt>
    <dgm:pt modelId="{B2109FBF-6C67-459F-B0E3-4170CC4775B4}" type="pres">
      <dgm:prSet presAssocID="{32623526-D54F-4F44-9C84-3F8E71AA9C5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3917EB-0708-4755-9DE8-EF7387509728}" type="pres">
      <dgm:prSet presAssocID="{32623526-D54F-4F44-9C84-3F8E71AA9C5F}" presName="arrow" presStyleLbl="bgShp" presStyleIdx="0" presStyleCnt="1"/>
      <dgm:spPr>
        <a:solidFill>
          <a:schemeClr val="accent3">
            <a:lumMod val="60000"/>
            <a:lumOff val="40000"/>
          </a:schemeClr>
        </a:solidFill>
      </dgm:spPr>
    </dgm:pt>
    <dgm:pt modelId="{A185E4F7-0805-416F-8894-8369B5253A33}" type="pres">
      <dgm:prSet presAssocID="{32623526-D54F-4F44-9C84-3F8E71AA9C5F}" presName="points" presStyleCnt="0"/>
      <dgm:spPr/>
    </dgm:pt>
    <dgm:pt modelId="{79292E82-CAB0-465B-9146-21A13C84A26C}" type="pres">
      <dgm:prSet presAssocID="{B8367434-B559-49B7-9FB8-35F03887E784}" presName="compositeA" presStyleCnt="0"/>
      <dgm:spPr/>
    </dgm:pt>
    <dgm:pt modelId="{B6DB6019-E6B1-411B-A8CB-94C06840A99C}" type="pres">
      <dgm:prSet presAssocID="{B8367434-B559-49B7-9FB8-35F03887E784}" presName="textA" presStyleLbl="revTx" presStyleIdx="0" presStyleCnt="2" custScaleX="99070" custScaleY="79688" custLinFactNeighborX="-2" custLinFactNeighborY="-19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57634E-53BD-4679-A203-48983FC04505}" type="pres">
      <dgm:prSet presAssocID="{B8367434-B559-49B7-9FB8-35F03887E784}" presName="circleA" presStyleLbl="node1" presStyleIdx="0" presStyleCnt="2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5355297C-AFF6-4D54-941B-CBD86D4A2060}" type="pres">
      <dgm:prSet presAssocID="{B8367434-B559-49B7-9FB8-35F03887E784}" presName="spaceA" presStyleCnt="0"/>
      <dgm:spPr/>
    </dgm:pt>
    <dgm:pt modelId="{5BBF6B02-07F1-4645-BFC8-B6558C3B9A7A}" type="pres">
      <dgm:prSet presAssocID="{460861C7-FF66-45A1-BD71-AB7DAA865476}" presName="space" presStyleCnt="0"/>
      <dgm:spPr/>
    </dgm:pt>
    <dgm:pt modelId="{902704D7-7117-4343-A672-E0CD583970CC}" type="pres">
      <dgm:prSet presAssocID="{D9D174F4-52A6-408C-A1E5-EB2E5AAF1638}" presName="compositeB" presStyleCnt="0"/>
      <dgm:spPr/>
    </dgm:pt>
    <dgm:pt modelId="{123FF24C-CBA7-4E48-8AAC-88381E2C3077}" type="pres">
      <dgm:prSet presAssocID="{D9D174F4-52A6-408C-A1E5-EB2E5AAF1638}" presName="textB" presStyleLbl="revTx" presStyleIdx="1" presStyleCnt="2" custScaleX="86018" custScaleY="897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EF09AD-9CB9-4D2E-B07E-292C9418CD14}" type="pres">
      <dgm:prSet presAssocID="{D9D174F4-52A6-408C-A1E5-EB2E5AAF1638}" presName="circleB" presStyleLbl="node1" presStyleIdx="1" presStyleCnt="2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0A53B85-067A-4B5B-AFEE-48D303241077}" type="pres">
      <dgm:prSet presAssocID="{D9D174F4-52A6-408C-A1E5-EB2E5AAF1638}" presName="spaceB" presStyleCnt="0"/>
      <dgm:spPr/>
    </dgm:pt>
  </dgm:ptLst>
  <dgm:cxnLst>
    <dgm:cxn modelId="{552452AC-6D21-4979-9BE4-C296A46140B3}" srcId="{32623526-D54F-4F44-9C84-3F8E71AA9C5F}" destId="{D9D174F4-52A6-408C-A1E5-EB2E5AAF1638}" srcOrd="1" destOrd="0" parTransId="{364C409E-FE02-44B3-8958-931FBBE8DAF8}" sibTransId="{240F69C5-05DD-4933-9B86-0F7DE71E48A9}"/>
    <dgm:cxn modelId="{BBB97E8B-F2FA-4C50-BCBF-3758F2231BF6}" type="presOf" srcId="{B8367434-B559-49B7-9FB8-35F03887E784}" destId="{B6DB6019-E6B1-411B-A8CB-94C06840A99C}" srcOrd="0" destOrd="0" presId="urn:microsoft.com/office/officeart/2005/8/layout/hProcess11"/>
    <dgm:cxn modelId="{2ADFE54A-69FF-44F6-911D-12979CC4C60F}" type="presOf" srcId="{D9D174F4-52A6-408C-A1E5-EB2E5AAF1638}" destId="{123FF24C-CBA7-4E48-8AAC-88381E2C3077}" srcOrd="0" destOrd="0" presId="urn:microsoft.com/office/officeart/2005/8/layout/hProcess11"/>
    <dgm:cxn modelId="{FE63BFE5-6A09-437C-A0A3-148A959FE93B}" srcId="{32623526-D54F-4F44-9C84-3F8E71AA9C5F}" destId="{B8367434-B559-49B7-9FB8-35F03887E784}" srcOrd="0" destOrd="0" parTransId="{C555756E-8B0C-41A0-BD8B-88909871BCC8}" sibTransId="{460861C7-FF66-45A1-BD71-AB7DAA865476}"/>
    <dgm:cxn modelId="{2B67265F-8CE2-44AF-9810-F95C788AF5E9}" type="presOf" srcId="{32623526-D54F-4F44-9C84-3F8E71AA9C5F}" destId="{B2109FBF-6C67-459F-B0E3-4170CC4775B4}" srcOrd="0" destOrd="0" presId="urn:microsoft.com/office/officeart/2005/8/layout/hProcess11"/>
    <dgm:cxn modelId="{2F3EC8ED-F220-44D1-A9E9-2561B8B8963C}" type="presParOf" srcId="{B2109FBF-6C67-459F-B0E3-4170CC4775B4}" destId="{063917EB-0708-4755-9DE8-EF7387509728}" srcOrd="0" destOrd="0" presId="urn:microsoft.com/office/officeart/2005/8/layout/hProcess11"/>
    <dgm:cxn modelId="{EB710BB5-DC72-443A-8D02-556813A29F69}" type="presParOf" srcId="{B2109FBF-6C67-459F-B0E3-4170CC4775B4}" destId="{A185E4F7-0805-416F-8894-8369B5253A33}" srcOrd="1" destOrd="0" presId="urn:microsoft.com/office/officeart/2005/8/layout/hProcess11"/>
    <dgm:cxn modelId="{7775C982-EF85-4E70-8C94-6B74B33A4E31}" type="presParOf" srcId="{A185E4F7-0805-416F-8894-8369B5253A33}" destId="{79292E82-CAB0-465B-9146-21A13C84A26C}" srcOrd="0" destOrd="0" presId="urn:microsoft.com/office/officeart/2005/8/layout/hProcess11"/>
    <dgm:cxn modelId="{C1AB370A-758B-4F88-940E-BF2B018834AB}" type="presParOf" srcId="{79292E82-CAB0-465B-9146-21A13C84A26C}" destId="{B6DB6019-E6B1-411B-A8CB-94C06840A99C}" srcOrd="0" destOrd="0" presId="urn:microsoft.com/office/officeart/2005/8/layout/hProcess11"/>
    <dgm:cxn modelId="{FAC01109-729A-414B-A777-75EF46F073CE}" type="presParOf" srcId="{79292E82-CAB0-465B-9146-21A13C84A26C}" destId="{1157634E-53BD-4679-A203-48983FC04505}" srcOrd="1" destOrd="0" presId="urn:microsoft.com/office/officeart/2005/8/layout/hProcess11"/>
    <dgm:cxn modelId="{0D9E2B59-34C9-4EC9-9124-3E014495B798}" type="presParOf" srcId="{79292E82-CAB0-465B-9146-21A13C84A26C}" destId="{5355297C-AFF6-4D54-941B-CBD86D4A2060}" srcOrd="2" destOrd="0" presId="urn:microsoft.com/office/officeart/2005/8/layout/hProcess11"/>
    <dgm:cxn modelId="{8B2023C9-94A0-46C5-922F-05D6113172BF}" type="presParOf" srcId="{A185E4F7-0805-416F-8894-8369B5253A33}" destId="{5BBF6B02-07F1-4645-BFC8-B6558C3B9A7A}" srcOrd="1" destOrd="0" presId="urn:microsoft.com/office/officeart/2005/8/layout/hProcess11"/>
    <dgm:cxn modelId="{3526E03B-60A6-4A36-9259-8DFB627B70A0}" type="presParOf" srcId="{A185E4F7-0805-416F-8894-8369B5253A33}" destId="{902704D7-7117-4343-A672-E0CD583970CC}" srcOrd="2" destOrd="0" presId="urn:microsoft.com/office/officeart/2005/8/layout/hProcess11"/>
    <dgm:cxn modelId="{0459E0E5-3FE2-4E01-8DAA-559CA49ABD4B}" type="presParOf" srcId="{902704D7-7117-4343-A672-E0CD583970CC}" destId="{123FF24C-CBA7-4E48-8AAC-88381E2C3077}" srcOrd="0" destOrd="0" presId="urn:microsoft.com/office/officeart/2005/8/layout/hProcess11"/>
    <dgm:cxn modelId="{C6BF61FB-B688-4CEC-81BA-A14DAA61AD01}" type="presParOf" srcId="{902704D7-7117-4343-A672-E0CD583970CC}" destId="{68EF09AD-9CB9-4D2E-B07E-292C9418CD14}" srcOrd="1" destOrd="0" presId="urn:microsoft.com/office/officeart/2005/8/layout/hProcess11"/>
    <dgm:cxn modelId="{42CE9BC7-03EE-4E9A-A17F-D5CD4BD3BE28}" type="presParOf" srcId="{902704D7-7117-4343-A672-E0CD583970CC}" destId="{A0A53B85-067A-4B5B-AFEE-48D30324107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994BE29-4796-4338-ADE0-17056CD4993D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A43CF1-F817-4006-8897-CA0D6CBB2BB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endParaRPr lang="ru-RU" sz="1400" dirty="0" smtClean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rtl="0"/>
          <a:endParaRPr lang="ru-RU" sz="1400" dirty="0" smtClean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rtl="0"/>
          <a:endParaRPr lang="ru-RU" sz="1400" dirty="0" smtClean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rtl="0"/>
          <a:r>
            <a:rPr lang="ru-RU" sz="1400" dirty="0" smtClean="0">
              <a:solidFill>
                <a:srgbClr val="003300"/>
              </a:solidFill>
              <a:latin typeface="Bookman Old Style" panose="02050604050505020204" pitchFamily="18" charset="0"/>
            </a:rPr>
            <a:t>Мероприятия в области пожарной безопасности </a:t>
          </a:r>
        </a:p>
        <a:p>
          <a:pPr rtl="0"/>
          <a:r>
            <a:rPr lang="ru-RU" sz="1400" dirty="0" smtClean="0">
              <a:solidFill>
                <a:srgbClr val="003300"/>
              </a:solidFill>
              <a:latin typeface="Bookman Old Style" panose="02050604050505020204" pitchFamily="18" charset="0"/>
            </a:rPr>
            <a:t> (расчистка пожарных водоемов)</a:t>
          </a:r>
        </a:p>
        <a:p>
          <a:pPr rtl="0"/>
          <a:endParaRPr lang="ru-RU" sz="1400" dirty="0" smtClean="0">
            <a:solidFill>
              <a:srgbClr val="003300"/>
            </a:solidFill>
            <a:latin typeface="Bookman Old Style" panose="02050604050505020204" pitchFamily="18" charset="0"/>
          </a:endParaRPr>
        </a:p>
        <a:p>
          <a:pPr rtl="0"/>
          <a:r>
            <a:rPr lang="ru-RU" sz="1400" b="1" dirty="0" smtClean="0">
              <a:solidFill>
                <a:srgbClr val="003300"/>
              </a:solidFill>
              <a:latin typeface="Bookman Old Style" panose="02050604050505020204" pitchFamily="18" charset="0"/>
            </a:rPr>
            <a:t>200,0 тыс. рублей</a:t>
          </a:r>
          <a:r>
            <a:rPr lang="ru-RU" sz="1400" dirty="0" smtClean="0">
              <a:solidFill>
                <a:srgbClr val="003300"/>
              </a:solidFill>
              <a:latin typeface="Bookman Old Style" panose="02050604050505020204" pitchFamily="18" charset="0"/>
            </a:rPr>
            <a:t>;</a:t>
          </a:r>
          <a:endParaRPr lang="ru-RU" sz="1400" dirty="0">
            <a:solidFill>
              <a:srgbClr val="003300"/>
            </a:solidFill>
            <a:latin typeface="Bookman Old Style" panose="02050604050505020204" pitchFamily="18" charset="0"/>
          </a:endParaRPr>
        </a:p>
      </dgm:t>
    </dgm:pt>
    <dgm:pt modelId="{FAEE5FE9-98A3-49F4-8A0F-F8D00B3157CD}" type="parTrans" cxnId="{409F7528-2F02-4553-B888-059E511A48B1}">
      <dgm:prSet/>
      <dgm:spPr/>
      <dgm:t>
        <a:bodyPr/>
        <a:lstStyle/>
        <a:p>
          <a:endParaRPr lang="ru-RU"/>
        </a:p>
      </dgm:t>
    </dgm:pt>
    <dgm:pt modelId="{4A79D00F-4BAA-475A-956A-291378A0C1AB}" type="sibTrans" cxnId="{409F7528-2F02-4553-B888-059E511A48B1}">
      <dgm:prSet/>
      <dgm:spPr/>
      <dgm:t>
        <a:bodyPr/>
        <a:lstStyle/>
        <a:p>
          <a:endParaRPr lang="ru-RU"/>
        </a:p>
      </dgm:t>
    </dgm:pt>
    <dgm:pt modelId="{DC668296-164C-4320-A467-5C8F0CD77431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endParaRPr lang="ru-RU" sz="1300" dirty="0" smtClean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rtl="0"/>
          <a:endParaRPr lang="ru-RU" sz="1300" dirty="0" smtClean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rtl="0"/>
          <a:endParaRPr lang="ru-RU" sz="1300" dirty="0" smtClean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rtl="0"/>
          <a:endParaRPr lang="ru-RU" sz="1400" dirty="0" smtClean="0">
            <a:solidFill>
              <a:srgbClr val="003300"/>
            </a:solidFill>
            <a:latin typeface="Bookman Old Style" panose="02050604050505020204" pitchFamily="18" charset="0"/>
          </a:endParaRPr>
        </a:p>
        <a:p>
          <a:pPr rtl="0"/>
          <a:r>
            <a:rPr lang="ru-RU" sz="1400" dirty="0" smtClean="0">
              <a:solidFill>
                <a:srgbClr val="003300"/>
              </a:solidFill>
              <a:latin typeface="Bookman Old Style" panose="02050604050505020204" pitchFamily="18" charset="0"/>
            </a:rPr>
            <a:t>Обслуживание и эксплуатация системы оповещения населения</a:t>
          </a:r>
        </a:p>
        <a:p>
          <a:pPr rtl="0"/>
          <a:endParaRPr lang="ru-RU" sz="1300" dirty="0" smtClean="0">
            <a:solidFill>
              <a:srgbClr val="003300"/>
            </a:solidFill>
            <a:latin typeface="Bookman Old Style" panose="02050604050505020204" pitchFamily="18" charset="0"/>
          </a:endParaRPr>
        </a:p>
        <a:p>
          <a:pPr rtl="0"/>
          <a:r>
            <a:rPr lang="ru-RU" sz="1300" dirty="0" smtClean="0">
              <a:solidFill>
                <a:srgbClr val="003300"/>
              </a:solidFill>
              <a:latin typeface="Bookman Old Style" panose="02050604050505020204" pitchFamily="18" charset="0"/>
            </a:rPr>
            <a:t>  </a:t>
          </a:r>
        </a:p>
        <a:p>
          <a:pPr rtl="0"/>
          <a:r>
            <a:rPr lang="ru-RU" sz="1400" b="1" dirty="0" smtClean="0">
              <a:solidFill>
                <a:srgbClr val="003300"/>
              </a:solidFill>
              <a:latin typeface="Bookman Old Style" panose="02050604050505020204" pitchFamily="18" charset="0"/>
            </a:rPr>
            <a:t>574,0 тыс. рублей</a:t>
          </a:r>
          <a:r>
            <a:rPr lang="ru-RU" sz="1400" dirty="0" smtClean="0">
              <a:solidFill>
                <a:srgbClr val="003300"/>
              </a:solidFill>
              <a:latin typeface="Bookman Old Style" panose="02050604050505020204" pitchFamily="18" charset="0"/>
            </a:rPr>
            <a:t>.</a:t>
          </a:r>
          <a:endParaRPr lang="ru-RU" sz="1400" dirty="0">
            <a:solidFill>
              <a:srgbClr val="003300"/>
            </a:solidFill>
            <a:latin typeface="Bookman Old Style" panose="02050604050505020204" pitchFamily="18" charset="0"/>
          </a:endParaRPr>
        </a:p>
      </dgm:t>
    </dgm:pt>
    <dgm:pt modelId="{2CED9C35-25FF-4999-9257-AA4292832652}" type="parTrans" cxnId="{EF71036C-E112-4C0F-98F5-749BF5AC9274}">
      <dgm:prSet/>
      <dgm:spPr/>
      <dgm:t>
        <a:bodyPr/>
        <a:lstStyle/>
        <a:p>
          <a:endParaRPr lang="ru-RU"/>
        </a:p>
      </dgm:t>
    </dgm:pt>
    <dgm:pt modelId="{B2C36E4A-E9BE-4C9D-9157-09F8186D0544}" type="sibTrans" cxnId="{EF71036C-E112-4C0F-98F5-749BF5AC9274}">
      <dgm:prSet/>
      <dgm:spPr/>
      <dgm:t>
        <a:bodyPr/>
        <a:lstStyle/>
        <a:p>
          <a:endParaRPr lang="ru-RU"/>
        </a:p>
      </dgm:t>
    </dgm:pt>
    <dgm:pt modelId="{726390E8-722F-4485-BD40-89495077407C}" type="pres">
      <dgm:prSet presAssocID="{E994BE29-4796-4338-ADE0-17056CD4993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409594-345F-4D80-B071-AC146DE2A332}" type="pres">
      <dgm:prSet presAssocID="{E994BE29-4796-4338-ADE0-17056CD4993D}" presName="fgShape" presStyleLbl="fgShp" presStyleIdx="0" presStyleCnt="1" custScaleY="77400" custLinFactNeighborX="213" custLinFactNeighborY="9039"/>
      <dgm:spPr>
        <a:solidFill>
          <a:schemeClr val="accent4">
            <a:lumMod val="50000"/>
          </a:schemeClr>
        </a:solidFill>
      </dgm:spPr>
    </dgm:pt>
    <dgm:pt modelId="{7B564110-D006-4AEA-9BA8-150C11D616E7}" type="pres">
      <dgm:prSet presAssocID="{E994BE29-4796-4338-ADE0-17056CD4993D}" presName="linComp" presStyleCnt="0"/>
      <dgm:spPr/>
    </dgm:pt>
    <dgm:pt modelId="{9DDB58FF-6D8E-427E-9BF7-C8BACB301D1A}" type="pres">
      <dgm:prSet presAssocID="{63A43CF1-F817-4006-8897-CA0D6CBB2BBC}" presName="compNode" presStyleCnt="0"/>
      <dgm:spPr/>
    </dgm:pt>
    <dgm:pt modelId="{5726C89A-3F24-49A0-B298-D500962155EE}" type="pres">
      <dgm:prSet presAssocID="{63A43CF1-F817-4006-8897-CA0D6CBB2BBC}" presName="bkgdShape" presStyleLbl="node1" presStyleIdx="0" presStyleCnt="2" custScaleX="92953" custScaleY="95378" custLinFactNeighborX="-769" custLinFactNeighborY="-8474"/>
      <dgm:spPr/>
      <dgm:t>
        <a:bodyPr/>
        <a:lstStyle/>
        <a:p>
          <a:endParaRPr lang="ru-RU"/>
        </a:p>
      </dgm:t>
    </dgm:pt>
    <dgm:pt modelId="{2686492B-9EFE-475D-AA53-E66CDFAF874C}" type="pres">
      <dgm:prSet presAssocID="{63A43CF1-F817-4006-8897-CA0D6CBB2BBC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44ABA9-D2C7-4B9B-82A0-93534D1F572F}" type="pres">
      <dgm:prSet presAssocID="{63A43CF1-F817-4006-8897-CA0D6CBB2BBC}" presName="invisiNode" presStyleLbl="node1" presStyleIdx="0" presStyleCnt="2"/>
      <dgm:spPr/>
    </dgm:pt>
    <dgm:pt modelId="{F5CFD69F-8998-4366-B7C3-5F6ED96390D2}" type="pres">
      <dgm:prSet presAssocID="{63A43CF1-F817-4006-8897-CA0D6CBB2BBC}" presName="imagNode" presStyleLbl="fgImgPlace1" presStyleIdx="0" presStyleCnt="2" custScaleX="169176" custScaleY="148994" custLinFactNeighborX="-3959" custLinFactNeighborY="1390"/>
      <dgm:spPr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29C611B-F712-4A8E-BD86-7D309A7EB3C0}" type="pres">
      <dgm:prSet presAssocID="{4A79D00F-4BAA-475A-956A-291378A0C1A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929872C-1C19-4527-AB16-5BA25C28678B}" type="pres">
      <dgm:prSet presAssocID="{DC668296-164C-4320-A467-5C8F0CD77431}" presName="compNode" presStyleCnt="0"/>
      <dgm:spPr/>
    </dgm:pt>
    <dgm:pt modelId="{40028A50-BCB7-45EF-B885-702073471A59}" type="pres">
      <dgm:prSet presAssocID="{DC668296-164C-4320-A467-5C8F0CD77431}" presName="bkgdShape" presStyleLbl="node1" presStyleIdx="1" presStyleCnt="2" custScaleX="78482" custScaleY="94450" custLinFactNeighborX="1812" custLinFactNeighborY="-4238"/>
      <dgm:spPr/>
      <dgm:t>
        <a:bodyPr/>
        <a:lstStyle/>
        <a:p>
          <a:endParaRPr lang="ru-RU"/>
        </a:p>
      </dgm:t>
    </dgm:pt>
    <dgm:pt modelId="{8D9B2E21-23E9-4977-AAB4-EE8E990AF070}" type="pres">
      <dgm:prSet presAssocID="{DC668296-164C-4320-A467-5C8F0CD77431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6FE8AA-8231-40B2-9F94-36FA62C3266B}" type="pres">
      <dgm:prSet presAssocID="{DC668296-164C-4320-A467-5C8F0CD77431}" presName="invisiNode" presStyleLbl="node1" presStyleIdx="1" presStyleCnt="2"/>
      <dgm:spPr/>
    </dgm:pt>
    <dgm:pt modelId="{F1751AAA-C1C7-4D65-B294-C9C27643AE22}" type="pres">
      <dgm:prSet presAssocID="{DC668296-164C-4320-A467-5C8F0CD77431}" presName="imagNode" presStyleLbl="fgImgPlace1" presStyleIdx="1" presStyleCnt="2" custScaleX="204033" custScaleY="142057" custLinFactNeighborX="12005" custLinFactNeighborY="113"/>
      <dgm:spPr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4EE32BF-FF7A-47A1-A1D6-61816DD581D4}" type="presOf" srcId="{63A43CF1-F817-4006-8897-CA0D6CBB2BBC}" destId="{5726C89A-3F24-49A0-B298-D500962155EE}" srcOrd="0" destOrd="0" presId="urn:microsoft.com/office/officeart/2005/8/layout/hList7#1"/>
    <dgm:cxn modelId="{AE171C91-1982-43C5-8C69-899381FD3590}" type="presOf" srcId="{DC668296-164C-4320-A467-5C8F0CD77431}" destId="{8D9B2E21-23E9-4977-AAB4-EE8E990AF070}" srcOrd="1" destOrd="0" presId="urn:microsoft.com/office/officeart/2005/8/layout/hList7#1"/>
    <dgm:cxn modelId="{409F7528-2F02-4553-B888-059E511A48B1}" srcId="{E994BE29-4796-4338-ADE0-17056CD4993D}" destId="{63A43CF1-F817-4006-8897-CA0D6CBB2BBC}" srcOrd="0" destOrd="0" parTransId="{FAEE5FE9-98A3-49F4-8A0F-F8D00B3157CD}" sibTransId="{4A79D00F-4BAA-475A-956A-291378A0C1AB}"/>
    <dgm:cxn modelId="{5BDCA24D-0CD2-4AFD-83A9-E6A1B0FE990F}" type="presOf" srcId="{E994BE29-4796-4338-ADE0-17056CD4993D}" destId="{726390E8-722F-4485-BD40-89495077407C}" srcOrd="0" destOrd="0" presId="urn:microsoft.com/office/officeart/2005/8/layout/hList7#1"/>
    <dgm:cxn modelId="{254A5897-592E-418F-B785-B2618CEBC2DC}" type="presOf" srcId="{4A79D00F-4BAA-475A-956A-291378A0C1AB}" destId="{129C611B-F712-4A8E-BD86-7D309A7EB3C0}" srcOrd="0" destOrd="0" presId="urn:microsoft.com/office/officeart/2005/8/layout/hList7#1"/>
    <dgm:cxn modelId="{EF71036C-E112-4C0F-98F5-749BF5AC9274}" srcId="{E994BE29-4796-4338-ADE0-17056CD4993D}" destId="{DC668296-164C-4320-A467-5C8F0CD77431}" srcOrd="1" destOrd="0" parTransId="{2CED9C35-25FF-4999-9257-AA4292832652}" sibTransId="{B2C36E4A-E9BE-4C9D-9157-09F8186D0544}"/>
    <dgm:cxn modelId="{885E8182-AC4E-4D8B-94C0-891914658ADC}" type="presOf" srcId="{63A43CF1-F817-4006-8897-CA0D6CBB2BBC}" destId="{2686492B-9EFE-475D-AA53-E66CDFAF874C}" srcOrd="1" destOrd="0" presId="urn:microsoft.com/office/officeart/2005/8/layout/hList7#1"/>
    <dgm:cxn modelId="{414B33C7-25DF-4110-98E5-2BFE4C4391A7}" type="presOf" srcId="{DC668296-164C-4320-A467-5C8F0CD77431}" destId="{40028A50-BCB7-45EF-B885-702073471A59}" srcOrd="0" destOrd="0" presId="urn:microsoft.com/office/officeart/2005/8/layout/hList7#1"/>
    <dgm:cxn modelId="{7E5CA324-CBB1-4743-B960-39283A3CBEC2}" type="presParOf" srcId="{726390E8-722F-4485-BD40-89495077407C}" destId="{E9409594-345F-4D80-B071-AC146DE2A332}" srcOrd="0" destOrd="0" presId="urn:microsoft.com/office/officeart/2005/8/layout/hList7#1"/>
    <dgm:cxn modelId="{24020BCB-91A0-471C-BC03-A0418E7F0B37}" type="presParOf" srcId="{726390E8-722F-4485-BD40-89495077407C}" destId="{7B564110-D006-4AEA-9BA8-150C11D616E7}" srcOrd="1" destOrd="0" presId="urn:microsoft.com/office/officeart/2005/8/layout/hList7#1"/>
    <dgm:cxn modelId="{6EB721D4-394F-43E8-8DEB-87B00130545A}" type="presParOf" srcId="{7B564110-D006-4AEA-9BA8-150C11D616E7}" destId="{9DDB58FF-6D8E-427E-9BF7-C8BACB301D1A}" srcOrd="0" destOrd="0" presId="urn:microsoft.com/office/officeart/2005/8/layout/hList7#1"/>
    <dgm:cxn modelId="{E46A8134-71FA-42EC-8AB8-1A713549FC85}" type="presParOf" srcId="{9DDB58FF-6D8E-427E-9BF7-C8BACB301D1A}" destId="{5726C89A-3F24-49A0-B298-D500962155EE}" srcOrd="0" destOrd="0" presId="urn:microsoft.com/office/officeart/2005/8/layout/hList7#1"/>
    <dgm:cxn modelId="{A9B7803D-AB1C-4D1E-8110-76BE39FE7932}" type="presParOf" srcId="{9DDB58FF-6D8E-427E-9BF7-C8BACB301D1A}" destId="{2686492B-9EFE-475D-AA53-E66CDFAF874C}" srcOrd="1" destOrd="0" presId="urn:microsoft.com/office/officeart/2005/8/layout/hList7#1"/>
    <dgm:cxn modelId="{336F1B7C-1301-4DE2-8A0A-06ABD6BCBE3E}" type="presParOf" srcId="{9DDB58FF-6D8E-427E-9BF7-C8BACB301D1A}" destId="{AB44ABA9-D2C7-4B9B-82A0-93534D1F572F}" srcOrd="2" destOrd="0" presId="urn:microsoft.com/office/officeart/2005/8/layout/hList7#1"/>
    <dgm:cxn modelId="{19F0ADB0-286C-4C44-8AD8-3A80195D2172}" type="presParOf" srcId="{9DDB58FF-6D8E-427E-9BF7-C8BACB301D1A}" destId="{F5CFD69F-8998-4366-B7C3-5F6ED96390D2}" srcOrd="3" destOrd="0" presId="urn:microsoft.com/office/officeart/2005/8/layout/hList7#1"/>
    <dgm:cxn modelId="{AD2A1F46-7313-4CA4-84C7-04A9505C3A81}" type="presParOf" srcId="{7B564110-D006-4AEA-9BA8-150C11D616E7}" destId="{129C611B-F712-4A8E-BD86-7D309A7EB3C0}" srcOrd="1" destOrd="0" presId="urn:microsoft.com/office/officeart/2005/8/layout/hList7#1"/>
    <dgm:cxn modelId="{E85DBBDD-A8BF-4DDA-9D37-6223F9977ECE}" type="presParOf" srcId="{7B564110-D006-4AEA-9BA8-150C11D616E7}" destId="{0929872C-1C19-4527-AB16-5BA25C28678B}" srcOrd="2" destOrd="0" presId="urn:microsoft.com/office/officeart/2005/8/layout/hList7#1"/>
    <dgm:cxn modelId="{17129AB6-05DE-497D-9C6B-4FFCFF3799D1}" type="presParOf" srcId="{0929872C-1C19-4527-AB16-5BA25C28678B}" destId="{40028A50-BCB7-45EF-B885-702073471A59}" srcOrd="0" destOrd="0" presId="urn:microsoft.com/office/officeart/2005/8/layout/hList7#1"/>
    <dgm:cxn modelId="{1044B43C-479D-417A-B064-D8D2D6BE810D}" type="presParOf" srcId="{0929872C-1C19-4527-AB16-5BA25C28678B}" destId="{8D9B2E21-23E9-4977-AAB4-EE8E990AF070}" srcOrd="1" destOrd="0" presId="urn:microsoft.com/office/officeart/2005/8/layout/hList7#1"/>
    <dgm:cxn modelId="{9768D993-4091-40AE-B4FD-F5999594BD42}" type="presParOf" srcId="{0929872C-1C19-4527-AB16-5BA25C28678B}" destId="{CF6FE8AA-8231-40B2-9F94-36FA62C3266B}" srcOrd="2" destOrd="0" presId="urn:microsoft.com/office/officeart/2005/8/layout/hList7#1"/>
    <dgm:cxn modelId="{87981B2A-DE31-428E-80D4-68525D8BB24F}" type="presParOf" srcId="{0929872C-1C19-4527-AB16-5BA25C28678B}" destId="{F1751AAA-C1C7-4D65-B294-C9C27643AE2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2793163-9C70-4F0E-ABE8-416B2300FC9D}" type="doc">
      <dgm:prSet loTypeId="urn:microsoft.com/office/officeart/2005/8/layout/hList7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DEE709-1F81-4C14-BF51-2642320235DF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Мероприятия по вовлечению граждан и  организаций в предупреждение правонарушений на территории Тосненского городского поселения Тосненского района Ленинградской области, стимулирование и поддержка гражданских инициатив  </a:t>
          </a:r>
        </a:p>
        <a:p>
          <a:pPr rtl="0"/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                                                                                                          </a:t>
          </a:r>
          <a:r>
            <a:rPr lang="ru-RU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365,4 тыс. рублей;</a:t>
          </a:r>
          <a:endParaRPr lang="ru-RU" b="1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</dgm:t>
    </dgm:pt>
    <dgm:pt modelId="{E1131186-31E7-44E8-A2A3-3C016A44AA91}" type="parTrans" cxnId="{2A815647-E161-47E5-9D96-F37386255A6B}">
      <dgm:prSet/>
      <dgm:spPr/>
      <dgm:t>
        <a:bodyPr/>
        <a:lstStyle/>
        <a:p>
          <a:endParaRPr lang="ru-RU"/>
        </a:p>
      </dgm:t>
    </dgm:pt>
    <dgm:pt modelId="{E8992035-DF48-44E0-97A0-6BA28366C58E}" type="sibTrans" cxnId="{2A815647-E161-47E5-9D96-F37386255A6B}">
      <dgm:prSet/>
      <dgm:spPr/>
      <dgm:t>
        <a:bodyPr/>
        <a:lstStyle/>
        <a:p>
          <a:endParaRPr lang="ru-RU"/>
        </a:p>
      </dgm:t>
    </dgm:pt>
    <dgm:pt modelId="{8CECBD58-F592-44D1-8181-43FF5C8BB09F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Мероприятия по расширению и обслуживанию аппаратно-программной комплексной автоматизированной информационной системы "Безопасный город«</a:t>
          </a:r>
        </a:p>
        <a:p>
          <a:pPr rtl="0"/>
          <a:r>
            <a:rPr lang="ru-RU" b="1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                                                                                   1 516,6 тыс. рублей.</a:t>
          </a:r>
          <a:endParaRPr lang="ru-RU" b="1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</dgm:t>
    </dgm:pt>
    <dgm:pt modelId="{72E3B81B-3B12-4255-9475-FC0DD9A91AB4}" type="parTrans" cxnId="{24EA9BD4-AD43-4070-AE2F-A498E28BF5AE}">
      <dgm:prSet/>
      <dgm:spPr/>
      <dgm:t>
        <a:bodyPr/>
        <a:lstStyle/>
        <a:p>
          <a:endParaRPr lang="ru-RU"/>
        </a:p>
      </dgm:t>
    </dgm:pt>
    <dgm:pt modelId="{ADB1F578-799D-4546-954F-6611C6892312}" type="sibTrans" cxnId="{24EA9BD4-AD43-4070-AE2F-A498E28BF5AE}">
      <dgm:prSet/>
      <dgm:spPr/>
      <dgm:t>
        <a:bodyPr/>
        <a:lstStyle/>
        <a:p>
          <a:endParaRPr lang="ru-RU"/>
        </a:p>
      </dgm:t>
    </dgm:pt>
    <dgm:pt modelId="{D37688A2-7C39-443C-95CE-C16547982DC4}" type="pres">
      <dgm:prSet presAssocID="{52793163-9C70-4F0E-ABE8-416B2300FC9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7C31F2-8CF6-4161-8943-E4DA6EE8446D}" type="pres">
      <dgm:prSet presAssocID="{52793163-9C70-4F0E-ABE8-416B2300FC9D}" presName="fgShape" presStyleLbl="fgShp" presStyleIdx="0" presStyleCnt="1"/>
      <dgm:spPr>
        <a:solidFill>
          <a:schemeClr val="accent4">
            <a:lumMod val="50000"/>
          </a:schemeClr>
        </a:solidFill>
      </dgm:spPr>
    </dgm:pt>
    <dgm:pt modelId="{58DE9B8D-0A0A-40EE-9063-09C51537A0C3}" type="pres">
      <dgm:prSet presAssocID="{52793163-9C70-4F0E-ABE8-416B2300FC9D}" presName="linComp" presStyleCnt="0"/>
      <dgm:spPr/>
    </dgm:pt>
    <dgm:pt modelId="{8C8D7EEF-B944-418D-8ECB-A6A272216325}" type="pres">
      <dgm:prSet presAssocID="{E2DEE709-1F81-4C14-BF51-2642320235DF}" presName="compNode" presStyleCnt="0"/>
      <dgm:spPr/>
    </dgm:pt>
    <dgm:pt modelId="{662C9CDD-23EC-4C96-ACC1-AC02FDA326CC}" type="pres">
      <dgm:prSet presAssocID="{E2DEE709-1F81-4C14-BF51-2642320235DF}" presName="bkgdShape" presStyleLbl="node1" presStyleIdx="0" presStyleCnt="2" custLinFactX="13616" custLinFactNeighborX="100000" custLinFactNeighborY="26154"/>
      <dgm:spPr/>
      <dgm:t>
        <a:bodyPr/>
        <a:lstStyle/>
        <a:p>
          <a:endParaRPr lang="ru-RU"/>
        </a:p>
      </dgm:t>
    </dgm:pt>
    <dgm:pt modelId="{EF9DA648-D913-44A3-85AF-2C17D1D69A41}" type="pres">
      <dgm:prSet presAssocID="{E2DEE709-1F81-4C14-BF51-2642320235DF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BDF655-6A46-4643-8B3C-758ECDE38B0C}" type="pres">
      <dgm:prSet presAssocID="{E2DEE709-1F81-4C14-BF51-2642320235DF}" presName="invisiNode" presStyleLbl="node1" presStyleIdx="0" presStyleCnt="2"/>
      <dgm:spPr/>
    </dgm:pt>
    <dgm:pt modelId="{AD325406-A8C2-48DE-A0A7-15552586932E}" type="pres">
      <dgm:prSet presAssocID="{E2DEE709-1F81-4C14-BF51-2642320235DF}" presName="imagNode" presStyleLbl="fgImgPlace1" presStyleIdx="0" presStyleCnt="2" custScaleX="183608" custScaleY="117556" custLinFactX="100000" custLinFactNeighborX="150672" custLinFactNeighborY="-4620"/>
      <dgm:spPr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33A418D-D811-4999-8477-EE236D73A8CD}" type="pres">
      <dgm:prSet presAssocID="{E8992035-DF48-44E0-97A0-6BA28366C58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DB890E0-E639-4DDD-9598-1BC44741831D}" type="pres">
      <dgm:prSet presAssocID="{8CECBD58-F592-44D1-8181-43FF5C8BB09F}" presName="compNode" presStyleCnt="0"/>
      <dgm:spPr/>
    </dgm:pt>
    <dgm:pt modelId="{D01AD200-33B6-429D-8997-34972090BA1A}" type="pres">
      <dgm:prSet presAssocID="{8CECBD58-F592-44D1-8181-43FF5C8BB09F}" presName="bkgdShape" presStyleLbl="node1" presStyleIdx="1" presStyleCnt="2" custLinFactX="-1223" custLinFactNeighborX="-100000" custLinFactNeighborY="1538"/>
      <dgm:spPr/>
      <dgm:t>
        <a:bodyPr/>
        <a:lstStyle/>
        <a:p>
          <a:endParaRPr lang="ru-RU"/>
        </a:p>
      </dgm:t>
    </dgm:pt>
    <dgm:pt modelId="{CDCB704E-80FD-486B-8F3F-8BA5A337B239}" type="pres">
      <dgm:prSet presAssocID="{8CECBD58-F592-44D1-8181-43FF5C8BB09F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91523-F6C9-4D75-A203-87E8FD6E4D54}" type="pres">
      <dgm:prSet presAssocID="{8CECBD58-F592-44D1-8181-43FF5C8BB09F}" presName="invisiNode" presStyleLbl="node1" presStyleIdx="1" presStyleCnt="2"/>
      <dgm:spPr/>
    </dgm:pt>
    <dgm:pt modelId="{EE60D1BD-4FE4-4977-AB7A-A52ABA6EA446}" type="pres">
      <dgm:prSet presAssocID="{8CECBD58-F592-44D1-8181-43FF5C8BB09F}" presName="imagNode" presStyleLbl="fgImgPlace1" presStyleIdx="1" presStyleCnt="2" custScaleX="185992" custScaleY="117556" custLinFactX="-100000" custLinFactNeighborX="-140240" custLinFactNeighborY="-4620"/>
      <dgm:spPr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D238449A-1C08-45C9-B49A-020846FCA825}" type="presOf" srcId="{8CECBD58-F592-44D1-8181-43FF5C8BB09F}" destId="{D01AD200-33B6-429D-8997-34972090BA1A}" srcOrd="0" destOrd="0" presId="urn:microsoft.com/office/officeart/2005/8/layout/hList7#2"/>
    <dgm:cxn modelId="{2A815647-E161-47E5-9D96-F37386255A6B}" srcId="{52793163-9C70-4F0E-ABE8-416B2300FC9D}" destId="{E2DEE709-1F81-4C14-BF51-2642320235DF}" srcOrd="0" destOrd="0" parTransId="{E1131186-31E7-44E8-A2A3-3C016A44AA91}" sibTransId="{E8992035-DF48-44E0-97A0-6BA28366C58E}"/>
    <dgm:cxn modelId="{24EA9BD4-AD43-4070-AE2F-A498E28BF5AE}" srcId="{52793163-9C70-4F0E-ABE8-416B2300FC9D}" destId="{8CECBD58-F592-44D1-8181-43FF5C8BB09F}" srcOrd="1" destOrd="0" parTransId="{72E3B81B-3B12-4255-9475-FC0DD9A91AB4}" sibTransId="{ADB1F578-799D-4546-954F-6611C6892312}"/>
    <dgm:cxn modelId="{906BAE2D-06D2-411E-9729-24CE51155D75}" type="presOf" srcId="{E2DEE709-1F81-4C14-BF51-2642320235DF}" destId="{EF9DA648-D913-44A3-85AF-2C17D1D69A41}" srcOrd="1" destOrd="0" presId="urn:microsoft.com/office/officeart/2005/8/layout/hList7#2"/>
    <dgm:cxn modelId="{26812A17-419E-41FE-BF29-BBC471B9DB5C}" type="presOf" srcId="{E8992035-DF48-44E0-97A0-6BA28366C58E}" destId="{533A418D-D811-4999-8477-EE236D73A8CD}" srcOrd="0" destOrd="0" presId="urn:microsoft.com/office/officeart/2005/8/layout/hList7#2"/>
    <dgm:cxn modelId="{F4B68A49-53E9-4EE5-A6BF-37740F009DB9}" type="presOf" srcId="{8CECBD58-F592-44D1-8181-43FF5C8BB09F}" destId="{CDCB704E-80FD-486B-8F3F-8BA5A337B239}" srcOrd="1" destOrd="0" presId="urn:microsoft.com/office/officeart/2005/8/layout/hList7#2"/>
    <dgm:cxn modelId="{9FC9BC45-5C66-45CE-8A54-5B90A0C7DC5F}" type="presOf" srcId="{52793163-9C70-4F0E-ABE8-416B2300FC9D}" destId="{D37688A2-7C39-443C-95CE-C16547982DC4}" srcOrd="0" destOrd="0" presId="urn:microsoft.com/office/officeart/2005/8/layout/hList7#2"/>
    <dgm:cxn modelId="{43012180-81C8-4066-BA13-2F773509B509}" type="presOf" srcId="{E2DEE709-1F81-4C14-BF51-2642320235DF}" destId="{662C9CDD-23EC-4C96-ACC1-AC02FDA326CC}" srcOrd="0" destOrd="0" presId="urn:microsoft.com/office/officeart/2005/8/layout/hList7#2"/>
    <dgm:cxn modelId="{10C8635E-21AB-4B78-AB8F-EDE6C1AAC747}" type="presParOf" srcId="{D37688A2-7C39-443C-95CE-C16547982DC4}" destId="{847C31F2-8CF6-4161-8943-E4DA6EE8446D}" srcOrd="0" destOrd="0" presId="urn:microsoft.com/office/officeart/2005/8/layout/hList7#2"/>
    <dgm:cxn modelId="{EEF33EC6-D25A-41B6-8E1D-82E6B1A18451}" type="presParOf" srcId="{D37688A2-7C39-443C-95CE-C16547982DC4}" destId="{58DE9B8D-0A0A-40EE-9063-09C51537A0C3}" srcOrd="1" destOrd="0" presId="urn:microsoft.com/office/officeart/2005/8/layout/hList7#2"/>
    <dgm:cxn modelId="{D1CAEE09-3158-4856-910B-6B0EC87F0733}" type="presParOf" srcId="{58DE9B8D-0A0A-40EE-9063-09C51537A0C3}" destId="{8C8D7EEF-B944-418D-8ECB-A6A272216325}" srcOrd="0" destOrd="0" presId="urn:microsoft.com/office/officeart/2005/8/layout/hList7#2"/>
    <dgm:cxn modelId="{59B54DAD-7973-42B2-AACD-FFF88DF8FEF5}" type="presParOf" srcId="{8C8D7EEF-B944-418D-8ECB-A6A272216325}" destId="{662C9CDD-23EC-4C96-ACC1-AC02FDA326CC}" srcOrd="0" destOrd="0" presId="urn:microsoft.com/office/officeart/2005/8/layout/hList7#2"/>
    <dgm:cxn modelId="{1265B9F7-DD71-420D-B466-0711ADD6E3EC}" type="presParOf" srcId="{8C8D7EEF-B944-418D-8ECB-A6A272216325}" destId="{EF9DA648-D913-44A3-85AF-2C17D1D69A41}" srcOrd="1" destOrd="0" presId="urn:microsoft.com/office/officeart/2005/8/layout/hList7#2"/>
    <dgm:cxn modelId="{F4E01D42-4D5C-4FC0-9753-93F3980F09E7}" type="presParOf" srcId="{8C8D7EEF-B944-418D-8ECB-A6A272216325}" destId="{A4BDF655-6A46-4643-8B3C-758ECDE38B0C}" srcOrd="2" destOrd="0" presId="urn:microsoft.com/office/officeart/2005/8/layout/hList7#2"/>
    <dgm:cxn modelId="{6E6CFD27-8FDA-4A39-92D0-9EA9E7654207}" type="presParOf" srcId="{8C8D7EEF-B944-418D-8ECB-A6A272216325}" destId="{AD325406-A8C2-48DE-A0A7-15552586932E}" srcOrd="3" destOrd="0" presId="urn:microsoft.com/office/officeart/2005/8/layout/hList7#2"/>
    <dgm:cxn modelId="{2778F5C3-7F79-4676-971A-DE9A36F3B252}" type="presParOf" srcId="{58DE9B8D-0A0A-40EE-9063-09C51537A0C3}" destId="{533A418D-D811-4999-8477-EE236D73A8CD}" srcOrd="1" destOrd="0" presId="urn:microsoft.com/office/officeart/2005/8/layout/hList7#2"/>
    <dgm:cxn modelId="{BBBF3030-1177-4EA3-80CB-014BBDA4BC69}" type="presParOf" srcId="{58DE9B8D-0A0A-40EE-9063-09C51537A0C3}" destId="{4DB890E0-E639-4DDD-9598-1BC44741831D}" srcOrd="2" destOrd="0" presId="urn:microsoft.com/office/officeart/2005/8/layout/hList7#2"/>
    <dgm:cxn modelId="{1CC3C35C-429A-45A5-A5FC-9D3D43BE25CC}" type="presParOf" srcId="{4DB890E0-E639-4DDD-9598-1BC44741831D}" destId="{D01AD200-33B6-429D-8997-34972090BA1A}" srcOrd="0" destOrd="0" presId="urn:microsoft.com/office/officeart/2005/8/layout/hList7#2"/>
    <dgm:cxn modelId="{B218559A-50CF-4DEE-88B7-115D84BF1953}" type="presParOf" srcId="{4DB890E0-E639-4DDD-9598-1BC44741831D}" destId="{CDCB704E-80FD-486B-8F3F-8BA5A337B239}" srcOrd="1" destOrd="0" presId="urn:microsoft.com/office/officeart/2005/8/layout/hList7#2"/>
    <dgm:cxn modelId="{63E47F97-F64D-4741-ADC8-D8A3A01ECE80}" type="presParOf" srcId="{4DB890E0-E639-4DDD-9598-1BC44741831D}" destId="{13591523-F6C9-4D75-A203-87E8FD6E4D54}" srcOrd="2" destOrd="0" presId="urn:microsoft.com/office/officeart/2005/8/layout/hList7#2"/>
    <dgm:cxn modelId="{BA6E2208-6150-44D6-86A3-4BCA32E8A2D7}" type="presParOf" srcId="{4DB890E0-E639-4DDD-9598-1BC44741831D}" destId="{EE60D1BD-4FE4-4977-AB7A-A52ABA6EA446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EC3C91B-17B7-439B-A8C8-5CEDCD90E4A4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0CC19E-D7C6-4CB2-A075-25A06A8A36AE}">
      <dgm:prSet custT="1"/>
      <dgm:spPr>
        <a:solidFill>
          <a:srgbClr val="57D9E7"/>
        </a:solidFill>
        <a:ln>
          <a:solidFill>
            <a:srgbClr val="0000FF"/>
          </a:solidFill>
        </a:ln>
      </dgm:spPr>
      <dgm:t>
        <a:bodyPr/>
        <a:lstStyle/>
        <a:p>
          <a:pPr algn="ctr" rtl="0"/>
          <a:r>
            <a:rPr lang="ru-RU" sz="1400" b="1" dirty="0" smtClean="0">
              <a:solidFill>
                <a:srgbClr val="04094C"/>
              </a:solidFill>
              <a:latin typeface="Bookman Old Style" panose="02050604050505020204" pitchFamily="18" charset="0"/>
            </a:rPr>
            <a:t>Инициативная комиссия №3</a:t>
          </a:r>
        </a:p>
        <a:p>
          <a:pPr algn="ctr" rtl="0"/>
          <a:endParaRPr lang="ru-RU" sz="1400" b="1" dirty="0" smtClean="0">
            <a:solidFill>
              <a:srgbClr val="04094C"/>
            </a:solidFill>
            <a:latin typeface="Bookman Old Style" panose="02050604050505020204" pitchFamily="18" charset="0"/>
          </a:endParaRPr>
        </a:p>
        <a:p>
          <a:pPr algn="ctr" rtl="0"/>
          <a:r>
            <a:rPr lang="ru-RU" sz="1400" b="0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Обустройство гостевой парковки по адресу: г.Тосно, пр.Ленина, д.75</a:t>
          </a:r>
          <a:endParaRPr lang="ru-RU" sz="1400" b="0" dirty="0">
            <a:solidFill>
              <a:schemeClr val="tx2">
                <a:lumMod val="50000"/>
              </a:schemeClr>
            </a:solidFill>
            <a:latin typeface="Bookman Old Style" panose="02050604050505020204" pitchFamily="18" charset="0"/>
          </a:endParaRPr>
        </a:p>
      </dgm:t>
    </dgm:pt>
    <dgm:pt modelId="{FF4C32D9-4B04-43E0-9697-EF2428B7367F}" type="parTrans" cxnId="{F578EE2C-9D23-4DD5-BBEB-570DBAF1D992}">
      <dgm:prSet/>
      <dgm:spPr/>
      <dgm:t>
        <a:bodyPr/>
        <a:lstStyle/>
        <a:p>
          <a:endParaRPr lang="ru-RU"/>
        </a:p>
      </dgm:t>
    </dgm:pt>
    <dgm:pt modelId="{32468BCF-BC61-476E-A1A5-28FD49832D14}" type="sibTrans" cxnId="{F578EE2C-9D23-4DD5-BBEB-570DBAF1D992}">
      <dgm:prSet/>
      <dgm:spPr/>
      <dgm:t>
        <a:bodyPr/>
        <a:lstStyle/>
        <a:p>
          <a:endParaRPr lang="ru-RU"/>
        </a:p>
      </dgm:t>
    </dgm:pt>
    <dgm:pt modelId="{A8DC78C4-6A6E-46D9-A60C-3306803BAF4E}" type="pres">
      <dgm:prSet presAssocID="{6EC3C91B-17B7-439B-A8C8-5CEDCD90E4A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A7B689-73EA-4EA9-981B-E96FCFC62E4D}" type="pres">
      <dgm:prSet presAssocID="{D20CC19E-D7C6-4CB2-A075-25A06A8A36AE}" presName="arrow" presStyleLbl="node1" presStyleIdx="0" presStyleCnt="1" custScaleX="115423" custRadScaleRad="100450" custRadScaleInc="1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274009-D516-4627-B044-BE4AD1CAB691}" type="presOf" srcId="{6EC3C91B-17B7-439B-A8C8-5CEDCD90E4A4}" destId="{A8DC78C4-6A6E-46D9-A60C-3306803BAF4E}" srcOrd="0" destOrd="0" presId="urn:microsoft.com/office/officeart/2005/8/layout/arrow5"/>
    <dgm:cxn modelId="{2B8D6930-D3B0-4612-A7AE-0D3FD4605160}" type="presOf" srcId="{D20CC19E-D7C6-4CB2-A075-25A06A8A36AE}" destId="{A8A7B689-73EA-4EA9-981B-E96FCFC62E4D}" srcOrd="0" destOrd="0" presId="urn:microsoft.com/office/officeart/2005/8/layout/arrow5"/>
    <dgm:cxn modelId="{F578EE2C-9D23-4DD5-BBEB-570DBAF1D992}" srcId="{6EC3C91B-17B7-439B-A8C8-5CEDCD90E4A4}" destId="{D20CC19E-D7C6-4CB2-A075-25A06A8A36AE}" srcOrd="0" destOrd="0" parTransId="{FF4C32D9-4B04-43E0-9697-EF2428B7367F}" sibTransId="{32468BCF-BC61-476E-A1A5-28FD49832D14}"/>
    <dgm:cxn modelId="{5462CEDB-15FC-40C5-9849-941DBF1271CA}" type="presParOf" srcId="{A8DC78C4-6A6E-46D9-A60C-3306803BAF4E}" destId="{A8A7B689-73EA-4EA9-981B-E96FCFC62E4D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EC3C91B-17B7-439B-A8C8-5CEDCD90E4A4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0CC19E-D7C6-4CB2-A075-25A06A8A36AE}">
      <dgm:prSet custT="1"/>
      <dgm:spPr>
        <a:solidFill>
          <a:srgbClr val="57D9E7"/>
        </a:solidFill>
        <a:ln>
          <a:solidFill>
            <a:srgbClr val="0000FF"/>
          </a:solidFill>
        </a:ln>
      </dgm:spPr>
      <dgm:t>
        <a:bodyPr/>
        <a:lstStyle/>
        <a:p>
          <a:pPr algn="ctr" rtl="0"/>
          <a:r>
            <a:rPr lang="ru-RU" sz="1400" b="1" dirty="0" smtClean="0">
              <a:solidFill>
                <a:srgbClr val="04094C"/>
              </a:solidFill>
              <a:latin typeface="Bookman Old Style" panose="02050604050505020204" pitchFamily="18" charset="0"/>
            </a:rPr>
            <a:t>Инициативная комиссия №1</a:t>
          </a:r>
        </a:p>
        <a:p>
          <a:pPr algn="ctr" rtl="0"/>
          <a:endParaRPr lang="ru-RU" sz="1400" b="1" dirty="0" smtClean="0">
            <a:solidFill>
              <a:srgbClr val="04094C"/>
            </a:solidFill>
            <a:latin typeface="Bookman Old Style" panose="02050604050505020204" pitchFamily="18" charset="0"/>
          </a:endParaRPr>
        </a:p>
        <a:p>
          <a:pPr algn="ctr" rtl="0"/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 </a:t>
          </a:r>
          <a:r>
            <a:rPr lang="ru-RU" sz="1400" b="0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Благоустройство территории по  адресу: г.Тосно,  ул. Боярова, д.2</a:t>
          </a:r>
          <a:endParaRPr lang="ru-RU" sz="1400" b="0" dirty="0">
            <a:solidFill>
              <a:schemeClr val="tx2">
                <a:lumMod val="50000"/>
              </a:schemeClr>
            </a:solidFill>
            <a:latin typeface="Bookman Old Style" panose="02050604050505020204" pitchFamily="18" charset="0"/>
          </a:endParaRPr>
        </a:p>
      </dgm:t>
    </dgm:pt>
    <dgm:pt modelId="{FF4C32D9-4B04-43E0-9697-EF2428B7367F}" type="parTrans" cxnId="{F578EE2C-9D23-4DD5-BBEB-570DBAF1D992}">
      <dgm:prSet/>
      <dgm:spPr/>
      <dgm:t>
        <a:bodyPr/>
        <a:lstStyle/>
        <a:p>
          <a:endParaRPr lang="ru-RU"/>
        </a:p>
      </dgm:t>
    </dgm:pt>
    <dgm:pt modelId="{32468BCF-BC61-476E-A1A5-28FD49832D14}" type="sibTrans" cxnId="{F578EE2C-9D23-4DD5-BBEB-570DBAF1D992}">
      <dgm:prSet/>
      <dgm:spPr/>
      <dgm:t>
        <a:bodyPr/>
        <a:lstStyle/>
        <a:p>
          <a:endParaRPr lang="ru-RU"/>
        </a:p>
      </dgm:t>
    </dgm:pt>
    <dgm:pt modelId="{A8DC78C4-6A6E-46D9-A60C-3306803BAF4E}" type="pres">
      <dgm:prSet presAssocID="{6EC3C91B-17B7-439B-A8C8-5CEDCD90E4A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A7B689-73EA-4EA9-981B-E96FCFC62E4D}" type="pres">
      <dgm:prSet presAssocID="{D20CC19E-D7C6-4CB2-A075-25A06A8A36AE}" presName="arrow" presStyleLbl="node1" presStyleIdx="0" presStyleCnt="1" custScaleX="123272" custScaleY="1000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A71D45-E03E-4DE5-B98B-D2C7FE045773}" type="presOf" srcId="{6EC3C91B-17B7-439B-A8C8-5CEDCD90E4A4}" destId="{A8DC78C4-6A6E-46D9-A60C-3306803BAF4E}" srcOrd="0" destOrd="0" presId="urn:microsoft.com/office/officeart/2005/8/layout/arrow5"/>
    <dgm:cxn modelId="{F578EE2C-9D23-4DD5-BBEB-570DBAF1D992}" srcId="{6EC3C91B-17B7-439B-A8C8-5CEDCD90E4A4}" destId="{D20CC19E-D7C6-4CB2-A075-25A06A8A36AE}" srcOrd="0" destOrd="0" parTransId="{FF4C32D9-4B04-43E0-9697-EF2428B7367F}" sibTransId="{32468BCF-BC61-476E-A1A5-28FD49832D14}"/>
    <dgm:cxn modelId="{6164F0DA-A552-4409-85E3-AAE8C137132A}" type="presOf" srcId="{D20CC19E-D7C6-4CB2-A075-25A06A8A36AE}" destId="{A8A7B689-73EA-4EA9-981B-E96FCFC62E4D}" srcOrd="0" destOrd="0" presId="urn:microsoft.com/office/officeart/2005/8/layout/arrow5"/>
    <dgm:cxn modelId="{6953C9CE-E6DA-43B7-9199-2C0F9FE967FD}" type="presParOf" srcId="{A8DC78C4-6A6E-46D9-A60C-3306803BAF4E}" destId="{A8A7B689-73EA-4EA9-981B-E96FCFC62E4D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D30BFE2-7BCD-42B6-9C29-9670340E107A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2EC8DB8C-80D6-4D89-9E9E-F1B570397864}">
      <dgm:prSet custT="1"/>
      <dgm:spPr>
        <a:solidFill>
          <a:srgbClr val="FEECF4"/>
        </a:solidFill>
      </dgm:spPr>
      <dgm:t>
        <a:bodyPr/>
        <a:lstStyle/>
        <a:p>
          <a:pPr algn="ctr" rtl="0"/>
          <a:endParaRPr lang="ru-RU" sz="1800" dirty="0" smtClean="0">
            <a:solidFill>
              <a:schemeClr val="accent6">
                <a:lumMod val="50000"/>
              </a:schemeClr>
            </a:solidFill>
            <a:latin typeface="Calibri" panose="020F0502020204030204" pitchFamily="34" charset="0"/>
          </a:endParaRPr>
        </a:p>
        <a:p>
          <a:pPr algn="ctr" rtl="0"/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rPr>
            <a:t> - ремонт дорожного покрытия подъезда вдоль домов 3,4,5,6 в дер.Георгиевское, </a:t>
          </a:r>
        </a:p>
        <a:p>
          <a:pPr algn="ctr" rtl="0"/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rPr>
            <a:t>- ремонт дорожного покрытия ул.Транспортная в с.Ушаки</a:t>
          </a:r>
        </a:p>
        <a:p>
          <a:pPr algn="ctr" rtl="0"/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rPr>
            <a:t> </a:t>
          </a:r>
          <a:endParaRPr lang="ru-RU" sz="1800" b="1" dirty="0">
            <a:solidFill>
              <a:schemeClr val="accent6">
                <a:lumMod val="50000"/>
              </a:schemeClr>
            </a:solidFill>
            <a:latin typeface="Calibri" panose="020F0502020204030204" pitchFamily="34" charset="0"/>
          </a:endParaRPr>
        </a:p>
      </dgm:t>
    </dgm:pt>
    <dgm:pt modelId="{7B8D7C26-B092-43BC-A706-E4DD171A21A5}" type="parTrans" cxnId="{2271BEEA-CF87-4B90-B431-3D49E0C1BBF4}">
      <dgm:prSet/>
      <dgm:spPr/>
      <dgm:t>
        <a:bodyPr/>
        <a:lstStyle/>
        <a:p>
          <a:endParaRPr lang="ru-RU"/>
        </a:p>
      </dgm:t>
    </dgm:pt>
    <dgm:pt modelId="{76542952-682F-47A2-9EC1-2CE4CD7A9589}" type="sibTrans" cxnId="{2271BEEA-CF87-4B90-B431-3D49E0C1BBF4}">
      <dgm:prSet/>
      <dgm:spPr/>
      <dgm:t>
        <a:bodyPr/>
        <a:lstStyle/>
        <a:p>
          <a:endParaRPr lang="ru-RU"/>
        </a:p>
      </dgm:t>
    </dgm:pt>
    <dgm:pt modelId="{CFCAB0EA-9185-4964-9870-E2B0F86AB032}" type="pres">
      <dgm:prSet presAssocID="{3D30BFE2-7BCD-42B6-9C29-9670340E10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D4ED933-1AE4-4F70-9852-64DFC7325487}" type="pres">
      <dgm:prSet presAssocID="{3D30BFE2-7BCD-42B6-9C29-9670340E107A}" presName="Name1" presStyleCnt="0"/>
      <dgm:spPr/>
    </dgm:pt>
    <dgm:pt modelId="{99A70FBB-3E91-4732-B5D2-AED36B4946C4}" type="pres">
      <dgm:prSet presAssocID="{3D30BFE2-7BCD-42B6-9C29-9670340E107A}" presName="cycle" presStyleCnt="0"/>
      <dgm:spPr/>
    </dgm:pt>
    <dgm:pt modelId="{349D3E77-A62A-4806-A789-E8A1ECAB6A45}" type="pres">
      <dgm:prSet presAssocID="{3D30BFE2-7BCD-42B6-9C29-9670340E107A}" presName="srcNode" presStyleLbl="node1" presStyleIdx="0" presStyleCnt="1"/>
      <dgm:spPr/>
    </dgm:pt>
    <dgm:pt modelId="{0B021DD2-2F8B-4A19-BBDE-3F69BFEB4588}" type="pres">
      <dgm:prSet presAssocID="{3D30BFE2-7BCD-42B6-9C29-9670340E107A}" presName="conn" presStyleLbl="parChTrans1D2" presStyleIdx="0" presStyleCnt="1" custLinFactNeighborX="81" custLinFactNeighborY="558"/>
      <dgm:spPr/>
      <dgm:t>
        <a:bodyPr/>
        <a:lstStyle/>
        <a:p>
          <a:endParaRPr lang="ru-RU"/>
        </a:p>
      </dgm:t>
    </dgm:pt>
    <dgm:pt modelId="{91808D14-A493-45F7-A3BE-1EF8BB5E1918}" type="pres">
      <dgm:prSet presAssocID="{3D30BFE2-7BCD-42B6-9C29-9670340E107A}" presName="extraNode" presStyleLbl="node1" presStyleIdx="0" presStyleCnt="1"/>
      <dgm:spPr/>
    </dgm:pt>
    <dgm:pt modelId="{F1B9F410-AB17-4BA4-992F-CD09408A8501}" type="pres">
      <dgm:prSet presAssocID="{3D30BFE2-7BCD-42B6-9C29-9670340E107A}" presName="dstNode" presStyleLbl="node1" presStyleIdx="0" presStyleCnt="1"/>
      <dgm:spPr/>
    </dgm:pt>
    <dgm:pt modelId="{83005C30-90AF-4A69-99DC-3330B1AD3566}" type="pres">
      <dgm:prSet presAssocID="{2EC8DB8C-80D6-4D89-9E9E-F1B570397864}" presName="text_1" presStyleLbl="node1" presStyleIdx="0" presStyleCnt="1" custScaleX="96794" custScaleY="109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B783CB-F691-4FB4-8883-CE56DB81A609}" type="pres">
      <dgm:prSet presAssocID="{2EC8DB8C-80D6-4D89-9E9E-F1B570397864}" presName="accent_1" presStyleCnt="0"/>
      <dgm:spPr/>
    </dgm:pt>
    <dgm:pt modelId="{9933E425-4611-4628-8F89-29069FA3545C}" type="pres">
      <dgm:prSet presAssocID="{2EC8DB8C-80D6-4D89-9E9E-F1B570397864}" presName="accentRepeatNode" presStyleLbl="solidFgAcc1" presStyleIdx="0" presStyleCnt="1" custScaleX="91307" custScaleY="86752" custLinFactNeighborX="7262" custLinFactNeighborY="3416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2271BEEA-CF87-4B90-B431-3D49E0C1BBF4}" srcId="{3D30BFE2-7BCD-42B6-9C29-9670340E107A}" destId="{2EC8DB8C-80D6-4D89-9E9E-F1B570397864}" srcOrd="0" destOrd="0" parTransId="{7B8D7C26-B092-43BC-A706-E4DD171A21A5}" sibTransId="{76542952-682F-47A2-9EC1-2CE4CD7A9589}"/>
    <dgm:cxn modelId="{66E3702E-7CB8-422E-9863-B0B09D679677}" type="presOf" srcId="{3D30BFE2-7BCD-42B6-9C29-9670340E107A}" destId="{CFCAB0EA-9185-4964-9870-E2B0F86AB032}" srcOrd="0" destOrd="0" presId="urn:microsoft.com/office/officeart/2008/layout/VerticalCurvedList"/>
    <dgm:cxn modelId="{57AA50D3-AE81-42DE-824E-95D274CD2E3E}" type="presOf" srcId="{2EC8DB8C-80D6-4D89-9E9E-F1B570397864}" destId="{83005C30-90AF-4A69-99DC-3330B1AD3566}" srcOrd="0" destOrd="0" presId="urn:microsoft.com/office/officeart/2008/layout/VerticalCurvedList"/>
    <dgm:cxn modelId="{E492F9C4-D9D6-4A94-B0C9-65C9AF05CE47}" type="presOf" srcId="{76542952-682F-47A2-9EC1-2CE4CD7A9589}" destId="{0B021DD2-2F8B-4A19-BBDE-3F69BFEB4588}" srcOrd="0" destOrd="0" presId="urn:microsoft.com/office/officeart/2008/layout/VerticalCurvedList"/>
    <dgm:cxn modelId="{E954128A-C493-4F7C-8BA4-0A5319D4A77F}" type="presParOf" srcId="{CFCAB0EA-9185-4964-9870-E2B0F86AB032}" destId="{FD4ED933-1AE4-4F70-9852-64DFC7325487}" srcOrd="0" destOrd="0" presId="urn:microsoft.com/office/officeart/2008/layout/VerticalCurvedList"/>
    <dgm:cxn modelId="{BC6BEDA5-4676-4D0D-830A-FA973F8C84B5}" type="presParOf" srcId="{FD4ED933-1AE4-4F70-9852-64DFC7325487}" destId="{99A70FBB-3E91-4732-B5D2-AED36B4946C4}" srcOrd="0" destOrd="0" presId="urn:microsoft.com/office/officeart/2008/layout/VerticalCurvedList"/>
    <dgm:cxn modelId="{1713E79E-592A-4E99-AA6E-A4736E31FB76}" type="presParOf" srcId="{99A70FBB-3E91-4732-B5D2-AED36B4946C4}" destId="{349D3E77-A62A-4806-A789-E8A1ECAB6A45}" srcOrd="0" destOrd="0" presId="urn:microsoft.com/office/officeart/2008/layout/VerticalCurvedList"/>
    <dgm:cxn modelId="{AB069A65-96F6-4E40-A6A8-7DC707A5C63B}" type="presParOf" srcId="{99A70FBB-3E91-4732-B5D2-AED36B4946C4}" destId="{0B021DD2-2F8B-4A19-BBDE-3F69BFEB4588}" srcOrd="1" destOrd="0" presId="urn:microsoft.com/office/officeart/2008/layout/VerticalCurvedList"/>
    <dgm:cxn modelId="{FB595318-301D-48A6-A5E3-AD7F34DD440F}" type="presParOf" srcId="{99A70FBB-3E91-4732-B5D2-AED36B4946C4}" destId="{91808D14-A493-45F7-A3BE-1EF8BB5E1918}" srcOrd="2" destOrd="0" presId="urn:microsoft.com/office/officeart/2008/layout/VerticalCurvedList"/>
    <dgm:cxn modelId="{A84849F2-6F73-427E-B787-555CCDE7125A}" type="presParOf" srcId="{99A70FBB-3E91-4732-B5D2-AED36B4946C4}" destId="{F1B9F410-AB17-4BA4-992F-CD09408A8501}" srcOrd="3" destOrd="0" presId="urn:microsoft.com/office/officeart/2008/layout/VerticalCurvedList"/>
    <dgm:cxn modelId="{5CDB4CA3-C777-4E4D-BDA9-09CD9897C9AB}" type="presParOf" srcId="{FD4ED933-1AE4-4F70-9852-64DFC7325487}" destId="{83005C30-90AF-4A69-99DC-3330B1AD3566}" srcOrd="1" destOrd="0" presId="urn:microsoft.com/office/officeart/2008/layout/VerticalCurvedList"/>
    <dgm:cxn modelId="{FF67F672-55CB-4BBE-A476-124C3C29138C}" type="presParOf" srcId="{FD4ED933-1AE4-4F70-9852-64DFC7325487}" destId="{45B783CB-F691-4FB4-8883-CE56DB81A609}" srcOrd="2" destOrd="0" presId="urn:microsoft.com/office/officeart/2008/layout/VerticalCurvedList"/>
    <dgm:cxn modelId="{5A7A22A5-C42C-4A8F-87D8-D4A820760DD2}" type="presParOf" srcId="{45B783CB-F691-4FB4-8883-CE56DB81A609}" destId="{9933E425-4611-4628-8F89-29069FA354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A665C5-6D01-4E1F-9704-065A566176A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5CA5F2-A42B-4345-B02D-F361F92D964B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00FF"/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</a:rPr>
            <a:t>Доходы от продажи земельных участков</a:t>
          </a:r>
        </a:p>
        <a:p>
          <a:pPr rtl="0"/>
          <a:endParaRPr lang="ru-RU" sz="1400" dirty="0" smtClean="0">
            <a:solidFill>
              <a:schemeClr val="tx2">
                <a:lumMod val="75000"/>
              </a:schemeClr>
            </a:solidFill>
            <a:latin typeface="Bookman Old Style" panose="02050604050505020204" pitchFamily="18" charset="0"/>
          </a:endParaRPr>
        </a:p>
        <a:p>
          <a:pPr rtl="0"/>
          <a:r>
            <a:rPr lang="ru-RU" sz="1400" dirty="0" smtClean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rPr>
            <a:t> </a:t>
          </a:r>
        </a:p>
        <a:p>
          <a:pPr rtl="0"/>
          <a:r>
            <a:rPr lang="ru-RU" sz="1800" b="1" baseline="0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</a:rPr>
            <a:t>2 112,2 тыс. рублей</a:t>
          </a:r>
          <a:endParaRPr lang="ru-RU" sz="1800" baseline="0" dirty="0">
            <a:solidFill>
              <a:schemeClr val="tx2">
                <a:lumMod val="75000"/>
              </a:schemeClr>
            </a:solidFill>
            <a:latin typeface="Book Antiqua" pitchFamily="18" charset="0"/>
          </a:endParaRPr>
        </a:p>
      </dgm:t>
    </dgm:pt>
    <dgm:pt modelId="{1371E24F-18EF-474C-B39D-63767AE6B43C}" type="parTrans" cxnId="{D7AE7CAB-8D93-4859-95B9-FD3E1930C7C5}">
      <dgm:prSet/>
      <dgm:spPr/>
      <dgm:t>
        <a:bodyPr/>
        <a:lstStyle/>
        <a:p>
          <a:endParaRPr lang="ru-RU"/>
        </a:p>
      </dgm:t>
    </dgm:pt>
    <dgm:pt modelId="{CC6E57EE-BF8B-40CE-9902-A7BD5F580F99}" type="sibTrans" cxnId="{D7AE7CAB-8D93-4859-95B9-FD3E1930C7C5}">
      <dgm:prSet/>
      <dgm:spPr/>
      <dgm:t>
        <a:bodyPr/>
        <a:lstStyle/>
        <a:p>
          <a:endParaRPr lang="ru-RU"/>
        </a:p>
      </dgm:t>
    </dgm:pt>
    <dgm:pt modelId="{0350A999-65B0-49E6-94A7-58AC142F3467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00FF"/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rPr>
            <a:t>Доходы от реализации иного имущества, находящегося в собственности поселений</a:t>
          </a:r>
        </a:p>
        <a:p>
          <a:pPr rtl="0"/>
          <a:r>
            <a:rPr lang="ru-RU" sz="1800" baseline="0" dirty="0" smtClean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rPr>
            <a:t> </a:t>
          </a:r>
          <a:r>
            <a:rPr lang="ru-RU" sz="1800" b="1" baseline="0" dirty="0" smtClean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rPr>
            <a:t>4 880,0 тыс. рублей</a:t>
          </a:r>
          <a:endParaRPr lang="ru-RU" sz="1800" baseline="0" dirty="0">
            <a:solidFill>
              <a:schemeClr val="tx2">
                <a:lumMod val="75000"/>
              </a:schemeClr>
            </a:solidFill>
            <a:latin typeface="Book Antiqua" panose="02040602050305030304" pitchFamily="18" charset="0"/>
          </a:endParaRPr>
        </a:p>
      </dgm:t>
    </dgm:pt>
    <dgm:pt modelId="{3AE9CCE1-F20C-4FD3-9381-05669BD83A48}" type="parTrans" cxnId="{09F34B87-5F7A-4F17-9DF2-941FBDDF7644}">
      <dgm:prSet/>
      <dgm:spPr/>
      <dgm:t>
        <a:bodyPr/>
        <a:lstStyle/>
        <a:p>
          <a:endParaRPr lang="ru-RU"/>
        </a:p>
      </dgm:t>
    </dgm:pt>
    <dgm:pt modelId="{4230BF91-BFF8-43B4-B2DC-750FE3651BC2}" type="sibTrans" cxnId="{09F34B87-5F7A-4F17-9DF2-941FBDDF7644}">
      <dgm:prSet/>
      <dgm:spPr/>
      <dgm:t>
        <a:bodyPr/>
        <a:lstStyle/>
        <a:p>
          <a:endParaRPr lang="ru-RU"/>
        </a:p>
      </dgm:t>
    </dgm:pt>
    <dgm:pt modelId="{FE56B8CA-0F0D-4B2B-9D50-1AD4918369F0}" type="pres">
      <dgm:prSet presAssocID="{BBA665C5-6D01-4E1F-9704-065A566176A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0247931-D857-4B00-B1B7-67D394C65C6B}" type="pres">
      <dgm:prSet presAssocID="{7B5CA5F2-A42B-4345-B02D-F361F92D964B}" presName="hierRoot1" presStyleCnt="0">
        <dgm:presLayoutVars>
          <dgm:hierBranch val="init"/>
        </dgm:presLayoutVars>
      </dgm:prSet>
      <dgm:spPr/>
    </dgm:pt>
    <dgm:pt modelId="{665A690C-9247-4ABD-803A-3E4109CDF52E}" type="pres">
      <dgm:prSet presAssocID="{7B5CA5F2-A42B-4345-B02D-F361F92D964B}" presName="rootComposite1" presStyleCnt="0"/>
      <dgm:spPr/>
    </dgm:pt>
    <dgm:pt modelId="{2DA8B58D-7780-45A6-B7A6-A31A0B176E9B}" type="pres">
      <dgm:prSet presAssocID="{7B5CA5F2-A42B-4345-B02D-F361F92D964B}" presName="rootText1" presStyleLbl="node0" presStyleIdx="0" presStyleCnt="2" custLinFactX="16199" custLinFactNeighborX="100000" custLinFactNeighborY="363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CBF3F6-1361-41A2-B1E0-58D05DE8E18B}" type="pres">
      <dgm:prSet presAssocID="{7B5CA5F2-A42B-4345-B02D-F361F92D964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527888A-DCA7-47C5-8589-F2B5C308B43E}" type="pres">
      <dgm:prSet presAssocID="{7B5CA5F2-A42B-4345-B02D-F361F92D964B}" presName="hierChild2" presStyleCnt="0"/>
      <dgm:spPr/>
    </dgm:pt>
    <dgm:pt modelId="{178955E3-C509-45E6-89FE-FADF37256D81}" type="pres">
      <dgm:prSet presAssocID="{7B5CA5F2-A42B-4345-B02D-F361F92D964B}" presName="hierChild3" presStyleCnt="0"/>
      <dgm:spPr/>
    </dgm:pt>
    <dgm:pt modelId="{F0827DA3-5D21-46AA-9D35-C8EA27EB0BC3}" type="pres">
      <dgm:prSet presAssocID="{0350A999-65B0-49E6-94A7-58AC142F3467}" presName="hierRoot1" presStyleCnt="0">
        <dgm:presLayoutVars>
          <dgm:hierBranch val="init"/>
        </dgm:presLayoutVars>
      </dgm:prSet>
      <dgm:spPr/>
    </dgm:pt>
    <dgm:pt modelId="{A5934720-B051-4BBC-B9D6-82CE55C59DD9}" type="pres">
      <dgm:prSet presAssocID="{0350A999-65B0-49E6-94A7-58AC142F3467}" presName="rootComposite1" presStyleCnt="0"/>
      <dgm:spPr/>
    </dgm:pt>
    <dgm:pt modelId="{12796E2B-CA4B-41BC-8567-8503272CB5B0}" type="pres">
      <dgm:prSet presAssocID="{0350A999-65B0-49E6-94A7-58AC142F3467}" presName="rootText1" presStyleLbl="node0" presStyleIdx="1" presStyleCnt="2" custLinFactX="-21053" custLinFactNeighborX="-100000" custLinFactNeighborY="363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F5ABAC-A8FE-48CA-B11F-1B15E991DDB1}" type="pres">
      <dgm:prSet presAssocID="{0350A999-65B0-49E6-94A7-58AC142F346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F56AA84-7D2F-441E-9E28-37CE641FD418}" type="pres">
      <dgm:prSet presAssocID="{0350A999-65B0-49E6-94A7-58AC142F3467}" presName="hierChild2" presStyleCnt="0"/>
      <dgm:spPr/>
    </dgm:pt>
    <dgm:pt modelId="{9E172E9D-4099-4D44-8A11-1864FE69D0E7}" type="pres">
      <dgm:prSet presAssocID="{0350A999-65B0-49E6-94A7-58AC142F3467}" presName="hierChild3" presStyleCnt="0"/>
      <dgm:spPr/>
    </dgm:pt>
  </dgm:ptLst>
  <dgm:cxnLst>
    <dgm:cxn modelId="{D7AE7CAB-8D93-4859-95B9-FD3E1930C7C5}" srcId="{BBA665C5-6D01-4E1F-9704-065A566176A3}" destId="{7B5CA5F2-A42B-4345-B02D-F361F92D964B}" srcOrd="0" destOrd="0" parTransId="{1371E24F-18EF-474C-B39D-63767AE6B43C}" sibTransId="{CC6E57EE-BF8B-40CE-9902-A7BD5F580F99}"/>
    <dgm:cxn modelId="{09F34B87-5F7A-4F17-9DF2-941FBDDF7644}" srcId="{BBA665C5-6D01-4E1F-9704-065A566176A3}" destId="{0350A999-65B0-49E6-94A7-58AC142F3467}" srcOrd="1" destOrd="0" parTransId="{3AE9CCE1-F20C-4FD3-9381-05669BD83A48}" sibTransId="{4230BF91-BFF8-43B4-B2DC-750FE3651BC2}"/>
    <dgm:cxn modelId="{16660A96-D3BA-47DB-8592-6653C5E323B1}" type="presOf" srcId="{7B5CA5F2-A42B-4345-B02D-F361F92D964B}" destId="{A3CBF3F6-1361-41A2-B1E0-58D05DE8E18B}" srcOrd="1" destOrd="0" presId="urn:microsoft.com/office/officeart/2005/8/layout/orgChart1"/>
    <dgm:cxn modelId="{A87BED92-7510-4628-9C55-46F1AF57573C}" type="presOf" srcId="{0350A999-65B0-49E6-94A7-58AC142F3467}" destId="{36F5ABAC-A8FE-48CA-B11F-1B15E991DDB1}" srcOrd="1" destOrd="0" presId="urn:microsoft.com/office/officeart/2005/8/layout/orgChart1"/>
    <dgm:cxn modelId="{C92AC9D2-B8A2-4673-8E3E-7B9EE3A5BC6D}" type="presOf" srcId="{BBA665C5-6D01-4E1F-9704-065A566176A3}" destId="{FE56B8CA-0F0D-4B2B-9D50-1AD4918369F0}" srcOrd="0" destOrd="0" presId="urn:microsoft.com/office/officeart/2005/8/layout/orgChart1"/>
    <dgm:cxn modelId="{15A21365-E3B6-4C18-AC7F-EECE9E812A02}" type="presOf" srcId="{7B5CA5F2-A42B-4345-B02D-F361F92D964B}" destId="{2DA8B58D-7780-45A6-B7A6-A31A0B176E9B}" srcOrd="0" destOrd="0" presId="urn:microsoft.com/office/officeart/2005/8/layout/orgChart1"/>
    <dgm:cxn modelId="{C7D2CF8D-811B-40A8-992B-AE7C3B3D8990}" type="presOf" srcId="{0350A999-65B0-49E6-94A7-58AC142F3467}" destId="{12796E2B-CA4B-41BC-8567-8503272CB5B0}" srcOrd="0" destOrd="0" presId="urn:microsoft.com/office/officeart/2005/8/layout/orgChart1"/>
    <dgm:cxn modelId="{04E04896-89B8-409C-A995-6EF3F56F0918}" type="presParOf" srcId="{FE56B8CA-0F0D-4B2B-9D50-1AD4918369F0}" destId="{B0247931-D857-4B00-B1B7-67D394C65C6B}" srcOrd="0" destOrd="0" presId="urn:microsoft.com/office/officeart/2005/8/layout/orgChart1"/>
    <dgm:cxn modelId="{6D7C00C8-E102-4CB6-B6F8-0DF4E732CCE6}" type="presParOf" srcId="{B0247931-D857-4B00-B1B7-67D394C65C6B}" destId="{665A690C-9247-4ABD-803A-3E4109CDF52E}" srcOrd="0" destOrd="0" presId="urn:microsoft.com/office/officeart/2005/8/layout/orgChart1"/>
    <dgm:cxn modelId="{CB46FFCE-0B6E-4C49-AE8C-B2F592EA944E}" type="presParOf" srcId="{665A690C-9247-4ABD-803A-3E4109CDF52E}" destId="{2DA8B58D-7780-45A6-B7A6-A31A0B176E9B}" srcOrd="0" destOrd="0" presId="urn:microsoft.com/office/officeart/2005/8/layout/orgChart1"/>
    <dgm:cxn modelId="{FA5A0690-F702-46F4-9C88-1918CC9809BD}" type="presParOf" srcId="{665A690C-9247-4ABD-803A-3E4109CDF52E}" destId="{A3CBF3F6-1361-41A2-B1E0-58D05DE8E18B}" srcOrd="1" destOrd="0" presId="urn:microsoft.com/office/officeart/2005/8/layout/orgChart1"/>
    <dgm:cxn modelId="{EB0949CA-66FC-4095-A1E8-1500D6324A02}" type="presParOf" srcId="{B0247931-D857-4B00-B1B7-67D394C65C6B}" destId="{A527888A-DCA7-47C5-8589-F2B5C308B43E}" srcOrd="1" destOrd="0" presId="urn:microsoft.com/office/officeart/2005/8/layout/orgChart1"/>
    <dgm:cxn modelId="{C98FABAF-DF6B-4D23-ACD5-A467AF31F973}" type="presParOf" srcId="{B0247931-D857-4B00-B1B7-67D394C65C6B}" destId="{178955E3-C509-45E6-89FE-FADF37256D81}" srcOrd="2" destOrd="0" presId="urn:microsoft.com/office/officeart/2005/8/layout/orgChart1"/>
    <dgm:cxn modelId="{BA3B59AD-F362-47B5-831D-74515627C93A}" type="presParOf" srcId="{FE56B8CA-0F0D-4B2B-9D50-1AD4918369F0}" destId="{F0827DA3-5D21-46AA-9D35-C8EA27EB0BC3}" srcOrd="1" destOrd="0" presId="urn:microsoft.com/office/officeart/2005/8/layout/orgChart1"/>
    <dgm:cxn modelId="{820033F3-0879-44EB-B3E6-B9FAA746E8AD}" type="presParOf" srcId="{F0827DA3-5D21-46AA-9D35-C8EA27EB0BC3}" destId="{A5934720-B051-4BBC-B9D6-82CE55C59DD9}" srcOrd="0" destOrd="0" presId="urn:microsoft.com/office/officeart/2005/8/layout/orgChart1"/>
    <dgm:cxn modelId="{E9F84D6B-E262-4A70-BBD1-8042290C2F07}" type="presParOf" srcId="{A5934720-B051-4BBC-B9D6-82CE55C59DD9}" destId="{12796E2B-CA4B-41BC-8567-8503272CB5B0}" srcOrd="0" destOrd="0" presId="urn:microsoft.com/office/officeart/2005/8/layout/orgChart1"/>
    <dgm:cxn modelId="{8F9DB4BF-D676-493C-B380-80950C217695}" type="presParOf" srcId="{A5934720-B051-4BBC-B9D6-82CE55C59DD9}" destId="{36F5ABAC-A8FE-48CA-B11F-1B15E991DDB1}" srcOrd="1" destOrd="0" presId="urn:microsoft.com/office/officeart/2005/8/layout/orgChart1"/>
    <dgm:cxn modelId="{BFF32E5B-5DE1-4737-9995-490801467B74}" type="presParOf" srcId="{F0827DA3-5D21-46AA-9D35-C8EA27EB0BC3}" destId="{2F56AA84-7D2F-441E-9E28-37CE641FD418}" srcOrd="1" destOrd="0" presId="urn:microsoft.com/office/officeart/2005/8/layout/orgChart1"/>
    <dgm:cxn modelId="{31CD72B8-D861-4360-B418-AA3D909D4D04}" type="presParOf" srcId="{F0827DA3-5D21-46AA-9D35-C8EA27EB0BC3}" destId="{9E172E9D-4099-4D44-8A11-1864FE69D0E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EAB387-C7E1-4972-ADFA-CABAF12903E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66D6E7-3B70-42D6-985E-E373C61679B1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00FF"/>
          </a:solidFill>
        </a:ln>
      </dgm:spPr>
      <dgm:t>
        <a:bodyPr/>
        <a:lstStyle/>
        <a:p>
          <a:pPr rtl="0"/>
          <a:r>
            <a:rPr lang="ru-RU" sz="2800" baseline="0" dirty="0" smtClean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rPr>
            <a:t>Доходы от оказания платных услуг подведомственными учреждениями </a:t>
          </a:r>
        </a:p>
        <a:p>
          <a:pPr rtl="0"/>
          <a:r>
            <a:rPr lang="ru-RU" sz="2400" b="1" dirty="0" smtClean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rPr>
            <a:t>24 462,0 тыс. рублей</a:t>
          </a:r>
          <a:endParaRPr lang="ru-RU" sz="2400" dirty="0">
            <a:solidFill>
              <a:schemeClr val="tx2">
                <a:lumMod val="75000"/>
              </a:schemeClr>
            </a:solidFill>
            <a:latin typeface="Bookman Old Style" panose="02050604050505020204" pitchFamily="18" charset="0"/>
          </a:endParaRPr>
        </a:p>
      </dgm:t>
    </dgm:pt>
    <dgm:pt modelId="{E3281F86-071C-44FE-93B2-122DA3EFB7F4}" type="parTrans" cxnId="{D09581D0-937B-4658-9BAD-C790A8D503A9}">
      <dgm:prSet/>
      <dgm:spPr/>
      <dgm:t>
        <a:bodyPr/>
        <a:lstStyle/>
        <a:p>
          <a:endParaRPr lang="ru-RU"/>
        </a:p>
      </dgm:t>
    </dgm:pt>
    <dgm:pt modelId="{4968FF91-DA4F-404F-AD4F-75396DEA5876}" type="sibTrans" cxnId="{D09581D0-937B-4658-9BAD-C790A8D503A9}">
      <dgm:prSet/>
      <dgm:spPr/>
      <dgm:t>
        <a:bodyPr/>
        <a:lstStyle/>
        <a:p>
          <a:endParaRPr lang="ru-RU"/>
        </a:p>
      </dgm:t>
    </dgm:pt>
    <dgm:pt modelId="{205DD3A6-5B20-4682-AE04-5E7BD3677592}" type="pres">
      <dgm:prSet presAssocID="{20EAB387-C7E1-4972-ADFA-CABAF12903E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BFD3C81-9F7E-4E22-8854-F454A9D566F0}" type="pres">
      <dgm:prSet presAssocID="{B866D6E7-3B70-42D6-985E-E373C61679B1}" presName="hierRoot1" presStyleCnt="0">
        <dgm:presLayoutVars>
          <dgm:hierBranch val="init"/>
        </dgm:presLayoutVars>
      </dgm:prSet>
      <dgm:spPr/>
    </dgm:pt>
    <dgm:pt modelId="{3A4E8C27-065F-4DF1-894E-2FF90C3EC27A}" type="pres">
      <dgm:prSet presAssocID="{B866D6E7-3B70-42D6-985E-E373C61679B1}" presName="rootComposite1" presStyleCnt="0"/>
      <dgm:spPr/>
    </dgm:pt>
    <dgm:pt modelId="{5495F267-E9A5-4D7B-B387-5518BD87C1DA}" type="pres">
      <dgm:prSet presAssocID="{B866D6E7-3B70-42D6-985E-E373C61679B1}" presName="rootText1" presStyleLbl="node0" presStyleIdx="0" presStyleCnt="1" custScaleX="90451" custLinFactNeighborX="-53" custLinFactNeighborY="117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7CE6C3-2E24-481A-A15A-F19561E270E4}" type="pres">
      <dgm:prSet presAssocID="{B866D6E7-3B70-42D6-985E-E373C61679B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7DB751E-CCED-443E-9AA6-8933C0BF95D7}" type="pres">
      <dgm:prSet presAssocID="{B866D6E7-3B70-42D6-985E-E373C61679B1}" presName="hierChild2" presStyleCnt="0"/>
      <dgm:spPr/>
    </dgm:pt>
    <dgm:pt modelId="{C042582E-3256-4270-86AD-D7D70D795E60}" type="pres">
      <dgm:prSet presAssocID="{B866D6E7-3B70-42D6-985E-E373C61679B1}" presName="hierChild3" presStyleCnt="0"/>
      <dgm:spPr/>
    </dgm:pt>
  </dgm:ptLst>
  <dgm:cxnLst>
    <dgm:cxn modelId="{D09581D0-937B-4658-9BAD-C790A8D503A9}" srcId="{20EAB387-C7E1-4972-ADFA-CABAF12903E0}" destId="{B866D6E7-3B70-42D6-985E-E373C61679B1}" srcOrd="0" destOrd="0" parTransId="{E3281F86-071C-44FE-93B2-122DA3EFB7F4}" sibTransId="{4968FF91-DA4F-404F-AD4F-75396DEA5876}"/>
    <dgm:cxn modelId="{0AD96BCB-B8F3-4930-997C-7F93BECB4484}" type="presOf" srcId="{20EAB387-C7E1-4972-ADFA-CABAF12903E0}" destId="{205DD3A6-5B20-4682-AE04-5E7BD3677592}" srcOrd="0" destOrd="0" presId="urn:microsoft.com/office/officeart/2005/8/layout/orgChart1"/>
    <dgm:cxn modelId="{65129C98-60D1-4FE4-9CF3-5FBCA21E6247}" type="presOf" srcId="{B866D6E7-3B70-42D6-985E-E373C61679B1}" destId="{607CE6C3-2E24-481A-A15A-F19561E270E4}" srcOrd="1" destOrd="0" presId="urn:microsoft.com/office/officeart/2005/8/layout/orgChart1"/>
    <dgm:cxn modelId="{81A10C0F-7611-4973-B3CD-05DC600950CD}" type="presOf" srcId="{B866D6E7-3B70-42D6-985E-E373C61679B1}" destId="{5495F267-E9A5-4D7B-B387-5518BD87C1DA}" srcOrd="0" destOrd="0" presId="urn:microsoft.com/office/officeart/2005/8/layout/orgChart1"/>
    <dgm:cxn modelId="{24510E2D-89A6-4E04-A105-CDC5B0DD3548}" type="presParOf" srcId="{205DD3A6-5B20-4682-AE04-5E7BD3677592}" destId="{FBFD3C81-9F7E-4E22-8854-F454A9D566F0}" srcOrd="0" destOrd="0" presId="urn:microsoft.com/office/officeart/2005/8/layout/orgChart1"/>
    <dgm:cxn modelId="{476658CA-3B84-4925-9BC6-E801235E4B9E}" type="presParOf" srcId="{FBFD3C81-9F7E-4E22-8854-F454A9D566F0}" destId="{3A4E8C27-065F-4DF1-894E-2FF90C3EC27A}" srcOrd="0" destOrd="0" presId="urn:microsoft.com/office/officeart/2005/8/layout/orgChart1"/>
    <dgm:cxn modelId="{E9DB9598-8ABE-415B-BCE9-B49DCBAFCE18}" type="presParOf" srcId="{3A4E8C27-065F-4DF1-894E-2FF90C3EC27A}" destId="{5495F267-E9A5-4D7B-B387-5518BD87C1DA}" srcOrd="0" destOrd="0" presId="urn:microsoft.com/office/officeart/2005/8/layout/orgChart1"/>
    <dgm:cxn modelId="{F9C90BDC-A027-41D6-BCB4-3FB045874F42}" type="presParOf" srcId="{3A4E8C27-065F-4DF1-894E-2FF90C3EC27A}" destId="{607CE6C3-2E24-481A-A15A-F19561E270E4}" srcOrd="1" destOrd="0" presId="urn:microsoft.com/office/officeart/2005/8/layout/orgChart1"/>
    <dgm:cxn modelId="{3D947198-2CD5-44C6-8030-8F04C34F8A6B}" type="presParOf" srcId="{FBFD3C81-9F7E-4E22-8854-F454A9D566F0}" destId="{57DB751E-CCED-443E-9AA6-8933C0BF95D7}" srcOrd="1" destOrd="0" presId="urn:microsoft.com/office/officeart/2005/8/layout/orgChart1"/>
    <dgm:cxn modelId="{F6C4FBB3-77A2-49EF-9A0A-E84ABC0AFE62}" type="presParOf" srcId="{FBFD3C81-9F7E-4E22-8854-F454A9D566F0}" destId="{C042582E-3256-4270-86AD-D7D70D795E6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1B099D-88FE-4CCD-9312-C2EC61A27E6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77C4D9-17AE-429A-B4B2-85B3C1CE8986}">
      <dgm:prSet custT="1"/>
      <dgm:spPr>
        <a:solidFill>
          <a:schemeClr val="accent3">
            <a:lumMod val="60000"/>
            <a:lumOff val="40000"/>
            <a:alpha val="67000"/>
          </a:schemeClr>
        </a:solidFill>
      </dgm:spPr>
      <dgm:t>
        <a:bodyPr/>
        <a:lstStyle/>
        <a:p>
          <a:pPr algn="ctr" rtl="0"/>
          <a:r>
            <a:rPr lang="ru-RU" sz="30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  <a:br>
            <a:rPr lang="ru-RU" sz="30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30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97 080,6 тыс. рублей</a:t>
          </a:r>
          <a:endParaRPr lang="ru-RU" sz="3000" b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8D64A0F5-AAC1-4118-98A2-3BC76B8BF218}" type="parTrans" cxnId="{E89CDBE6-345F-423D-A0C5-66819E9D62D4}">
      <dgm:prSet/>
      <dgm:spPr/>
      <dgm:t>
        <a:bodyPr/>
        <a:lstStyle/>
        <a:p>
          <a:endParaRPr lang="ru-RU">
            <a:solidFill>
              <a:schemeClr val="accent4">
                <a:lumMod val="75000"/>
              </a:schemeClr>
            </a:solidFill>
          </a:endParaRPr>
        </a:p>
      </dgm:t>
    </dgm:pt>
    <dgm:pt modelId="{178E80A8-F1DB-4F60-B090-AD71B858F1E7}" type="sibTrans" cxnId="{E89CDBE6-345F-423D-A0C5-66819E9D62D4}">
      <dgm:prSet/>
      <dgm:spPr/>
      <dgm:t>
        <a:bodyPr/>
        <a:lstStyle/>
        <a:p>
          <a:endParaRPr lang="ru-RU">
            <a:solidFill>
              <a:schemeClr val="accent4">
                <a:lumMod val="75000"/>
              </a:schemeClr>
            </a:solidFill>
          </a:endParaRPr>
        </a:p>
      </dgm:t>
    </dgm:pt>
    <dgm:pt modelId="{D6A59E1D-08F1-4F5D-94FC-603B1736BFF9}" type="pres">
      <dgm:prSet presAssocID="{C01B099D-88FE-4CCD-9312-C2EC61A27E6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EB78B3-AD46-4628-BDCE-A01ABB75867C}" type="pres">
      <dgm:prSet presAssocID="{8A77C4D9-17AE-429A-B4B2-85B3C1CE8986}" presName="parentText" presStyleLbl="node1" presStyleIdx="0" presStyleCnt="1" custLinFactNeighborX="7885" custLinFactNeighborY="-34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A767F6-0006-4812-97D1-44062662B18A}" type="presOf" srcId="{8A77C4D9-17AE-429A-B4B2-85B3C1CE8986}" destId="{3FEB78B3-AD46-4628-BDCE-A01ABB75867C}" srcOrd="0" destOrd="0" presId="urn:microsoft.com/office/officeart/2005/8/layout/vList2"/>
    <dgm:cxn modelId="{36C15BF2-7732-4099-AF84-EB3E5CB8519C}" type="presOf" srcId="{C01B099D-88FE-4CCD-9312-C2EC61A27E69}" destId="{D6A59E1D-08F1-4F5D-94FC-603B1736BFF9}" srcOrd="0" destOrd="0" presId="urn:microsoft.com/office/officeart/2005/8/layout/vList2"/>
    <dgm:cxn modelId="{E89CDBE6-345F-423D-A0C5-66819E9D62D4}" srcId="{C01B099D-88FE-4CCD-9312-C2EC61A27E69}" destId="{8A77C4D9-17AE-429A-B4B2-85B3C1CE8986}" srcOrd="0" destOrd="0" parTransId="{8D64A0F5-AAC1-4118-98A2-3BC76B8BF218}" sibTransId="{178E80A8-F1DB-4F60-B090-AD71B858F1E7}"/>
    <dgm:cxn modelId="{FCBB9D1F-2603-4BCA-B118-41CB31DF1D69}" type="presParOf" srcId="{D6A59E1D-08F1-4F5D-94FC-603B1736BFF9}" destId="{3FEB78B3-AD46-4628-BDCE-A01ABB7586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D0A60C-F93E-4D59-B303-D5B0B9A1632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0A69EC-BC83-4A0B-BA11-2FE18DFF45BC}">
      <dgm:prSet custT="1"/>
      <dgm:spPr>
        <a:solidFill>
          <a:schemeClr val="accent4">
            <a:lumMod val="20000"/>
            <a:lumOff val="80000"/>
            <a:alpha val="45000"/>
          </a:schemeClr>
        </a:solidFill>
      </dgm:spPr>
      <dgm:t>
        <a:bodyPr/>
        <a:lstStyle/>
        <a:p>
          <a:pPr algn="ctr" rtl="0"/>
          <a:r>
            <a:rPr lang="ru-RU" sz="2500" b="1" dirty="0" smtClean="0">
              <a:solidFill>
                <a:srgbClr val="04094C"/>
              </a:solidFill>
              <a:latin typeface="Century Schoolbook" panose="02040604050505020304" pitchFamily="18" charset="0"/>
            </a:rPr>
            <a:t>Дотации на выравнивание бюджетной обеспеченности, субсидии и прочие межбюджетные трансферты</a:t>
          </a:r>
          <a:endParaRPr lang="ru-RU" sz="2500" b="1" u="sng" dirty="0">
            <a:solidFill>
              <a:srgbClr val="04094C"/>
            </a:solidFill>
            <a:latin typeface="Century Schoolbook" panose="02040604050505020304" pitchFamily="18" charset="0"/>
          </a:endParaRPr>
        </a:p>
      </dgm:t>
    </dgm:pt>
    <dgm:pt modelId="{4490022C-0229-466B-B8D0-65B136F2511B}" type="parTrans" cxnId="{AA6BA8B3-86E4-458A-80E1-4A6DF4315F52}">
      <dgm:prSet/>
      <dgm:spPr/>
      <dgm:t>
        <a:bodyPr/>
        <a:lstStyle/>
        <a:p>
          <a:endParaRPr lang="ru-RU"/>
        </a:p>
      </dgm:t>
    </dgm:pt>
    <dgm:pt modelId="{91E2B199-A447-4AD0-A6AC-B343BFB37C10}" type="sibTrans" cxnId="{AA6BA8B3-86E4-458A-80E1-4A6DF4315F52}">
      <dgm:prSet/>
      <dgm:spPr/>
      <dgm:t>
        <a:bodyPr/>
        <a:lstStyle/>
        <a:p>
          <a:endParaRPr lang="ru-RU"/>
        </a:p>
      </dgm:t>
    </dgm:pt>
    <dgm:pt modelId="{4C3A40C5-C624-4DD9-B608-5FC48063A776}" type="pres">
      <dgm:prSet presAssocID="{6DD0A60C-F93E-4D59-B303-D5B0B9A1632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0FBD55-CC0A-4D91-B1FD-08D7620BC548}" type="pres">
      <dgm:prSet presAssocID="{470A69EC-BC83-4A0B-BA11-2FE18DFF45BC}" presName="parentText" presStyleLbl="node1" presStyleIdx="0" presStyleCnt="1" custScaleX="100000" custScaleY="69809" custLinFactY="-143826" custLinFactNeighborX="-854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8A44D6-74B4-45D2-9844-B0D8632A45DC}" type="presOf" srcId="{6DD0A60C-F93E-4D59-B303-D5B0B9A1632D}" destId="{4C3A40C5-C624-4DD9-B608-5FC48063A776}" srcOrd="0" destOrd="0" presId="urn:microsoft.com/office/officeart/2005/8/layout/vList2"/>
    <dgm:cxn modelId="{AA6BA8B3-86E4-458A-80E1-4A6DF4315F52}" srcId="{6DD0A60C-F93E-4D59-B303-D5B0B9A1632D}" destId="{470A69EC-BC83-4A0B-BA11-2FE18DFF45BC}" srcOrd="0" destOrd="0" parTransId="{4490022C-0229-466B-B8D0-65B136F2511B}" sibTransId="{91E2B199-A447-4AD0-A6AC-B343BFB37C10}"/>
    <dgm:cxn modelId="{5AB443BF-BEB7-4502-9A46-3A8C67A48E7E}" type="presOf" srcId="{470A69EC-BC83-4A0B-BA11-2FE18DFF45BC}" destId="{FD0FBD55-CC0A-4D91-B1FD-08D7620BC548}" srcOrd="0" destOrd="0" presId="urn:microsoft.com/office/officeart/2005/8/layout/vList2"/>
    <dgm:cxn modelId="{DA447559-C75B-47A6-BE39-8095D65DB4E5}" type="presParOf" srcId="{4C3A40C5-C624-4DD9-B608-5FC48063A776}" destId="{FD0FBD55-CC0A-4D91-B1FD-08D7620BC548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784AA3-00FD-4902-B82D-BE2952BCBA2B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E7DBB8-4B51-469B-A279-FDDC61528D66}">
      <dgm:prSet custT="1"/>
      <dgm:spPr/>
      <dgm:t>
        <a:bodyPr/>
        <a:lstStyle/>
        <a:p>
          <a:pPr rtl="0"/>
          <a:r>
            <a:rPr lang="ru-RU" sz="1200" b="1" dirty="0" smtClean="0">
              <a:latin typeface="+mn-lt"/>
            </a:rPr>
            <a:t>Врезка и пуск газа к жилым домам пос. Строение</a:t>
          </a:r>
        </a:p>
        <a:p>
          <a:pPr rtl="0"/>
          <a:r>
            <a:rPr lang="ru-RU" sz="1600" dirty="0" smtClean="0">
              <a:latin typeface="+mn-lt"/>
            </a:rPr>
            <a:t> </a:t>
          </a:r>
          <a:r>
            <a:rPr lang="ru-RU" sz="1600" b="1" dirty="0" smtClean="0">
              <a:latin typeface="+mn-lt"/>
            </a:rPr>
            <a:t>920,0 тыс. рублей</a:t>
          </a:r>
          <a:endParaRPr lang="ru-RU" sz="1600" b="1" dirty="0">
            <a:latin typeface="+mn-lt"/>
          </a:endParaRPr>
        </a:p>
      </dgm:t>
    </dgm:pt>
    <dgm:pt modelId="{98EC21B6-23DA-4AF6-8F6E-4575745CA12A}" type="parTrans" cxnId="{6B6C9015-74A3-48F4-B74E-72EE4E3A71B7}">
      <dgm:prSet/>
      <dgm:spPr/>
      <dgm:t>
        <a:bodyPr/>
        <a:lstStyle/>
        <a:p>
          <a:endParaRPr lang="ru-RU"/>
        </a:p>
      </dgm:t>
    </dgm:pt>
    <dgm:pt modelId="{792EBD81-099D-491A-B822-97EFF58481C1}" type="sibTrans" cxnId="{6B6C9015-74A3-48F4-B74E-72EE4E3A71B7}">
      <dgm:prSet/>
      <dgm:spPr/>
      <dgm:t>
        <a:bodyPr/>
        <a:lstStyle/>
        <a:p>
          <a:endParaRPr lang="ru-RU"/>
        </a:p>
      </dgm:t>
    </dgm:pt>
    <dgm:pt modelId="{586258B1-404D-4AC5-BE6F-A983EC0C7822}">
      <dgm:prSet custT="1"/>
      <dgm:spPr/>
      <dgm:t>
        <a:bodyPr/>
        <a:lstStyle/>
        <a:p>
          <a:pPr algn="ctr"/>
          <a:r>
            <a:rPr lang="ru-RU" sz="1200" b="1" dirty="0" smtClean="0">
              <a:latin typeface="+mn-lt"/>
            </a:rPr>
            <a:t>Мероприятия по обслуживанию объектов газификации обслуживание введенных в эксплуатацию объектов</a:t>
          </a:r>
        </a:p>
        <a:p>
          <a:pPr algn="ctr"/>
          <a:r>
            <a:rPr lang="ru-RU" sz="1200" b="1" dirty="0" smtClean="0">
              <a:latin typeface="+mn-lt"/>
            </a:rPr>
            <a:t>                                                                                    </a:t>
          </a:r>
        </a:p>
        <a:p>
          <a:pPr algn="ctr"/>
          <a:r>
            <a:rPr lang="ru-RU" sz="1600" b="1" dirty="0" smtClean="0">
              <a:latin typeface="+mn-lt"/>
            </a:rPr>
            <a:t> 2 500,0 тыс. рублей</a:t>
          </a:r>
          <a:endParaRPr lang="ru-RU" sz="1600" b="1" dirty="0">
            <a:latin typeface="+mn-lt"/>
          </a:endParaRPr>
        </a:p>
      </dgm:t>
    </dgm:pt>
    <dgm:pt modelId="{EC678EC2-664F-4912-AEF3-066C82A03654}" type="parTrans" cxnId="{24C5C805-CE2C-4ADE-9598-412AB9C94478}">
      <dgm:prSet/>
      <dgm:spPr/>
      <dgm:t>
        <a:bodyPr/>
        <a:lstStyle/>
        <a:p>
          <a:endParaRPr lang="ru-RU"/>
        </a:p>
      </dgm:t>
    </dgm:pt>
    <dgm:pt modelId="{36C0EF9C-2DD5-44FF-B9B1-1AD1732D10B6}" type="sibTrans" cxnId="{24C5C805-CE2C-4ADE-9598-412AB9C94478}">
      <dgm:prSet/>
      <dgm:spPr/>
      <dgm:t>
        <a:bodyPr/>
        <a:lstStyle/>
        <a:p>
          <a:endParaRPr lang="ru-RU"/>
        </a:p>
      </dgm:t>
    </dgm:pt>
    <dgm:pt modelId="{3ACCAFBC-AFF7-4C22-A98F-D2C56B8E0E73}" type="pres">
      <dgm:prSet presAssocID="{BC784AA3-00FD-4902-B82D-BE2952BCBA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FA16D4-887B-46DB-8463-0CF29D5AED3E}" type="pres">
      <dgm:prSet presAssocID="{A9E7DBB8-4B51-469B-A279-FDDC61528D66}" presName="node" presStyleLbl="node1" presStyleIdx="0" presStyleCnt="2" custScaleX="79236" custScaleY="95660" custLinFactNeighborX="26971" custLinFactNeighborY="5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9CAFD6-3208-4BB5-AF0A-705A2F44D993}" type="pres">
      <dgm:prSet presAssocID="{792EBD81-099D-491A-B822-97EFF58481C1}" presName="sibTrans" presStyleCnt="0"/>
      <dgm:spPr/>
      <dgm:t>
        <a:bodyPr/>
        <a:lstStyle/>
        <a:p>
          <a:endParaRPr lang="ru-RU"/>
        </a:p>
      </dgm:t>
    </dgm:pt>
    <dgm:pt modelId="{5441446C-E3EB-4074-8855-CDF71B2C45F1}" type="pres">
      <dgm:prSet presAssocID="{586258B1-404D-4AC5-BE6F-A983EC0C7822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6AD60B-DE69-4C67-A2A8-06F5FD1B33C6}" type="presOf" srcId="{586258B1-404D-4AC5-BE6F-A983EC0C7822}" destId="{5441446C-E3EB-4074-8855-CDF71B2C45F1}" srcOrd="0" destOrd="0" presId="urn:microsoft.com/office/officeart/2005/8/layout/hList6"/>
    <dgm:cxn modelId="{D3729D99-2D61-4BA6-9998-9F52FA1D3FAA}" type="presOf" srcId="{A9E7DBB8-4B51-469B-A279-FDDC61528D66}" destId="{B4FA16D4-887B-46DB-8463-0CF29D5AED3E}" srcOrd="0" destOrd="0" presId="urn:microsoft.com/office/officeart/2005/8/layout/hList6"/>
    <dgm:cxn modelId="{6B6C9015-74A3-48F4-B74E-72EE4E3A71B7}" srcId="{BC784AA3-00FD-4902-B82D-BE2952BCBA2B}" destId="{A9E7DBB8-4B51-469B-A279-FDDC61528D66}" srcOrd="0" destOrd="0" parTransId="{98EC21B6-23DA-4AF6-8F6E-4575745CA12A}" sibTransId="{792EBD81-099D-491A-B822-97EFF58481C1}"/>
    <dgm:cxn modelId="{24C5C805-CE2C-4ADE-9598-412AB9C94478}" srcId="{BC784AA3-00FD-4902-B82D-BE2952BCBA2B}" destId="{586258B1-404D-4AC5-BE6F-A983EC0C7822}" srcOrd="1" destOrd="0" parTransId="{EC678EC2-664F-4912-AEF3-066C82A03654}" sibTransId="{36C0EF9C-2DD5-44FF-B9B1-1AD1732D10B6}"/>
    <dgm:cxn modelId="{2CB03EEA-C213-4342-9666-364580B211B8}" type="presOf" srcId="{BC784AA3-00FD-4902-B82D-BE2952BCBA2B}" destId="{3ACCAFBC-AFF7-4C22-A98F-D2C56B8E0E73}" srcOrd="0" destOrd="0" presId="urn:microsoft.com/office/officeart/2005/8/layout/hList6"/>
    <dgm:cxn modelId="{17736CB4-7A94-439E-92F8-D9473407515F}" type="presParOf" srcId="{3ACCAFBC-AFF7-4C22-A98F-D2C56B8E0E73}" destId="{B4FA16D4-887B-46DB-8463-0CF29D5AED3E}" srcOrd="0" destOrd="0" presId="urn:microsoft.com/office/officeart/2005/8/layout/hList6"/>
    <dgm:cxn modelId="{F7C7EB45-CA01-4ED3-AF9B-65C22987D01B}" type="presParOf" srcId="{3ACCAFBC-AFF7-4C22-A98F-D2C56B8E0E73}" destId="{9B9CAFD6-3208-4BB5-AF0A-705A2F44D993}" srcOrd="1" destOrd="0" presId="urn:microsoft.com/office/officeart/2005/8/layout/hList6"/>
    <dgm:cxn modelId="{BA34F1B4-1D8D-48A0-953A-CAFA0EB76F20}" type="presParOf" srcId="{3ACCAFBC-AFF7-4C22-A98F-D2C56B8E0E73}" destId="{5441446C-E3EB-4074-8855-CDF71B2C45F1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4D676E-2327-4A74-9527-50A6D7CF4ADA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5258D3-DFE1-4FEF-9966-D5078472444F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000" b="1" dirty="0" smtClean="0">
              <a:solidFill>
                <a:srgbClr val="001A00"/>
              </a:solidFill>
              <a:latin typeface="+mn-lt"/>
            </a:rPr>
            <a:t>Газификация населенных пунктов ТГП</a:t>
          </a:r>
          <a:endParaRPr lang="ru-RU" sz="2000" b="1" dirty="0">
            <a:solidFill>
              <a:srgbClr val="001A00"/>
            </a:solidFill>
            <a:latin typeface="+mn-lt"/>
          </a:endParaRPr>
        </a:p>
      </dgm:t>
    </dgm:pt>
    <dgm:pt modelId="{87814CC8-22EE-42A8-AC30-EACA81C67ED9}" type="parTrans" cxnId="{34977A4E-C1A6-4118-9200-C15505C636FC}">
      <dgm:prSet/>
      <dgm:spPr/>
      <dgm:t>
        <a:bodyPr/>
        <a:lstStyle/>
        <a:p>
          <a:endParaRPr lang="ru-RU"/>
        </a:p>
      </dgm:t>
    </dgm:pt>
    <dgm:pt modelId="{484C3BE5-BCF1-493C-88CF-4431951123A3}" type="sibTrans" cxnId="{34977A4E-C1A6-4118-9200-C15505C636FC}">
      <dgm:prSet/>
      <dgm:spPr/>
      <dgm:t>
        <a:bodyPr/>
        <a:lstStyle/>
        <a:p>
          <a:endParaRPr lang="ru-RU"/>
        </a:p>
      </dgm:t>
    </dgm:pt>
    <dgm:pt modelId="{F5550E94-9C2E-4179-A343-BA3B45A45ACD}" type="pres">
      <dgm:prSet presAssocID="{B94D676E-2327-4A74-9527-50A6D7CF4AD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E68E2EC-A793-4C1C-881D-86126874AE81}" type="pres">
      <dgm:prSet presAssocID="{B75258D3-DFE1-4FEF-9966-D5078472444F}" presName="root" presStyleCnt="0"/>
      <dgm:spPr/>
    </dgm:pt>
    <dgm:pt modelId="{9BB08A56-B0B4-429B-B4FB-2E13011DA16B}" type="pres">
      <dgm:prSet presAssocID="{B75258D3-DFE1-4FEF-9966-D5078472444F}" presName="rootComposite" presStyleCnt="0"/>
      <dgm:spPr/>
    </dgm:pt>
    <dgm:pt modelId="{0D562C40-04DB-47C2-9C46-0244DBB40309}" type="pres">
      <dgm:prSet presAssocID="{B75258D3-DFE1-4FEF-9966-D5078472444F}" presName="rootText" presStyleLbl="node1" presStyleIdx="0" presStyleCnt="1" custScaleX="74660" custScaleY="81623" custLinFactNeighborX="-5187" custLinFactNeighborY="-3889"/>
      <dgm:spPr/>
      <dgm:t>
        <a:bodyPr/>
        <a:lstStyle/>
        <a:p>
          <a:endParaRPr lang="ru-RU"/>
        </a:p>
      </dgm:t>
    </dgm:pt>
    <dgm:pt modelId="{E1265A6B-072C-44D6-B8C0-11B018C15869}" type="pres">
      <dgm:prSet presAssocID="{B75258D3-DFE1-4FEF-9966-D5078472444F}" presName="rootConnector" presStyleLbl="node1" presStyleIdx="0" presStyleCnt="1"/>
      <dgm:spPr/>
      <dgm:t>
        <a:bodyPr/>
        <a:lstStyle/>
        <a:p>
          <a:endParaRPr lang="ru-RU"/>
        </a:p>
      </dgm:t>
    </dgm:pt>
    <dgm:pt modelId="{1429963D-657E-417C-991E-2D607EBE404B}" type="pres">
      <dgm:prSet presAssocID="{B75258D3-DFE1-4FEF-9966-D5078472444F}" presName="childShape" presStyleCnt="0"/>
      <dgm:spPr/>
    </dgm:pt>
  </dgm:ptLst>
  <dgm:cxnLst>
    <dgm:cxn modelId="{4877088A-E484-4E89-8764-AC5CFFF191CD}" type="presOf" srcId="{B75258D3-DFE1-4FEF-9966-D5078472444F}" destId="{0D562C40-04DB-47C2-9C46-0244DBB40309}" srcOrd="0" destOrd="0" presId="urn:microsoft.com/office/officeart/2005/8/layout/hierarchy3"/>
    <dgm:cxn modelId="{2517E9D8-53B8-4CFE-9F5F-29E4EDDB1A28}" type="presOf" srcId="{B94D676E-2327-4A74-9527-50A6D7CF4ADA}" destId="{F5550E94-9C2E-4179-A343-BA3B45A45ACD}" srcOrd="0" destOrd="0" presId="urn:microsoft.com/office/officeart/2005/8/layout/hierarchy3"/>
    <dgm:cxn modelId="{34977A4E-C1A6-4118-9200-C15505C636FC}" srcId="{B94D676E-2327-4A74-9527-50A6D7CF4ADA}" destId="{B75258D3-DFE1-4FEF-9966-D5078472444F}" srcOrd="0" destOrd="0" parTransId="{87814CC8-22EE-42A8-AC30-EACA81C67ED9}" sibTransId="{484C3BE5-BCF1-493C-88CF-4431951123A3}"/>
    <dgm:cxn modelId="{D79CB63B-B6A9-495B-8FEF-C0BCED0DE752}" type="presOf" srcId="{B75258D3-DFE1-4FEF-9966-D5078472444F}" destId="{E1265A6B-072C-44D6-B8C0-11B018C15869}" srcOrd="1" destOrd="0" presId="urn:microsoft.com/office/officeart/2005/8/layout/hierarchy3"/>
    <dgm:cxn modelId="{180AA32C-6AD7-4C0D-86A7-1DE9D4535EFC}" type="presParOf" srcId="{F5550E94-9C2E-4179-A343-BA3B45A45ACD}" destId="{AE68E2EC-A793-4C1C-881D-86126874AE81}" srcOrd="0" destOrd="0" presId="urn:microsoft.com/office/officeart/2005/8/layout/hierarchy3"/>
    <dgm:cxn modelId="{D262937A-E95B-4EF1-81ED-C953B8677A89}" type="presParOf" srcId="{AE68E2EC-A793-4C1C-881D-86126874AE81}" destId="{9BB08A56-B0B4-429B-B4FB-2E13011DA16B}" srcOrd="0" destOrd="0" presId="urn:microsoft.com/office/officeart/2005/8/layout/hierarchy3"/>
    <dgm:cxn modelId="{0DF9B17C-DE39-49FD-B4F2-29155DBB9D12}" type="presParOf" srcId="{9BB08A56-B0B4-429B-B4FB-2E13011DA16B}" destId="{0D562C40-04DB-47C2-9C46-0244DBB40309}" srcOrd="0" destOrd="0" presId="urn:microsoft.com/office/officeart/2005/8/layout/hierarchy3"/>
    <dgm:cxn modelId="{B906F060-CF8A-406D-AAB6-9AA32A7F8A00}" type="presParOf" srcId="{9BB08A56-B0B4-429B-B4FB-2E13011DA16B}" destId="{E1265A6B-072C-44D6-B8C0-11B018C15869}" srcOrd="1" destOrd="0" presId="urn:microsoft.com/office/officeart/2005/8/layout/hierarchy3"/>
    <dgm:cxn modelId="{35992BF4-D8FC-449C-8912-60F9A4D58E1E}" type="presParOf" srcId="{AE68E2EC-A793-4C1C-881D-86126874AE81}" destId="{1429963D-657E-417C-991E-2D607EBE404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7D35B29-32EB-4CF1-9B11-20F12FD4E04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025C45-484D-45A1-871A-4BE3A16FEE9F}">
      <dgm:prSet/>
      <dgm:spPr/>
      <dgm:t>
        <a:bodyPr/>
        <a:lstStyle/>
        <a:p>
          <a:pPr algn="ctr" rtl="0"/>
          <a:r>
            <a:rPr lang="ru-RU" b="1" dirty="0" smtClean="0">
              <a:latin typeface="Bookman Old Style" panose="02050604050505020204" pitchFamily="18" charset="0"/>
            </a:rPr>
            <a:t>Мероприятия по строительству и реконструкции объектов водоснабжения, водоотведения и очистки сточных вод </a:t>
          </a:r>
        </a:p>
        <a:p>
          <a:pPr algn="ctr" rtl="0"/>
          <a:r>
            <a:rPr lang="ru-RU" b="1" dirty="0" smtClean="0">
              <a:latin typeface="Bookman Old Style" panose="02050604050505020204" pitchFamily="18" charset="0"/>
            </a:rPr>
            <a:t>10 599,0 тыс. рублей </a:t>
          </a:r>
          <a:endParaRPr lang="ru-RU" b="1" dirty="0">
            <a:latin typeface="Bookman Old Style" panose="02050604050505020204" pitchFamily="18" charset="0"/>
          </a:endParaRPr>
        </a:p>
      </dgm:t>
    </dgm:pt>
    <dgm:pt modelId="{9610EB7B-61EF-47E9-8F2B-1D2BE087E7D2}" type="parTrans" cxnId="{393D761B-6F03-4EC9-9369-C795C7EB1A42}">
      <dgm:prSet/>
      <dgm:spPr/>
      <dgm:t>
        <a:bodyPr/>
        <a:lstStyle/>
        <a:p>
          <a:endParaRPr lang="ru-RU"/>
        </a:p>
      </dgm:t>
    </dgm:pt>
    <dgm:pt modelId="{BD970AD9-2745-4E09-AF0E-17DADA8C4F6E}" type="sibTrans" cxnId="{393D761B-6F03-4EC9-9369-C795C7EB1A42}">
      <dgm:prSet/>
      <dgm:spPr/>
      <dgm:t>
        <a:bodyPr/>
        <a:lstStyle/>
        <a:p>
          <a:endParaRPr lang="ru-RU"/>
        </a:p>
      </dgm:t>
    </dgm:pt>
    <dgm:pt modelId="{CEE839EF-7874-4DD9-A6E4-0C8C31B295BE}" type="pres">
      <dgm:prSet presAssocID="{D7D35B29-32EB-4CF1-9B11-20F12FD4E0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84BBBF-67E3-4D71-8CB2-C2C8C62D2AC0}" type="pres">
      <dgm:prSet presAssocID="{3D025C45-484D-45A1-871A-4BE3A16FEE9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F3EBE9-2077-4FE8-A5DC-31E2E403A717}" type="presOf" srcId="{3D025C45-484D-45A1-871A-4BE3A16FEE9F}" destId="{0284BBBF-67E3-4D71-8CB2-C2C8C62D2AC0}" srcOrd="0" destOrd="0" presId="urn:microsoft.com/office/officeart/2005/8/layout/vList2"/>
    <dgm:cxn modelId="{393D761B-6F03-4EC9-9369-C795C7EB1A42}" srcId="{D7D35B29-32EB-4CF1-9B11-20F12FD4E044}" destId="{3D025C45-484D-45A1-871A-4BE3A16FEE9F}" srcOrd="0" destOrd="0" parTransId="{9610EB7B-61EF-47E9-8F2B-1D2BE087E7D2}" sibTransId="{BD970AD9-2745-4E09-AF0E-17DADA8C4F6E}"/>
    <dgm:cxn modelId="{8D94FB54-1F06-4133-9DDC-BC0660AFB704}" type="presOf" srcId="{D7D35B29-32EB-4CF1-9B11-20F12FD4E044}" destId="{CEE839EF-7874-4DD9-A6E4-0C8C31B295BE}" srcOrd="0" destOrd="0" presId="urn:microsoft.com/office/officeart/2005/8/layout/vList2"/>
    <dgm:cxn modelId="{FD468D11-BCC2-49E0-BB2E-FF0954E61850}" type="presParOf" srcId="{CEE839EF-7874-4DD9-A6E4-0C8C31B295BE}" destId="{0284BBBF-67E3-4D71-8CB2-C2C8C62D2A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084EC9B-7307-4B4B-86A9-826BC2C20B5A}" type="doc">
      <dgm:prSet loTypeId="urn:microsoft.com/office/officeart/2005/8/layout/hList6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41E3BF6B-CAB0-4AA9-9589-48AEFD44D838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000" b="1" dirty="0" smtClean="0">
              <a:solidFill>
                <a:srgbClr val="001A00"/>
              </a:solidFill>
              <a:latin typeface="Bookman Old Style" panose="02050604050505020204" pitchFamily="18" charset="0"/>
            </a:rPr>
            <a:t>Реконструкция канализационных очистных сооружений </a:t>
          </a:r>
        </a:p>
        <a:p>
          <a:pPr rtl="0"/>
          <a:r>
            <a:rPr lang="ru-RU" sz="2000" b="1" dirty="0" err="1" smtClean="0">
              <a:solidFill>
                <a:srgbClr val="001A00"/>
              </a:solidFill>
              <a:latin typeface="Bookman Old Style" panose="02050604050505020204" pitchFamily="18" charset="0"/>
            </a:rPr>
            <a:t>г.Тосно</a:t>
          </a:r>
          <a:r>
            <a:rPr lang="ru-RU" sz="2000" b="1" dirty="0" smtClean="0">
              <a:solidFill>
                <a:srgbClr val="001A00"/>
              </a:solidFill>
              <a:latin typeface="Bookman Old Style" panose="02050604050505020204" pitchFamily="18" charset="0"/>
            </a:rPr>
            <a:t>, </a:t>
          </a:r>
          <a:r>
            <a:rPr lang="ru-RU" sz="2000" b="1" dirty="0" err="1" smtClean="0">
              <a:solidFill>
                <a:srgbClr val="001A00"/>
              </a:solidFill>
              <a:latin typeface="Bookman Old Style" panose="02050604050505020204" pitchFamily="18" charset="0"/>
            </a:rPr>
            <a:t>ул.Урицкого</a:t>
          </a:r>
          <a:r>
            <a:rPr lang="ru-RU" sz="2000" b="1" dirty="0" smtClean="0">
              <a:solidFill>
                <a:srgbClr val="001A00"/>
              </a:solidFill>
              <a:latin typeface="Bookman Old Style" panose="02050604050505020204" pitchFamily="18" charset="0"/>
            </a:rPr>
            <a:t> д.57</a:t>
          </a:r>
        </a:p>
      </dgm:t>
    </dgm:pt>
    <dgm:pt modelId="{1BB79A74-699E-441F-8E55-01D307F4DBFC}" type="parTrans" cxnId="{4E5C6C9E-4BEE-4F9B-92F1-C10979735392}">
      <dgm:prSet/>
      <dgm:spPr/>
      <dgm:t>
        <a:bodyPr/>
        <a:lstStyle/>
        <a:p>
          <a:endParaRPr lang="ru-RU"/>
        </a:p>
      </dgm:t>
    </dgm:pt>
    <dgm:pt modelId="{716EF4B8-5548-48F5-9075-C61EE38567D5}" type="sibTrans" cxnId="{4E5C6C9E-4BEE-4F9B-92F1-C10979735392}">
      <dgm:prSet/>
      <dgm:spPr/>
      <dgm:t>
        <a:bodyPr/>
        <a:lstStyle/>
        <a:p>
          <a:endParaRPr lang="ru-RU"/>
        </a:p>
      </dgm:t>
    </dgm:pt>
    <dgm:pt modelId="{3529ACF0-0732-4609-BD6B-C3DC0EDEAA11}" type="pres">
      <dgm:prSet presAssocID="{E084EC9B-7307-4B4B-86A9-826BC2C20B5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FD28A8-DFC6-4083-A7F3-4DB05B3362AC}" type="pres">
      <dgm:prSet presAssocID="{41E3BF6B-CAB0-4AA9-9589-48AEFD44D838}" presName="node" presStyleLbl="node1" presStyleIdx="0" presStyleCnt="1" custScaleX="84200" custScaleY="60545" custLinFactNeighborX="564" custLinFactNeighborY="-5774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</dgm:ptLst>
  <dgm:cxnLst>
    <dgm:cxn modelId="{37539F31-3CF5-49A3-8C00-12FF9DE86FB3}" type="presOf" srcId="{E084EC9B-7307-4B4B-86A9-826BC2C20B5A}" destId="{3529ACF0-0732-4609-BD6B-C3DC0EDEAA11}" srcOrd="0" destOrd="0" presId="urn:microsoft.com/office/officeart/2005/8/layout/hList6"/>
    <dgm:cxn modelId="{854EC54B-1605-4F04-B634-BEB23EDF81B9}" type="presOf" srcId="{41E3BF6B-CAB0-4AA9-9589-48AEFD44D838}" destId="{DAFD28A8-DFC6-4083-A7F3-4DB05B3362AC}" srcOrd="0" destOrd="0" presId="urn:microsoft.com/office/officeart/2005/8/layout/hList6"/>
    <dgm:cxn modelId="{4E5C6C9E-4BEE-4F9B-92F1-C10979735392}" srcId="{E084EC9B-7307-4B4B-86A9-826BC2C20B5A}" destId="{41E3BF6B-CAB0-4AA9-9589-48AEFD44D838}" srcOrd="0" destOrd="0" parTransId="{1BB79A74-699E-441F-8E55-01D307F4DBFC}" sibTransId="{716EF4B8-5548-48F5-9075-C61EE38567D5}"/>
    <dgm:cxn modelId="{EFCB44CD-226A-449E-A237-C1AB3820D97B}" type="presParOf" srcId="{3529ACF0-0732-4609-BD6B-C3DC0EDEAA11}" destId="{DAFD28A8-DFC6-4083-A7F3-4DB05B3362AC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7E83C0-8B6B-405E-9563-53CC149B8345}">
      <dsp:nvSpPr>
        <dsp:cNvPr id="0" name=""/>
        <dsp:cNvSpPr/>
      </dsp:nvSpPr>
      <dsp:spPr>
        <a:xfrm>
          <a:off x="124856" y="1252967"/>
          <a:ext cx="2393605" cy="1514773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rgbClr val="00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Арендная плата за землю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2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 </a:t>
          </a:r>
          <a:r>
            <a:rPr lang="ru-RU" sz="1600" b="1" kern="1200" dirty="0" smtClean="0">
              <a:solidFill>
                <a:srgbClr val="003300"/>
              </a:solidFill>
              <a:latin typeface="Bookman Old Style" panose="02050604050505020204" pitchFamily="18" charset="0"/>
            </a:rPr>
            <a:t>12 538,5 тыс. рублей</a:t>
          </a:r>
          <a:endParaRPr lang="ru-RU" sz="1600" kern="1200" dirty="0">
            <a:solidFill>
              <a:srgbClr val="003300"/>
            </a:solidFill>
            <a:latin typeface="Bookman Old Style" panose="02050604050505020204" pitchFamily="18" charset="0"/>
          </a:endParaRPr>
        </a:p>
      </dsp:txBody>
      <dsp:txXfrm>
        <a:off x="124856" y="1252967"/>
        <a:ext cx="2393605" cy="1514773"/>
      </dsp:txXfrm>
    </dsp:sp>
    <dsp:sp modelId="{CF5B438F-EC1C-4944-A27B-4A737B240D12}">
      <dsp:nvSpPr>
        <dsp:cNvPr id="0" name=""/>
        <dsp:cNvSpPr/>
      </dsp:nvSpPr>
      <dsp:spPr>
        <a:xfrm>
          <a:off x="2863304" y="199456"/>
          <a:ext cx="2458192" cy="160606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rgbClr val="00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Доходы от сдачи в аренду имущества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2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300"/>
              </a:solidFill>
              <a:latin typeface="Bookman Old Style" panose="02050604050505020204" pitchFamily="18" charset="0"/>
            </a:rPr>
            <a:t>17 200,0 тыс. рублей</a:t>
          </a:r>
          <a:endParaRPr lang="ru-RU" sz="1600" kern="1200" dirty="0">
            <a:solidFill>
              <a:srgbClr val="003300"/>
            </a:solidFill>
            <a:latin typeface="Bookman Old Style" panose="02050604050505020204" pitchFamily="18" charset="0"/>
          </a:endParaRPr>
        </a:p>
      </dsp:txBody>
      <dsp:txXfrm>
        <a:off x="2863304" y="199456"/>
        <a:ext cx="2458192" cy="1606068"/>
      </dsp:txXfrm>
    </dsp:sp>
    <dsp:sp modelId="{2198759C-B597-450F-BC97-E59B66ECA512}">
      <dsp:nvSpPr>
        <dsp:cNvPr id="0" name=""/>
        <dsp:cNvSpPr/>
      </dsp:nvSpPr>
      <dsp:spPr>
        <a:xfrm>
          <a:off x="5671117" y="1323205"/>
          <a:ext cx="2440059" cy="148869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rgbClr val="00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Прочие поступления от использования имущества, находящегося в собственности поселений (плата за наем жилого помещения)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3300"/>
              </a:solidFill>
              <a:latin typeface="Bookman Old Style" panose="02050604050505020204" pitchFamily="18" charset="0"/>
            </a:rPr>
            <a:t>4 902,0 тыс. рублей</a:t>
          </a:r>
          <a:endParaRPr lang="ru-RU" sz="1400" kern="1200" dirty="0">
            <a:solidFill>
              <a:srgbClr val="003300"/>
            </a:solidFill>
            <a:latin typeface="Bookman Old Style" panose="02050604050505020204" pitchFamily="18" charset="0"/>
          </a:endParaRPr>
        </a:p>
      </dsp:txBody>
      <dsp:txXfrm>
        <a:off x="5671117" y="1323205"/>
        <a:ext cx="2440059" cy="1488699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837C94-8D5D-4934-9F36-5C1651482AE1}">
      <dsp:nvSpPr>
        <dsp:cNvPr id="0" name=""/>
        <dsp:cNvSpPr/>
      </dsp:nvSpPr>
      <dsp:spPr>
        <a:xfrm>
          <a:off x="1047716" y="0"/>
          <a:ext cx="5937059" cy="5544616"/>
        </a:xfrm>
        <a:prstGeom prst="rightArrow">
          <a:avLst/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E946D9-9E83-4DA7-93EC-88B7005E27A4}">
      <dsp:nvSpPr>
        <dsp:cNvPr id="0" name=""/>
        <dsp:cNvSpPr/>
      </dsp:nvSpPr>
      <dsp:spPr>
        <a:xfrm>
          <a:off x="0" y="360045"/>
          <a:ext cx="2906970" cy="4560158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Мероприятия по благоустройству и содержанию территорий Тосненского городского поселения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30 704,0 тыс. рублей</a:t>
          </a:r>
          <a:r>
            <a:rPr lang="en-US" sz="16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:</a:t>
          </a:r>
          <a:endParaRPr lang="ru-RU" sz="1600" b="1" kern="1200" dirty="0" smtClean="0">
            <a:solidFill>
              <a:srgbClr val="002060"/>
            </a:solidFill>
            <a:latin typeface="Bookman Old Style" panose="02050604050505020204" pitchFamily="18" charset="0"/>
          </a:endParaRP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- оплата электроэнергии уличного освещения</a:t>
          </a:r>
          <a:r>
            <a:rPr lang="en-US" sz="1400" b="0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;</a:t>
          </a:r>
          <a:endParaRPr lang="ru-RU" sz="1400" b="0" kern="1200" dirty="0" smtClean="0">
            <a:solidFill>
              <a:srgbClr val="002060"/>
            </a:solidFill>
            <a:latin typeface="Bookman Old Style" panose="02050604050505020204" pitchFamily="18" charset="0"/>
          </a:endParaRP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 smtClean="0">
            <a:solidFill>
              <a:srgbClr val="002060"/>
            </a:solidFill>
            <a:latin typeface="Bookman Old Style" panose="02050604050505020204" pitchFamily="18" charset="0"/>
          </a:endParaRP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- украшение к праздничным мероприятиям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 smtClean="0">
            <a:solidFill>
              <a:srgbClr val="002060"/>
            </a:solidFill>
            <a:latin typeface="Bookman Old Style" panose="02050604050505020204" pitchFamily="18" charset="0"/>
          </a:endParaRP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-выполнение работ по техническому надзору, разработке эскизов (проектов), проектно-изыскательских работ</a:t>
          </a:r>
          <a:endParaRPr lang="en-US" sz="1400" b="0" kern="1200" dirty="0" smtClean="0">
            <a:solidFill>
              <a:srgbClr val="002060"/>
            </a:solidFill>
            <a:latin typeface="Bookman Old Style" panose="02050604050505020204" pitchFamily="18" charset="0"/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0" y="360045"/>
        <a:ext cx="2906970" cy="4560158"/>
      </dsp:txXfrm>
    </dsp:sp>
    <dsp:sp modelId="{FDB1B1AF-EEB4-4BD7-A959-798AC814541B}">
      <dsp:nvSpPr>
        <dsp:cNvPr id="0" name=""/>
        <dsp:cNvSpPr/>
      </dsp:nvSpPr>
      <dsp:spPr>
        <a:xfrm>
          <a:off x="2936770" y="2030704"/>
          <a:ext cx="3499218" cy="1425676"/>
        </a:xfrm>
        <a:prstGeom prst="round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rPr>
            <a:t>Финансирование МКУ "Управление зданиями, сооружениями и объектами внешнего благоустройства" в целях обеспечения благоустройства Тосненского городского поселения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rPr>
            <a:t>116 101,8 тыс. рублей</a:t>
          </a:r>
          <a:endParaRPr lang="ru-RU" sz="1400" b="1" kern="1200" dirty="0">
            <a:solidFill>
              <a:schemeClr val="accent3">
                <a:lumMod val="50000"/>
              </a:schemeClr>
            </a:solidFill>
            <a:latin typeface="Calibri" panose="020F0502020204030204" pitchFamily="34" charset="0"/>
          </a:endParaRPr>
        </a:p>
      </dsp:txBody>
      <dsp:txXfrm>
        <a:off x="2936770" y="2030704"/>
        <a:ext cx="3499218" cy="1425676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941C15-A203-40E8-8ED8-ECBFBBC57640}">
      <dsp:nvSpPr>
        <dsp:cNvPr id="0" name=""/>
        <dsp:cNvSpPr/>
      </dsp:nvSpPr>
      <dsp:spPr>
        <a:xfrm>
          <a:off x="54094" y="0"/>
          <a:ext cx="1877440" cy="360039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Выполнение работ по ремонту уличного освещения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0" i="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0" i="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0" i="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1 000,0 тыс. рублей</a:t>
          </a:r>
          <a:endParaRPr lang="ru-RU" sz="1500" b="0" i="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54094" y="0"/>
        <a:ext cx="1877440" cy="3600398"/>
      </dsp:txXfrm>
    </dsp:sp>
    <dsp:sp modelId="{4370D16E-0684-4FF6-B7EC-3B6F3804C41D}">
      <dsp:nvSpPr>
        <dsp:cNvPr id="0" name=""/>
        <dsp:cNvSpPr/>
      </dsp:nvSpPr>
      <dsp:spPr>
        <a:xfrm>
          <a:off x="2213057" y="0"/>
          <a:ext cx="1877440" cy="360039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Техническое обслуживание и содержание сетей уличного освещения ТГП ТРЛО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8 000,0 тыс. рублей.</a:t>
          </a:r>
          <a:endParaRPr lang="ru-RU" sz="1500" b="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2213057" y="0"/>
        <a:ext cx="1877440" cy="3600398"/>
      </dsp:txXfrm>
    </dsp:sp>
    <dsp:sp modelId="{A0BB898B-DD00-4C76-AA65-B0063BA61FDC}">
      <dsp:nvSpPr>
        <dsp:cNvPr id="0" name=""/>
        <dsp:cNvSpPr/>
      </dsp:nvSpPr>
      <dsp:spPr>
        <a:xfrm>
          <a:off x="4389405" y="0"/>
          <a:ext cx="2006514" cy="360039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Установка, замена приборов учета энергоресурсов в муниципальных помещениях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100,0 тыс. рублей.</a:t>
          </a:r>
          <a:endParaRPr lang="ru-RU" sz="1500" b="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4389405" y="0"/>
        <a:ext cx="2006514" cy="3600398"/>
      </dsp:txXfrm>
    </dsp:sp>
    <dsp:sp modelId="{E9A57CA7-155B-4A6D-9F53-AD5A0D6F8AC3}">
      <dsp:nvSpPr>
        <dsp:cNvPr id="0" name=""/>
        <dsp:cNvSpPr/>
      </dsp:nvSpPr>
      <dsp:spPr>
        <a:xfrm>
          <a:off x="6711329" y="0"/>
          <a:ext cx="2124042" cy="360039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Выполнение работ по технологическому присоединению к электрическим сетям (объекты коммунальной инфраструктуры и уличное освещение)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200,0 тыс. рублей.</a:t>
          </a:r>
          <a:endParaRPr lang="ru-RU" sz="1400" b="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6711329" y="0"/>
        <a:ext cx="2124042" cy="3600398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A7B689-73EA-4EA9-981B-E96FCFC62E4D}">
      <dsp:nvSpPr>
        <dsp:cNvPr id="0" name=""/>
        <dsp:cNvSpPr/>
      </dsp:nvSpPr>
      <dsp:spPr>
        <a:xfrm>
          <a:off x="0" y="0"/>
          <a:ext cx="4469122" cy="2662268"/>
        </a:xfrm>
        <a:prstGeom prst="downArrow">
          <a:avLst>
            <a:gd name="adj1" fmla="val 50000"/>
            <a:gd name="adj2" fmla="val 35000"/>
          </a:avLst>
        </a:prstGeom>
        <a:gradFill flip="none" rotWithShape="0">
          <a:gsLst>
            <a:gs pos="0">
              <a:schemeClr val="accent4">
                <a:lumMod val="75000"/>
                <a:tint val="66000"/>
                <a:satMod val="160000"/>
              </a:schemeClr>
            </a:gs>
            <a:gs pos="50000">
              <a:schemeClr val="accent4">
                <a:lumMod val="75000"/>
                <a:tint val="44500"/>
                <a:satMod val="160000"/>
              </a:schemeClr>
            </a:gs>
            <a:gs pos="100000">
              <a:schemeClr val="accent4">
                <a:lumMod val="75000"/>
                <a:tint val="23500"/>
                <a:satMod val="160000"/>
              </a:schemeClr>
            </a:gs>
          </a:gsLst>
          <a:lin ang="135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Благоустройство общественных территорий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«Пешеходная зона вдоль пр.Ленина от д.20 до д.28» </a:t>
          </a:r>
          <a:endParaRPr lang="ru-RU" sz="1600" b="1" kern="1200" dirty="0">
            <a:solidFill>
              <a:schemeClr val="tx2">
                <a:lumMod val="50000"/>
              </a:schemeClr>
            </a:solidFill>
            <a:latin typeface="Bookman Old Style" panose="02050604050505020204" pitchFamily="18" charset="0"/>
          </a:endParaRPr>
        </a:p>
      </dsp:txBody>
      <dsp:txXfrm>
        <a:off x="0" y="0"/>
        <a:ext cx="4469122" cy="2662268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3917EB-0708-4755-9DE8-EF7387509728}">
      <dsp:nvSpPr>
        <dsp:cNvPr id="0" name=""/>
        <dsp:cNvSpPr/>
      </dsp:nvSpPr>
      <dsp:spPr>
        <a:xfrm>
          <a:off x="0" y="1404156"/>
          <a:ext cx="8496944" cy="1872208"/>
        </a:xfrm>
        <a:prstGeom prst="notchedRightArrow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DB6019-E6B1-411B-A8CB-94C06840A99C}">
      <dsp:nvSpPr>
        <dsp:cNvPr id="0" name=""/>
        <dsp:cNvSpPr/>
      </dsp:nvSpPr>
      <dsp:spPr>
        <a:xfrm>
          <a:off x="17364" y="0"/>
          <a:ext cx="3695583" cy="1491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Bookman Old Style" panose="02050604050505020204" pitchFamily="18" charset="0"/>
            </a:rPr>
            <a:t>Мероприятия по организации, проведению физкультурных и спортивных мероприятий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Bookman Old Style" panose="02050604050505020204" pitchFamily="18" charset="0"/>
            </a:rPr>
            <a:t>900,0 тыс. рублей ;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17364" y="0"/>
        <a:ext cx="3695583" cy="1491925"/>
      </dsp:txXfrm>
    </dsp:sp>
    <dsp:sp modelId="{1157634E-53BD-4679-A203-48983FC04505}">
      <dsp:nvSpPr>
        <dsp:cNvPr id="0" name=""/>
        <dsp:cNvSpPr/>
      </dsp:nvSpPr>
      <dsp:spPr>
        <a:xfrm>
          <a:off x="1631204" y="2011163"/>
          <a:ext cx="468052" cy="468052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FF24C-CBA7-4E48-8AAC-88381E2C3077}">
      <dsp:nvSpPr>
        <dsp:cNvPr id="0" name=""/>
        <dsp:cNvSpPr/>
      </dsp:nvSpPr>
      <dsp:spPr>
        <a:xfrm>
          <a:off x="4177665" y="2951592"/>
          <a:ext cx="3208707" cy="1681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Bookman Old Style" panose="02050604050505020204" pitchFamily="18" charset="0"/>
            </a:rPr>
            <a:t>Обеспечение подготовки и участия сборных команд ТГП  в районных, областных, всероссийских и международных мероприятиях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Bookman Old Style" panose="02050604050505020204" pitchFamily="18" charset="0"/>
            </a:rPr>
            <a:t>500,0 тыс. рублей.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4177665" y="2951592"/>
        <a:ext cx="3208707" cy="1681167"/>
      </dsp:txXfrm>
    </dsp:sp>
    <dsp:sp modelId="{68EF09AD-9CB9-4D2E-B07E-292C9418CD14}">
      <dsp:nvSpPr>
        <dsp:cNvPr id="0" name=""/>
        <dsp:cNvSpPr/>
      </dsp:nvSpPr>
      <dsp:spPr>
        <a:xfrm>
          <a:off x="5547992" y="2153994"/>
          <a:ext cx="468052" cy="468052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26C89A-3F24-49A0-B298-D500962155EE}">
      <dsp:nvSpPr>
        <dsp:cNvPr id="0" name=""/>
        <dsp:cNvSpPr/>
      </dsp:nvSpPr>
      <dsp:spPr>
        <a:xfrm>
          <a:off x="288022" y="0"/>
          <a:ext cx="4164714" cy="4052108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3300"/>
              </a:solidFill>
              <a:latin typeface="Bookman Old Style" panose="02050604050505020204" pitchFamily="18" charset="0"/>
            </a:rPr>
            <a:t>Мероприятия в области пожарной безопасности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3300"/>
              </a:solidFill>
              <a:latin typeface="Bookman Old Style" panose="02050604050505020204" pitchFamily="18" charset="0"/>
            </a:rPr>
            <a:t> (расчистка пожарных водоемов)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rgbClr val="003300"/>
            </a:solidFill>
            <a:latin typeface="Bookman Old Style" panose="02050604050505020204" pitchFamily="18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3300"/>
              </a:solidFill>
              <a:latin typeface="Bookman Old Style" panose="02050604050505020204" pitchFamily="18" charset="0"/>
            </a:rPr>
            <a:t>200,0 тыс. рублей</a:t>
          </a:r>
          <a:r>
            <a:rPr lang="ru-RU" sz="1400" kern="1200" dirty="0" smtClean="0">
              <a:solidFill>
                <a:srgbClr val="003300"/>
              </a:solidFill>
              <a:latin typeface="Bookman Old Style" panose="02050604050505020204" pitchFamily="18" charset="0"/>
            </a:rPr>
            <a:t>;</a:t>
          </a:r>
          <a:endParaRPr lang="ru-RU" sz="1400" kern="1200" dirty="0">
            <a:solidFill>
              <a:srgbClr val="003300"/>
            </a:solidFill>
            <a:latin typeface="Bookman Old Style" panose="02050604050505020204" pitchFamily="18" charset="0"/>
          </a:endParaRPr>
        </a:p>
      </dsp:txBody>
      <dsp:txXfrm>
        <a:off x="288022" y="1620843"/>
        <a:ext cx="4164714" cy="1620843"/>
      </dsp:txXfrm>
    </dsp:sp>
    <dsp:sp modelId="{F5CFD69F-8998-4366-B7C3-5F6ED96390D2}">
      <dsp:nvSpPr>
        <dsp:cNvPr id="0" name=""/>
        <dsp:cNvSpPr/>
      </dsp:nvSpPr>
      <dsp:spPr>
        <a:xfrm>
          <a:off x="1152123" y="22925"/>
          <a:ext cx="2393403" cy="210787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028A50-BCB7-45EF-B885-702073471A59}">
      <dsp:nvSpPr>
        <dsp:cNvPr id="0" name=""/>
        <dsp:cNvSpPr/>
      </dsp:nvSpPr>
      <dsp:spPr>
        <a:xfrm>
          <a:off x="4702791" y="18087"/>
          <a:ext cx="3516348" cy="4012682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 smtClean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 smtClean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 smtClean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rgbClr val="003300"/>
            </a:solidFill>
            <a:latin typeface="Bookman Old Style" panose="02050604050505020204" pitchFamily="18" charset="0"/>
          </a:endParaRP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3300"/>
              </a:solidFill>
              <a:latin typeface="Bookman Old Style" panose="02050604050505020204" pitchFamily="18" charset="0"/>
            </a:rPr>
            <a:t>Обслуживание и эксплуатация системы оповещения населения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 smtClean="0">
            <a:solidFill>
              <a:srgbClr val="003300"/>
            </a:solidFill>
            <a:latin typeface="Bookman Old Style" panose="02050604050505020204" pitchFamily="18" charset="0"/>
          </a:endParaRP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3300"/>
              </a:solidFill>
              <a:latin typeface="Bookman Old Style" panose="02050604050505020204" pitchFamily="18" charset="0"/>
            </a:rPr>
            <a:t>  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3300"/>
              </a:solidFill>
              <a:latin typeface="Bookman Old Style" panose="02050604050505020204" pitchFamily="18" charset="0"/>
            </a:rPr>
            <a:t>574,0 тыс. рублей</a:t>
          </a:r>
          <a:r>
            <a:rPr lang="ru-RU" sz="1400" kern="1200" dirty="0" smtClean="0">
              <a:solidFill>
                <a:srgbClr val="003300"/>
              </a:solidFill>
              <a:latin typeface="Bookman Old Style" panose="02050604050505020204" pitchFamily="18" charset="0"/>
            </a:rPr>
            <a:t>.</a:t>
          </a:r>
          <a:endParaRPr lang="ru-RU" sz="1400" kern="1200" dirty="0">
            <a:solidFill>
              <a:srgbClr val="003300"/>
            </a:solidFill>
            <a:latin typeface="Bookman Old Style" panose="02050604050505020204" pitchFamily="18" charset="0"/>
          </a:endParaRPr>
        </a:p>
      </dsp:txBody>
      <dsp:txXfrm>
        <a:off x="4702791" y="1623160"/>
        <a:ext cx="3516348" cy="1605073"/>
      </dsp:txXfrm>
    </dsp:sp>
    <dsp:sp modelId="{F1751AAA-C1C7-4D65-B294-C9C27643AE22}">
      <dsp:nvSpPr>
        <dsp:cNvPr id="0" name=""/>
        <dsp:cNvSpPr/>
      </dsp:nvSpPr>
      <dsp:spPr>
        <a:xfrm>
          <a:off x="5106350" y="39250"/>
          <a:ext cx="2886539" cy="2009739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09594-345F-4D80-B071-AC146DE2A332}">
      <dsp:nvSpPr>
        <dsp:cNvPr id="0" name=""/>
        <dsp:cNvSpPr/>
      </dsp:nvSpPr>
      <dsp:spPr>
        <a:xfrm>
          <a:off x="648047" y="3528392"/>
          <a:ext cx="7194987" cy="493247"/>
        </a:xfrm>
        <a:prstGeom prst="leftRightArrow">
          <a:avLst/>
        </a:prstGeom>
        <a:solidFill>
          <a:schemeClr val="accent4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2C9CDD-23EC-4C96-ACC1-AC02FDA326CC}">
      <dsp:nvSpPr>
        <dsp:cNvPr id="0" name=""/>
        <dsp:cNvSpPr/>
      </dsp:nvSpPr>
      <dsp:spPr>
        <a:xfrm>
          <a:off x="3985755" y="0"/>
          <a:ext cx="3863116" cy="4680520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Мероприятия по вовлечению граждан и  организаций в предупреждение правонарушений на территории Тосненского городского поселения Тосненского района Ленинградской области, стимулирование и поддержка гражданских инициатив  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                                                                                                          </a:t>
          </a:r>
          <a:r>
            <a:rPr lang="ru-RU" sz="13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365,4 тыс. рублей;</a:t>
          </a:r>
          <a:endParaRPr lang="ru-RU" sz="1300" b="1" kern="1200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</dsp:txBody>
      <dsp:txXfrm>
        <a:off x="3985755" y="1872208"/>
        <a:ext cx="3863116" cy="1872208"/>
      </dsp:txXfrm>
    </dsp:sp>
    <dsp:sp modelId="{AD325406-A8C2-48DE-A0A7-15552586932E}">
      <dsp:nvSpPr>
        <dsp:cNvPr id="0" name=""/>
        <dsp:cNvSpPr/>
      </dsp:nvSpPr>
      <dsp:spPr>
        <a:xfrm>
          <a:off x="4411068" y="72008"/>
          <a:ext cx="2861738" cy="183224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1AD200-33B6-429D-8997-34972090BA1A}">
      <dsp:nvSpPr>
        <dsp:cNvPr id="0" name=""/>
        <dsp:cNvSpPr/>
      </dsp:nvSpPr>
      <dsp:spPr>
        <a:xfrm>
          <a:off x="72020" y="0"/>
          <a:ext cx="3863116" cy="4680520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Мероприятия по расширению и обслуживанию аппаратно-программной комплексной автоматизированной информационной системы "Безопасный город«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rPr>
            <a:t>                                                                                   1 516,6 тыс. рублей.</a:t>
          </a:r>
          <a:endParaRPr lang="ru-RU" sz="1300" b="1" kern="1200" dirty="0">
            <a:solidFill>
              <a:schemeClr val="accent4">
                <a:lumMod val="50000"/>
              </a:schemeClr>
            </a:solidFill>
            <a:latin typeface="Bookman Old Style" panose="02050604050505020204" pitchFamily="18" charset="0"/>
          </a:endParaRPr>
        </a:p>
      </dsp:txBody>
      <dsp:txXfrm>
        <a:off x="72020" y="1872208"/>
        <a:ext cx="3863116" cy="1872208"/>
      </dsp:txXfrm>
    </dsp:sp>
    <dsp:sp modelId="{EE60D1BD-4FE4-4977-AB7A-A52ABA6EA446}">
      <dsp:nvSpPr>
        <dsp:cNvPr id="0" name=""/>
        <dsp:cNvSpPr/>
      </dsp:nvSpPr>
      <dsp:spPr>
        <a:xfrm>
          <a:off x="720080" y="72008"/>
          <a:ext cx="2898895" cy="183224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C31F2-8CF6-4161-8943-E4DA6EE8446D}">
      <dsp:nvSpPr>
        <dsp:cNvPr id="0" name=""/>
        <dsp:cNvSpPr/>
      </dsp:nvSpPr>
      <dsp:spPr>
        <a:xfrm>
          <a:off x="313954" y="3744416"/>
          <a:ext cx="7220962" cy="702078"/>
        </a:xfrm>
        <a:prstGeom prst="leftRightArrow">
          <a:avLst/>
        </a:prstGeom>
        <a:solidFill>
          <a:schemeClr val="accent4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A7B689-73EA-4EA9-981B-E96FCFC62E4D}">
      <dsp:nvSpPr>
        <dsp:cNvPr id="0" name=""/>
        <dsp:cNvSpPr/>
      </dsp:nvSpPr>
      <dsp:spPr>
        <a:xfrm>
          <a:off x="307934" y="0"/>
          <a:ext cx="3820584" cy="3310072"/>
        </a:xfrm>
        <a:prstGeom prst="downArrow">
          <a:avLst>
            <a:gd name="adj1" fmla="val 50000"/>
            <a:gd name="adj2" fmla="val 35000"/>
          </a:avLst>
        </a:prstGeom>
        <a:solidFill>
          <a:srgbClr val="57D9E7"/>
        </a:solidFill>
        <a:ln w="15875" cap="flat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4094C"/>
              </a:solidFill>
              <a:latin typeface="Bookman Old Style" panose="02050604050505020204" pitchFamily="18" charset="0"/>
            </a:rPr>
            <a:t>Инициативная комиссия №3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rgbClr val="04094C"/>
            </a:solidFill>
            <a:latin typeface="Bookman Old Style" panose="02050604050505020204" pitchFamily="18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Обустройство гостевой парковки по адресу: г.Тосно, пр.Ленина, д.75</a:t>
          </a:r>
          <a:endParaRPr lang="ru-RU" sz="1400" b="0" kern="1200" dirty="0">
            <a:solidFill>
              <a:schemeClr val="tx2">
                <a:lumMod val="50000"/>
              </a:schemeClr>
            </a:solidFill>
            <a:latin typeface="Bookman Old Style" panose="02050604050505020204" pitchFamily="18" charset="0"/>
          </a:endParaRPr>
        </a:p>
      </dsp:txBody>
      <dsp:txXfrm>
        <a:off x="307934" y="0"/>
        <a:ext cx="3820584" cy="3310072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A7B689-73EA-4EA9-981B-E96FCFC62E4D}">
      <dsp:nvSpPr>
        <dsp:cNvPr id="0" name=""/>
        <dsp:cNvSpPr/>
      </dsp:nvSpPr>
      <dsp:spPr>
        <a:xfrm>
          <a:off x="113523" y="619"/>
          <a:ext cx="3901471" cy="3167112"/>
        </a:xfrm>
        <a:prstGeom prst="downArrow">
          <a:avLst>
            <a:gd name="adj1" fmla="val 50000"/>
            <a:gd name="adj2" fmla="val 35000"/>
          </a:avLst>
        </a:prstGeom>
        <a:solidFill>
          <a:srgbClr val="57D9E7"/>
        </a:solidFill>
        <a:ln w="15875" cap="flat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4094C"/>
              </a:solidFill>
              <a:latin typeface="Bookman Old Style" panose="02050604050505020204" pitchFamily="18" charset="0"/>
            </a:rPr>
            <a:t>Инициативная комиссия №1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rgbClr val="04094C"/>
            </a:solidFill>
            <a:latin typeface="Bookman Old Style" panose="02050604050505020204" pitchFamily="18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 </a:t>
          </a:r>
          <a:r>
            <a:rPr lang="ru-RU" sz="1400" b="0" kern="1200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rPr>
            <a:t>Благоустройство территории по  адресу: г.Тосно,  ул. Боярова, д.2</a:t>
          </a:r>
          <a:endParaRPr lang="ru-RU" sz="1400" b="0" kern="1200" dirty="0">
            <a:solidFill>
              <a:schemeClr val="tx2">
                <a:lumMod val="50000"/>
              </a:schemeClr>
            </a:solidFill>
            <a:latin typeface="Bookman Old Style" panose="02050604050505020204" pitchFamily="18" charset="0"/>
          </a:endParaRPr>
        </a:p>
      </dsp:txBody>
      <dsp:txXfrm>
        <a:off x="113523" y="619"/>
        <a:ext cx="3901471" cy="3167112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021DD2-2F8B-4A19-BBDE-3F69BFEB4588}">
      <dsp:nvSpPr>
        <dsp:cNvPr id="0" name=""/>
        <dsp:cNvSpPr/>
      </dsp:nvSpPr>
      <dsp:spPr>
        <a:xfrm>
          <a:off x="-3142296" y="-502844"/>
          <a:ext cx="4075507" cy="4075507"/>
        </a:xfrm>
        <a:prstGeom prst="blockArc">
          <a:avLst>
            <a:gd name="adj1" fmla="val 18900000"/>
            <a:gd name="adj2" fmla="val 2700000"/>
            <a:gd name="adj3" fmla="val 530"/>
          </a:avLst>
        </a:prstGeom>
        <a:noFill/>
        <a:ln w="1587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005C30-90AF-4A69-99DC-3330B1AD3566}">
      <dsp:nvSpPr>
        <dsp:cNvPr id="0" name=""/>
        <dsp:cNvSpPr/>
      </dsp:nvSpPr>
      <dsp:spPr>
        <a:xfrm>
          <a:off x="979037" y="720084"/>
          <a:ext cx="4631980" cy="1584167"/>
        </a:xfrm>
        <a:prstGeom prst="rect">
          <a:avLst/>
        </a:prstGeom>
        <a:solidFill>
          <a:srgbClr val="FEECF4"/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283" tIns="45720" rIns="45720" bIns="4572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schemeClr val="accent6">
                <a:lumMod val="50000"/>
              </a:schemeClr>
            </a:solidFill>
            <a:latin typeface="Calibri" panose="020F0502020204030204" pitchFamily="34" charset="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rPr>
            <a:t> - ремонт дорожного покрытия подъезда вдоль домов 3,4,5,6 в дер.Георгиевское,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rPr>
            <a:t>- ремонт дорожного покрытия ул.Транспортная в с.Ушаки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rPr>
            <a:t> </a:t>
          </a:r>
          <a:endParaRPr lang="ru-RU" sz="1800" b="1" kern="1200" dirty="0">
            <a:solidFill>
              <a:schemeClr val="accent6">
                <a:lumMod val="50000"/>
              </a:schemeClr>
            </a:solidFill>
            <a:latin typeface="Calibri" panose="020F0502020204030204" pitchFamily="34" charset="0"/>
          </a:endParaRPr>
        </a:p>
      </dsp:txBody>
      <dsp:txXfrm>
        <a:off x="979037" y="720084"/>
        <a:ext cx="4631980" cy="1584167"/>
      </dsp:txXfrm>
    </dsp:sp>
    <dsp:sp modelId="{9933E425-4611-4628-8F89-29069FA3545C}">
      <dsp:nvSpPr>
        <dsp:cNvPr id="0" name=""/>
        <dsp:cNvSpPr/>
      </dsp:nvSpPr>
      <dsp:spPr>
        <a:xfrm>
          <a:off x="208799" y="790305"/>
          <a:ext cx="1649427" cy="1567143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A8B58D-7780-45A6-B7A6-A31A0B176E9B}">
      <dsp:nvSpPr>
        <dsp:cNvPr id="0" name=""/>
        <dsp:cNvSpPr/>
      </dsp:nvSpPr>
      <dsp:spPr>
        <a:xfrm>
          <a:off x="3672419" y="1728187"/>
          <a:ext cx="3159008" cy="1579504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</a:rPr>
            <a:t>Доходы от продажи земельных участков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chemeClr val="tx2">
                <a:lumMod val="75000"/>
              </a:schemeClr>
            </a:solidFill>
            <a:latin typeface="Bookman Old Style" panose="02050604050505020204" pitchFamily="18" charset="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rPr>
            <a:t>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tx2">
                  <a:lumMod val="75000"/>
                </a:schemeClr>
              </a:solidFill>
              <a:latin typeface="Book Antiqua" pitchFamily="18" charset="0"/>
            </a:rPr>
            <a:t>2 112,2 тыс. рублей</a:t>
          </a:r>
          <a:endParaRPr lang="ru-RU" sz="1800" kern="1200" baseline="0" dirty="0">
            <a:solidFill>
              <a:schemeClr val="tx2">
                <a:lumMod val="75000"/>
              </a:schemeClr>
            </a:solidFill>
            <a:latin typeface="Book Antiqua" pitchFamily="18" charset="0"/>
          </a:endParaRPr>
        </a:p>
      </dsp:txBody>
      <dsp:txXfrm>
        <a:off x="3672419" y="1728187"/>
        <a:ext cx="3159008" cy="1579504"/>
      </dsp:txXfrm>
    </dsp:sp>
    <dsp:sp modelId="{12796E2B-CA4B-41BC-8567-8503272CB5B0}">
      <dsp:nvSpPr>
        <dsp:cNvPr id="0" name=""/>
        <dsp:cNvSpPr/>
      </dsp:nvSpPr>
      <dsp:spPr>
        <a:xfrm>
          <a:off x="9" y="1728187"/>
          <a:ext cx="3159008" cy="1579504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rPr>
            <a:t>Доходы от реализации иного имущества, находящегося в собственности поселений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rPr>
            <a:t> </a:t>
          </a:r>
          <a:r>
            <a:rPr lang="ru-RU" sz="1800" b="1" kern="1200" baseline="0" dirty="0" smtClean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rPr>
            <a:t>4 880,0 тыс. рублей</a:t>
          </a:r>
          <a:endParaRPr lang="ru-RU" sz="1800" kern="1200" baseline="0" dirty="0">
            <a:solidFill>
              <a:schemeClr val="tx2">
                <a:lumMod val="75000"/>
              </a:schemeClr>
            </a:solidFill>
            <a:latin typeface="Book Antiqua" panose="02040602050305030304" pitchFamily="18" charset="0"/>
          </a:endParaRPr>
        </a:p>
      </dsp:txBody>
      <dsp:txXfrm>
        <a:off x="9" y="1728187"/>
        <a:ext cx="3159008" cy="157950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95F267-E9A5-4D7B-B387-5518BD87C1DA}">
      <dsp:nvSpPr>
        <dsp:cNvPr id="0" name=""/>
        <dsp:cNvSpPr/>
      </dsp:nvSpPr>
      <dsp:spPr>
        <a:xfrm>
          <a:off x="1008103" y="474"/>
          <a:ext cx="4818906" cy="266382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baseline="0" dirty="0" smtClean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rPr>
            <a:t>Доходы от оказания платных услуг подведомственными учреждениями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rPr>
            <a:t>24 462,0 тыс. рублей</a:t>
          </a:r>
          <a:endParaRPr lang="ru-RU" sz="2400" kern="1200" dirty="0">
            <a:solidFill>
              <a:schemeClr val="tx2">
                <a:lumMod val="75000"/>
              </a:schemeClr>
            </a:solidFill>
            <a:latin typeface="Bookman Old Style" panose="02050604050505020204" pitchFamily="18" charset="0"/>
          </a:endParaRPr>
        </a:p>
      </dsp:txBody>
      <dsp:txXfrm>
        <a:off x="1008103" y="474"/>
        <a:ext cx="4818906" cy="266382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EB78B3-AD46-4628-BDCE-A01ABB75867C}">
      <dsp:nvSpPr>
        <dsp:cNvPr id="0" name=""/>
        <dsp:cNvSpPr/>
      </dsp:nvSpPr>
      <dsp:spPr>
        <a:xfrm>
          <a:off x="0" y="98672"/>
          <a:ext cx="8219256" cy="1216800"/>
        </a:xfrm>
        <a:prstGeom prst="roundRect">
          <a:avLst/>
        </a:prstGeom>
        <a:solidFill>
          <a:schemeClr val="accent3">
            <a:lumMod val="60000"/>
            <a:lumOff val="40000"/>
            <a:alpha val="67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  <a:br>
            <a:rPr lang="ru-RU" sz="30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30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97 080,6 тыс. рублей</a:t>
          </a:r>
          <a:endParaRPr lang="ru-RU" sz="3000" b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98672"/>
        <a:ext cx="8219256" cy="12168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D0FBD55-CC0A-4D91-B1FD-08D7620BC548}">
      <dsp:nvSpPr>
        <dsp:cNvPr id="0" name=""/>
        <dsp:cNvSpPr/>
      </dsp:nvSpPr>
      <dsp:spPr>
        <a:xfrm>
          <a:off x="0" y="0"/>
          <a:ext cx="8424936" cy="967050"/>
        </a:xfrm>
        <a:prstGeom prst="roundRect">
          <a:avLst/>
        </a:prstGeom>
        <a:solidFill>
          <a:schemeClr val="accent4">
            <a:lumMod val="20000"/>
            <a:lumOff val="80000"/>
            <a:alpha val="4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04094C"/>
              </a:solidFill>
              <a:latin typeface="Century Schoolbook" panose="02040604050505020304" pitchFamily="18" charset="0"/>
            </a:rPr>
            <a:t>Дотации на выравнивание бюджетной обеспеченности, субсидии и прочие межбюджетные трансферты</a:t>
          </a:r>
          <a:endParaRPr lang="ru-RU" sz="2500" b="1" u="sng" kern="1200" dirty="0">
            <a:solidFill>
              <a:srgbClr val="04094C"/>
            </a:solidFill>
            <a:latin typeface="Century Schoolbook" panose="02040604050505020304" pitchFamily="18" charset="0"/>
          </a:endParaRPr>
        </a:p>
      </dsp:txBody>
      <dsp:txXfrm>
        <a:off x="0" y="0"/>
        <a:ext cx="8424936" cy="96705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FA16D4-887B-46DB-8463-0CF29D5AED3E}">
      <dsp:nvSpPr>
        <dsp:cNvPr id="0" name=""/>
        <dsp:cNvSpPr/>
      </dsp:nvSpPr>
      <dsp:spPr>
        <a:xfrm rot="16200000">
          <a:off x="520266" y="-345071"/>
          <a:ext cx="2816424" cy="3664081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n-lt"/>
            </a:rPr>
            <a:t>Врезка и пуск газа к жилым домам пос. Строение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</a:rPr>
            <a:t> </a:t>
          </a:r>
          <a:r>
            <a:rPr lang="ru-RU" sz="1600" b="1" kern="1200" dirty="0" smtClean="0">
              <a:latin typeface="+mn-lt"/>
            </a:rPr>
            <a:t>920,0 тыс. рублей</a:t>
          </a:r>
          <a:endParaRPr lang="ru-RU" sz="1600" b="1" kern="1200" dirty="0">
            <a:latin typeface="+mn-lt"/>
          </a:endParaRPr>
        </a:p>
      </dsp:txBody>
      <dsp:txXfrm rot="16200000">
        <a:off x="520266" y="-345071"/>
        <a:ext cx="2816424" cy="3664081"/>
      </dsp:txXfrm>
    </dsp:sp>
    <dsp:sp modelId="{5441446C-E3EB-4074-8855-CDF71B2C45F1}">
      <dsp:nvSpPr>
        <dsp:cNvPr id="0" name=""/>
        <dsp:cNvSpPr/>
      </dsp:nvSpPr>
      <dsp:spPr>
        <a:xfrm rot="16200000">
          <a:off x="4853829" y="-840030"/>
          <a:ext cx="2944203" cy="4624263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n-lt"/>
            </a:rPr>
            <a:t>Мероприятия по обслуживанию объектов газификации обслуживание введенных в эксплуатацию объектов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n-lt"/>
            </a:rPr>
            <a:t>                                                                                  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n-lt"/>
            </a:rPr>
            <a:t> 2 500,0 тыс. рублей</a:t>
          </a:r>
          <a:endParaRPr lang="ru-RU" sz="1600" b="1" kern="1200" dirty="0">
            <a:latin typeface="+mn-lt"/>
          </a:endParaRPr>
        </a:p>
      </dsp:txBody>
      <dsp:txXfrm rot="16200000">
        <a:off x="4853829" y="-840030"/>
        <a:ext cx="2944203" cy="462426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562C40-04DB-47C2-9C46-0244DBB40309}">
      <dsp:nvSpPr>
        <dsp:cNvPr id="0" name=""/>
        <dsp:cNvSpPr/>
      </dsp:nvSpPr>
      <dsp:spPr>
        <a:xfrm>
          <a:off x="355631" y="0"/>
          <a:ext cx="3548237" cy="1939577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1A00"/>
              </a:solidFill>
              <a:latin typeface="+mn-lt"/>
            </a:rPr>
            <a:t>Газификация населенных пунктов ТГП</a:t>
          </a:r>
          <a:endParaRPr lang="ru-RU" sz="2000" b="1" kern="1200" dirty="0">
            <a:solidFill>
              <a:srgbClr val="001A00"/>
            </a:solidFill>
            <a:latin typeface="+mn-lt"/>
          </a:endParaRPr>
        </a:p>
      </dsp:txBody>
      <dsp:txXfrm>
        <a:off x="355631" y="0"/>
        <a:ext cx="3548237" cy="193957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284BBBF-67E3-4D71-8CB2-C2C8C62D2AC0}">
      <dsp:nvSpPr>
        <dsp:cNvPr id="0" name=""/>
        <dsp:cNvSpPr/>
      </dsp:nvSpPr>
      <dsp:spPr>
        <a:xfrm>
          <a:off x="0" y="84194"/>
          <a:ext cx="4572000" cy="10319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Bookman Old Style" panose="02050604050505020204" pitchFamily="18" charset="0"/>
            </a:rPr>
            <a:t>Мероприятия по строительству и реконструкции объектов водоснабжения, водоотведения и очистки сточных вод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Bookman Old Style" panose="02050604050505020204" pitchFamily="18" charset="0"/>
            </a:rPr>
            <a:t>10 599,0 тыс. рублей </a:t>
          </a:r>
          <a:endParaRPr lang="ru-RU" sz="1400" b="1" kern="1200" dirty="0">
            <a:latin typeface="Bookman Old Style" panose="02050604050505020204" pitchFamily="18" charset="0"/>
          </a:endParaRPr>
        </a:p>
      </dsp:txBody>
      <dsp:txXfrm>
        <a:off x="0" y="84194"/>
        <a:ext cx="4572000" cy="1031939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FD28A8-DFC6-4083-A7F3-4DB05B3362AC}">
      <dsp:nvSpPr>
        <dsp:cNvPr id="0" name=""/>
        <dsp:cNvSpPr/>
      </dsp:nvSpPr>
      <dsp:spPr>
        <a:xfrm rot="16200000">
          <a:off x="2934435" y="-1854283"/>
          <a:ext cx="1874681" cy="6447345"/>
        </a:xfrm>
        <a:prstGeom prst="hexagon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1A00"/>
              </a:solidFill>
              <a:latin typeface="Bookman Old Style" panose="02050604050505020204" pitchFamily="18" charset="0"/>
            </a:rPr>
            <a:t>Реконструкция канализационных очистных сооружений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solidFill>
                <a:srgbClr val="001A00"/>
              </a:solidFill>
              <a:latin typeface="Bookman Old Style" panose="02050604050505020204" pitchFamily="18" charset="0"/>
            </a:rPr>
            <a:t>г.Тосно</a:t>
          </a:r>
          <a:r>
            <a:rPr lang="ru-RU" sz="2000" b="1" kern="1200" dirty="0" smtClean="0">
              <a:solidFill>
                <a:srgbClr val="001A00"/>
              </a:solidFill>
              <a:latin typeface="Bookman Old Style" panose="02050604050505020204" pitchFamily="18" charset="0"/>
            </a:rPr>
            <a:t>, </a:t>
          </a:r>
          <a:r>
            <a:rPr lang="ru-RU" sz="2000" b="1" kern="1200" dirty="0" err="1" smtClean="0">
              <a:solidFill>
                <a:srgbClr val="001A00"/>
              </a:solidFill>
              <a:latin typeface="Bookman Old Style" panose="02050604050505020204" pitchFamily="18" charset="0"/>
            </a:rPr>
            <a:t>ул.Урицкого</a:t>
          </a:r>
          <a:r>
            <a:rPr lang="ru-RU" sz="2000" b="1" kern="1200" dirty="0" smtClean="0">
              <a:solidFill>
                <a:srgbClr val="001A00"/>
              </a:solidFill>
              <a:latin typeface="Bookman Old Style" panose="02050604050505020204" pitchFamily="18" charset="0"/>
            </a:rPr>
            <a:t> д.57</a:t>
          </a:r>
        </a:p>
      </dsp:txBody>
      <dsp:txXfrm rot="16200000">
        <a:off x="2934435" y="-1854283"/>
        <a:ext cx="1874681" cy="64473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C33B0EB-0094-49CA-A287-D6018883406E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313C748-0827-489C-B182-011F1FDEAD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925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557D7E-7417-41D1-A3D8-985D516C21DF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13C748-0827-489C-B182-011F1FDEAD4E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79FB2C-EF4A-4563-BF4D-09CFECBA1A9B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92729-D3C2-4C53-ABF3-1FE2A2B5CEF8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8381C-78D1-4576-AD79-5350150747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174462"/>
      </p:ext>
    </p:extLst>
  </p:cSld>
  <p:clrMapOvr>
    <a:masterClrMapping/>
  </p:clrMapOvr>
  <p:transition advClick="0" advTm="19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24930-19F3-445A-A2FC-EFF241EFDBC2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CDFE6-F150-4B6C-AFA9-DF7097DCEC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7653822"/>
      </p:ext>
    </p:extLst>
  </p:cSld>
  <p:clrMapOvr>
    <a:masterClrMapping/>
  </p:clrMapOvr>
  <p:transition advClick="0" advTm="19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31DBD-317C-4C0A-9F62-8441898BF55C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DDEC0-5F7D-4D10-A84E-9876A300F9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41449"/>
      </p:ext>
    </p:extLst>
  </p:cSld>
  <p:clrMapOvr>
    <a:masterClrMapping/>
  </p:clrMapOvr>
  <p:transition advClick="0" advTm="19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D11D7-46D6-4C59-A38F-7C718179F87B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4F429-1DEF-4D1A-84AC-12F2E193B3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4971718"/>
      </p:ext>
    </p:extLst>
  </p:cSld>
  <p:clrMapOvr>
    <a:masterClrMapping/>
  </p:clrMapOvr>
  <p:transition advClick="0" advTm="19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7C93D-D7AA-45A9-B287-F891DCFE3CB3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09794-819C-4E44-8D13-D89566C1B3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1620304"/>
      </p:ext>
    </p:extLst>
  </p:cSld>
  <p:clrMapOvr>
    <a:masterClrMapping/>
  </p:clrMapOvr>
  <p:transition advClick="0" advTm="19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D89E8-9D3E-4503-8E9A-76FBD7347A7A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6586E-5725-4088-8D4C-E22B802810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1817519"/>
      </p:ext>
    </p:extLst>
  </p:cSld>
  <p:clrMapOvr>
    <a:masterClrMapping/>
  </p:clrMapOvr>
  <p:transition advClick="0" advTm="19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FE722-9412-47C2-8D03-8B5DB2D38AD1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E12F3-7AF1-4D02-B3C3-E1D3D7F409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9315537"/>
      </p:ext>
    </p:extLst>
  </p:cSld>
  <p:clrMapOvr>
    <a:masterClrMapping/>
  </p:clrMapOvr>
  <p:transition advClick="0" advTm="19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1BBAE-AAA3-4655-A28D-7609160CB6DB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E67F8-5A4E-42AA-AF73-A5B79DC0B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6632078"/>
      </p:ext>
    </p:extLst>
  </p:cSld>
  <p:clrMapOvr>
    <a:masterClrMapping/>
  </p:clrMapOvr>
  <p:transition advClick="0" advTm="19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EE03D-99DE-42CD-8A3C-6B6FA72FD9DA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47FFF-4B63-494E-B345-822B6E655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0035515"/>
      </p:ext>
    </p:extLst>
  </p:cSld>
  <p:clrMapOvr>
    <a:masterClrMapping/>
  </p:clrMapOvr>
  <p:transition advClick="0" advTm="19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E9D63-4778-4404-9987-161EDE1B18CD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6BC7E-768A-4430-B4AF-4635E9D94F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14430"/>
      </p:ext>
    </p:extLst>
  </p:cSld>
  <p:clrMapOvr>
    <a:masterClrMapping/>
  </p:clrMapOvr>
  <p:transition advClick="0" advTm="19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82DFC-AC37-4F43-AB13-83AB9C66AD4F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420DB-38CC-4F40-BB88-F18604927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6558818"/>
      </p:ext>
    </p:extLst>
  </p:cSld>
  <p:clrMapOvr>
    <a:masterClrMapping/>
  </p:clrMapOvr>
  <p:transition advClick="0" advTm="19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8FFE7-2FBF-4D81-B61C-64E3FDFC85B1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261E3-CA67-4F55-B2A4-725BBA0AB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40467"/>
      </p:ext>
    </p:extLst>
  </p:cSld>
  <p:clrMapOvr>
    <a:masterClrMapping/>
  </p:clrMapOvr>
  <p:transition advClick="0" advTm="19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8D8A7-7605-4407-B50B-C1FD27BE1504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34DAC-ED38-4662-BC18-F0F067FE4E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4108331"/>
      </p:ext>
    </p:extLst>
  </p:cSld>
  <p:clrMapOvr>
    <a:masterClrMapping/>
  </p:clrMapOvr>
  <p:transition advClick="0" advTm="19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11AC5-605D-465B-A47C-CB059BC28E11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51FE8-23E7-4B72-BAC0-B70ACC6A4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800928"/>
      </p:ext>
    </p:extLst>
  </p:cSld>
  <p:clrMapOvr>
    <a:masterClrMapping/>
  </p:clrMapOvr>
  <p:transition advClick="0" advTm="19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53CB6-1207-4D67-8824-187F29A9A081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A265F-5512-46D0-AEBA-C2AB01B491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391008"/>
      </p:ext>
    </p:extLst>
  </p:cSld>
  <p:clrMapOvr>
    <a:masterClrMapping/>
  </p:clrMapOvr>
  <p:transition advClick="0" advTm="1900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4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29FE3-2752-4D16-A4EF-A7CF1D0F0689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AD816-5C32-48A0-A456-9384F33B50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3432139"/>
      </p:ext>
    </p:extLst>
  </p:cSld>
  <p:clrMapOvr>
    <a:masterClrMapping/>
  </p:clrMapOvr>
  <p:transition advClick="0" advTm="19000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BA6F1-6079-41C3-8C3A-9486C9E7C153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DBF4A-A0C5-49D2-81C8-413C80CEA1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8109325"/>
      </p:ext>
    </p:extLst>
  </p:cSld>
  <p:clrMapOvr>
    <a:masterClrMapping/>
  </p:clrMapOvr>
  <p:transition advClick="0" advTm="19000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A27DA-F1BF-4DF4-9C73-44C395F5F4A1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01D7-B484-41C7-9A43-FAF36CF393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3872181"/>
      </p:ext>
    </p:extLst>
  </p:cSld>
  <p:clrMapOvr>
    <a:masterClrMapping/>
  </p:clrMapOvr>
  <p:transition advClick="0" advTm="19000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1B3B8-79A9-4C3B-9A8E-549AA9CF9726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29FFC-60E7-4EBA-AEA6-A50B5333CC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9274904"/>
      </p:ext>
    </p:extLst>
  </p:cSld>
  <p:clrMapOvr>
    <a:masterClrMapping/>
  </p:clrMapOvr>
  <p:transition advClick="0" advTm="19000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1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A3F24-670C-4573-AAD3-D38DDD34B2F8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FCF98-63DD-43E2-BB59-B4EED2F11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1498021"/>
      </p:ext>
    </p:extLst>
  </p:cSld>
  <p:clrMapOvr>
    <a:masterClrMapping/>
  </p:clrMapOvr>
  <p:transition advClick="0" advTm="19000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4077A-4DF9-4EBC-BD77-D29F3573EE6E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25B76-DEDC-429C-908C-3C1925F108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2193606"/>
      </p:ext>
    </p:extLst>
  </p:cSld>
  <p:clrMapOvr>
    <a:masterClrMapping/>
  </p:clrMapOvr>
  <p:transition advClick="0" advTm="19000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EA734-1FDC-469E-8962-7A40BB18581B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1D56B-FFBD-4A8A-95E1-ADC7990E7A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6555075"/>
      </p:ext>
    </p:extLst>
  </p:cSld>
  <p:clrMapOvr>
    <a:masterClrMapping/>
  </p:clrMapOvr>
  <p:transition advClick="0" advTm="19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0CB0C-64FA-4CE3-A188-FE5707A525A5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F2597-354B-4FE0-9FE1-F08D54E9C5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3136426"/>
      </p:ext>
    </p:extLst>
  </p:cSld>
  <p:clrMapOvr>
    <a:masterClrMapping/>
  </p:clrMapOvr>
  <p:transition advClick="0" advTm="19000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1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DBCD1-1323-4823-9540-D31BF1110CD8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084E0-D067-46B5-B676-EF0F7F6010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4712162"/>
      </p:ext>
    </p:extLst>
  </p:cSld>
  <p:clrMapOvr>
    <a:masterClrMapping/>
  </p:clrMapOvr>
  <p:transition advClick="0" advTm="19000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75EF1-EB88-4C2C-BDC6-3EB1E9656E33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136C8-E246-463F-9EE2-039A7EE2B1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0385889"/>
      </p:ext>
    </p:extLst>
  </p:cSld>
  <p:clrMapOvr>
    <a:masterClrMapping/>
  </p:clrMapOvr>
  <p:transition advClick="0" advTm="19000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0F6ED-D536-442E-89A4-D3F28291E1DB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17CAD-EDCC-40FF-AD97-DBF4E112A2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8331370"/>
      </p:ext>
    </p:extLst>
  </p:cSld>
  <p:clrMapOvr>
    <a:masterClrMapping/>
  </p:clrMapOvr>
  <p:transition advClick="0" advTm="19000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7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02810-86C5-4EF2-9399-922371A9972A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3C716-257B-4747-9103-3197C57DC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7715872"/>
      </p:ext>
    </p:extLst>
  </p:cSld>
  <p:clrMapOvr>
    <a:masterClrMapping/>
  </p:clrMapOvr>
  <p:transition advClick="0" advTm="19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66473-A05E-4AB1-8637-B427A6425ED4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ECF10-38B2-44A7-97DE-7D26F0A92A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3842199"/>
      </p:ext>
    </p:extLst>
  </p:cSld>
  <p:clrMapOvr>
    <a:masterClrMapping/>
  </p:clrMapOvr>
  <p:transition advClick="0" advTm="19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11F99-4849-4E87-8E5E-42D3874C4372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C83A3-2D46-4836-AE8F-4C97F9AC9F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2661040"/>
      </p:ext>
    </p:extLst>
  </p:cSld>
  <p:clrMapOvr>
    <a:masterClrMapping/>
  </p:clrMapOvr>
  <p:transition advClick="0" advTm="19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7FECF-F213-460D-B051-CC377B7BB0BB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5D6B3-4893-4892-B14E-E355087649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71702"/>
      </p:ext>
    </p:extLst>
  </p:cSld>
  <p:clrMapOvr>
    <a:masterClrMapping/>
  </p:clrMapOvr>
  <p:transition advClick="0" advTm="19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A1836-0A49-4A28-B916-2665010637A7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17D12-9BE1-4C8C-94B3-A5964FB909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000381"/>
      </p:ext>
    </p:extLst>
  </p:cSld>
  <p:clrMapOvr>
    <a:masterClrMapping/>
  </p:clrMapOvr>
  <p:transition advClick="0" advTm="19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5BB94-7B92-4593-AE3F-34C385BAD468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E5B19-F556-4AF0-8A78-422B2FBFC2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270340"/>
      </p:ext>
    </p:extLst>
  </p:cSld>
  <p:clrMapOvr>
    <a:masterClrMapping/>
  </p:clrMapOvr>
  <p:transition advClick="0" advTm="19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B5295-87FA-4748-AC12-05D1D2F6DD8D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95584-0DB9-45DE-8700-343848D2D0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6809282"/>
      </p:ext>
    </p:extLst>
  </p:cSld>
  <p:clrMapOvr>
    <a:masterClrMapping/>
  </p:clrMapOvr>
  <p:transition advClick="0" advTm="19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alphaModFix amt="3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DA3F26-93C5-4C64-9196-1C78BD4FAB59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85E8DF-DA53-4B4A-987D-DD6A7B1B01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advClick="0" advTm="19000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alphaModFix amt="3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0F4E1B-C64D-45EA-86CD-03A53A58CD69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CA6482-103B-44B6-95A8-4C2DB1ECBF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advClick="0" advTm="19000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alphaModFix amt="3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08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67EDE115-EB00-42C7-8876-131CA139A8C1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DBA0D8A1-3CAA-42DF-A5C8-7BEB9B3EF1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51" r:id="rId2"/>
    <p:sldLayoutId id="2147483860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61" r:id="rId9"/>
    <p:sldLayoutId id="2147483857" r:id="rId10"/>
    <p:sldLayoutId id="2147483858" r:id="rId11"/>
  </p:sldLayoutIdLst>
  <p:transition advClick="0" advTm="19000">
    <p:wipe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1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chart" Target="../charts/chart4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3" Type="http://schemas.openxmlformats.org/officeDocument/2006/relationships/image" Target="../media/image15.jpeg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0" Type="http://schemas.openxmlformats.org/officeDocument/2006/relationships/diagramData" Target="../diagrams/data7.xml"/><Relationship Id="rId4" Type="http://schemas.openxmlformats.org/officeDocument/2006/relationships/image" Target="../media/image16.jpeg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17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1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1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Microsoft_Office_Excel_97-20031.xls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4925" y="260350"/>
            <a:ext cx="9144000" cy="41767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171" name="Заголовок 1"/>
          <p:cNvSpPr>
            <a:spLocks noGrp="1"/>
          </p:cNvSpPr>
          <p:nvPr>
            <p:ph type="ctrTitle"/>
          </p:nvPr>
        </p:nvSpPr>
        <p:spPr>
          <a:xfrm>
            <a:off x="1115616" y="1700808"/>
            <a:ext cx="7416800" cy="2303462"/>
          </a:xfrm>
          <a:blipFill dpi="0" rotWithShape="1">
            <a:blip r:embed="rId5" cstate="print">
              <a:alphaModFix amt="0"/>
            </a:blip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altLang="ru-RU" dirty="0" smtClean="0">
                <a:solidFill>
                  <a:srgbClr val="0000FF"/>
                </a:solidFill>
              </a:rPr>
              <a:t>         </a:t>
            </a:r>
            <a:r>
              <a:rPr lang="ru-RU" alt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br>
              <a:rPr lang="ru-RU" alt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на 2022 год </a:t>
            </a:r>
            <a:br>
              <a:rPr lang="ru-RU" altLang="ru-RU" sz="2800" b="1" dirty="0" smtClean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</a:br>
            <a:r>
              <a:rPr lang="ru-RU" altLang="ru-RU" sz="2800" b="1" dirty="0" smtClean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и на плановый период </a:t>
            </a:r>
            <a:br>
              <a:rPr lang="ru-RU" altLang="ru-RU" sz="2800" b="1" dirty="0" smtClean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</a:br>
            <a:r>
              <a:rPr lang="ru-RU" altLang="ru-RU" sz="2800" b="1" dirty="0" smtClean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2023 и 2024 годов</a:t>
            </a:r>
          </a:p>
        </p:txBody>
      </p:sp>
      <p:pic>
        <p:nvPicPr>
          <p:cNvPr id="7172" name="Picture 2" descr="http://www.heraldicum.ru/russia/subjects/towns/images/tosno2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954" y="260350"/>
            <a:ext cx="7207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0" descr="https://sites.wp.odu.edu/beverly-psych/wp-content/uploads/sites/5067/2017/09/grap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33056"/>
            <a:ext cx="418306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Прямоугольник 4"/>
          <p:cNvSpPr>
            <a:spLocks noChangeArrowheads="1"/>
          </p:cNvSpPr>
          <p:nvPr/>
        </p:nvSpPr>
        <p:spPr bwMode="auto">
          <a:xfrm>
            <a:off x="1187624" y="1119712"/>
            <a:ext cx="698991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800" b="1" dirty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ПРОЕКТ БЮДЖЕТА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800" b="1" dirty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Тосненского городского поселения </a:t>
            </a:r>
            <a:r>
              <a:rPr lang="ru-RU" altLang="ru-RU" sz="2800" b="1" dirty="0" err="1" smtClean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Тосненского</a:t>
            </a:r>
            <a:r>
              <a:rPr lang="ru-RU" altLang="ru-RU" sz="2800" b="1" dirty="0" smtClean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 муниципального </a:t>
            </a:r>
            <a:r>
              <a:rPr lang="ru-RU" altLang="ru-RU" sz="2800" b="1" dirty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района Ленинградской области</a:t>
            </a:r>
            <a:br>
              <a:rPr lang="ru-RU" altLang="ru-RU" sz="2800" b="1" dirty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</a:br>
            <a:r>
              <a:rPr lang="ru-RU" altLang="ru-RU" sz="2800" b="1" dirty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/>
            </a:r>
            <a:br>
              <a:rPr lang="ru-RU" altLang="ru-RU" sz="2800" b="1" dirty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</a:br>
            <a:endParaRPr lang="ru-RU" altLang="ru-RU" sz="2800" b="1" dirty="0">
              <a:solidFill>
                <a:srgbClr val="04094C"/>
              </a:solidFill>
              <a:latin typeface="Georgia" panose="02040502050405020303" pitchFamily="18" charset="0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8" name="Picture 6" descr="http://media.1777.ru/images/images_processing/185/1853634912856616.jpe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467544" y="4653136"/>
            <a:ext cx="3096344" cy="18699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custDataLst>
      <p:tags r:id="rId2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063" y="476250"/>
            <a:ext cx="8229600" cy="647700"/>
          </a:xfrm>
          <a:pattFill prst="trellis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Неналоговые доходы </a:t>
            </a:r>
            <a:br>
              <a:rPr lang="ru-RU" sz="2000" b="1" dirty="0">
                <a:solidFill>
                  <a:srgbClr val="0000FF"/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бюджета Тосненского городского поселения 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636106704"/>
              </p:ext>
            </p:extLst>
          </p:nvPr>
        </p:nvGraphicFramePr>
        <p:xfrm>
          <a:off x="1259632" y="1700808"/>
          <a:ext cx="6840760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="" xmlns:p14="http://schemas.microsoft.com/office/powerpoint/2010/main" val="279856828"/>
              </p:ext>
            </p:extLst>
          </p:nvPr>
        </p:nvGraphicFramePr>
        <p:xfrm>
          <a:off x="467544" y="274638"/>
          <a:ext cx="8219256" cy="1498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="" xmlns:p14="http://schemas.microsoft.com/office/powerpoint/2010/main" val="4129067005"/>
              </p:ext>
            </p:extLst>
          </p:nvPr>
        </p:nvGraphicFramePr>
        <p:xfrm>
          <a:off x="467544" y="1988840"/>
          <a:ext cx="842493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290" name="Picture 2" descr="http://www.bo32.ru/includes/upload/news/bo-154451734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96952"/>
            <a:ext cx="5221660" cy="3358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alphaModFix amt="16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687" y="260648"/>
            <a:ext cx="8392417" cy="766985"/>
          </a:xfrm>
          <a:solidFill>
            <a:schemeClr val="bg1">
              <a:alpha val="52000"/>
            </a:schemeClr>
          </a:solidFill>
          <a:ln>
            <a:solidFill>
              <a:srgbClr val="FF0000"/>
            </a:solidFill>
            <a:miter lim="800000"/>
            <a:headEnd/>
            <a:tailEnd/>
          </a:ln>
          <a:extLst/>
        </p:spPr>
        <p:txBody>
          <a:bodyPr rtlCol="0">
            <a:normAutofit/>
            <a:scene3d>
              <a:camera prst="perspectiveRight"/>
              <a:lightRig rig="threeP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04094C"/>
                </a:solidFill>
              </a:rPr>
              <a:t>Динамика изменения показателей доходов бюджета </a:t>
            </a:r>
            <a:br>
              <a:rPr lang="ru-RU" sz="2200" b="1" dirty="0" smtClean="0">
                <a:solidFill>
                  <a:srgbClr val="04094C"/>
                </a:solidFill>
              </a:rPr>
            </a:br>
            <a:r>
              <a:rPr lang="ru-RU" sz="2200" b="1" dirty="0" smtClean="0">
                <a:solidFill>
                  <a:srgbClr val="04094C"/>
                </a:solidFill>
              </a:rPr>
              <a:t>Тосненского городского поселения за период 2018 – 2022 гг.</a:t>
            </a:r>
            <a:endParaRPr lang="ru-RU" sz="2200" b="1" dirty="0">
              <a:solidFill>
                <a:srgbClr val="04094C"/>
              </a:solidFill>
            </a:endParaRPr>
          </a:p>
        </p:txBody>
      </p:sp>
      <p:sp>
        <p:nvSpPr>
          <p:cNvPr id="20483" name="Прямоугольник 3"/>
          <p:cNvSpPr>
            <a:spLocks noChangeArrowheads="1"/>
          </p:cNvSpPr>
          <p:nvPr/>
        </p:nvSpPr>
        <p:spPr bwMode="auto">
          <a:xfrm>
            <a:off x="8101013" y="1124744"/>
            <a:ext cx="8270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000" dirty="0">
                <a:solidFill>
                  <a:srgbClr val="000066"/>
                </a:solidFill>
              </a:rPr>
              <a:t>тыс. рублей</a:t>
            </a:r>
          </a:p>
        </p:txBody>
      </p:sp>
      <p:sp>
        <p:nvSpPr>
          <p:cNvPr id="20485" name="Прямоугольник 6"/>
          <p:cNvSpPr>
            <a:spLocks noChangeArrowheads="1"/>
          </p:cNvSpPr>
          <p:nvPr/>
        </p:nvSpPr>
        <p:spPr bwMode="auto">
          <a:xfrm>
            <a:off x="3275856" y="1124744"/>
            <a:ext cx="5915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66"/>
                </a:solidFill>
              </a:rPr>
              <a:t>2019</a:t>
            </a:r>
            <a:endParaRPr lang="ru-RU" altLang="ru-RU" sz="1400" b="1" dirty="0">
              <a:solidFill>
                <a:srgbClr val="000066"/>
              </a:solidFill>
            </a:endParaRPr>
          </a:p>
        </p:txBody>
      </p:sp>
      <p:sp>
        <p:nvSpPr>
          <p:cNvPr id="20486" name="Прямоугольник 7"/>
          <p:cNvSpPr>
            <a:spLocks noChangeArrowheads="1"/>
          </p:cNvSpPr>
          <p:nvPr/>
        </p:nvSpPr>
        <p:spPr bwMode="auto">
          <a:xfrm>
            <a:off x="1907704" y="1124744"/>
            <a:ext cx="6480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66"/>
                </a:solidFill>
              </a:rPr>
              <a:t>2018</a:t>
            </a:r>
            <a:r>
              <a:rPr lang="ru-RU" altLang="ru-RU" sz="1000" b="1" dirty="0" smtClean="0">
                <a:solidFill>
                  <a:srgbClr val="000066"/>
                </a:solidFill>
              </a:rPr>
              <a:t> </a:t>
            </a:r>
            <a:endParaRPr lang="ru-RU" altLang="ru-RU" sz="1000" b="1" dirty="0">
              <a:solidFill>
                <a:srgbClr val="000066"/>
              </a:solidFill>
            </a:endParaRPr>
          </a:p>
        </p:txBody>
      </p:sp>
      <p:sp>
        <p:nvSpPr>
          <p:cNvPr id="20487" name="Прямоугольник 8"/>
          <p:cNvSpPr>
            <a:spLocks noChangeArrowheads="1"/>
          </p:cNvSpPr>
          <p:nvPr/>
        </p:nvSpPr>
        <p:spPr bwMode="auto">
          <a:xfrm>
            <a:off x="4644008" y="1124744"/>
            <a:ext cx="5915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66"/>
                </a:solidFill>
              </a:rPr>
              <a:t>2020</a:t>
            </a:r>
            <a:r>
              <a:rPr lang="ru-RU" altLang="ru-RU" sz="1000" b="1" dirty="0" smtClean="0">
                <a:solidFill>
                  <a:srgbClr val="000066"/>
                </a:solidFill>
              </a:rPr>
              <a:t> </a:t>
            </a:r>
            <a:endParaRPr lang="ru-RU" altLang="ru-RU" sz="1000" b="1" dirty="0">
              <a:solidFill>
                <a:srgbClr val="000066"/>
              </a:solidFill>
            </a:endParaRPr>
          </a:p>
        </p:txBody>
      </p:sp>
      <p:sp>
        <p:nvSpPr>
          <p:cNvPr id="20488" name="Прямоугольник 9"/>
          <p:cNvSpPr>
            <a:spLocks noChangeArrowheads="1"/>
          </p:cNvSpPr>
          <p:nvPr/>
        </p:nvSpPr>
        <p:spPr bwMode="auto">
          <a:xfrm>
            <a:off x="6012160" y="1124744"/>
            <a:ext cx="6480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66"/>
                </a:solidFill>
              </a:rPr>
              <a:t>2021</a:t>
            </a:r>
            <a:endParaRPr lang="ru-RU" altLang="ru-RU" sz="1000" b="1" dirty="0">
              <a:solidFill>
                <a:srgbClr val="000066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1935624877"/>
              </p:ext>
            </p:extLst>
          </p:nvPr>
        </p:nvGraphicFramePr>
        <p:xfrm>
          <a:off x="611560" y="1340768"/>
          <a:ext cx="806489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Прямоугольник 9"/>
          <p:cNvSpPr>
            <a:spLocks noChangeArrowheads="1"/>
          </p:cNvSpPr>
          <p:nvPr/>
        </p:nvSpPr>
        <p:spPr bwMode="auto">
          <a:xfrm>
            <a:off x="7452320" y="1124744"/>
            <a:ext cx="6480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66"/>
                </a:solidFill>
              </a:rPr>
              <a:t>2022</a:t>
            </a:r>
            <a:endParaRPr lang="ru-RU" altLang="ru-RU" sz="1000" b="1" dirty="0">
              <a:solidFill>
                <a:srgbClr val="000066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4today.net/image/197587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87574" y="1772816"/>
            <a:ext cx="2808312" cy="16970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424862" cy="1398587"/>
          </a:xfrm>
          <a:solidFill>
            <a:schemeClr val="accent3">
              <a:lumMod val="40000"/>
              <a:lumOff val="60000"/>
              <a:alpha val="57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ru-RU" sz="3000" b="1" dirty="0" smtClean="0">
                <a:solidFill>
                  <a:srgbClr val="6C2826"/>
                </a:solidFill>
              </a:rPr>
              <a:t>Расходы бюджета Тосненского городского поселения на 2022 год</a:t>
            </a:r>
            <a:br>
              <a:rPr lang="ru-RU" sz="3000" b="1" dirty="0" smtClean="0">
                <a:solidFill>
                  <a:srgbClr val="6C2826"/>
                </a:solidFill>
              </a:rPr>
            </a:br>
            <a:r>
              <a:rPr lang="ru-RU" sz="3000" b="1" dirty="0" smtClean="0">
                <a:solidFill>
                  <a:srgbClr val="6C2826"/>
                </a:solidFill>
              </a:rPr>
              <a:t> и на плановый период 2023 и 2024 годов</a:t>
            </a:r>
            <a:endParaRPr lang="ru-RU" sz="3000" b="1" dirty="0">
              <a:solidFill>
                <a:srgbClr val="6C2826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843213" y="2112963"/>
            <a:ext cx="6418262" cy="6477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000" b="1" dirty="0" smtClean="0">
                <a:solidFill>
                  <a:srgbClr val="04094C"/>
                </a:solidFill>
              </a:rPr>
              <a:t>2022 год – 387 777,5тыс. рублей</a:t>
            </a:r>
          </a:p>
          <a:p>
            <a:pPr>
              <a:defRPr/>
            </a:pP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</a:rPr>
              <a:t>2023 год – 533 248,0 тыс. рублей</a:t>
            </a:r>
          </a:p>
          <a:p>
            <a:pPr>
              <a:defRPr/>
            </a:pPr>
            <a:r>
              <a:rPr lang="ru-RU" sz="3000" b="1" dirty="0" smtClean="0">
                <a:solidFill>
                  <a:srgbClr val="C00000"/>
                </a:solidFill>
              </a:rPr>
              <a:t>2024 год – 343 924,4 тыс. рублей</a:t>
            </a:r>
            <a:endParaRPr lang="ru-RU" sz="3000" b="1" dirty="0">
              <a:solidFill>
                <a:srgbClr val="C00000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4499992" y="4106863"/>
            <a:ext cx="4392488" cy="155438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Общегосударственные вопросы;</a:t>
            </a:r>
          </a:p>
          <a:p>
            <a:pPr algn="l">
              <a:defRPr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-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Национальная безопасность и правоохранительная деятельность;</a:t>
            </a:r>
          </a:p>
          <a:p>
            <a:pPr algn="l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-Национальная экономика;</a:t>
            </a:r>
          </a:p>
          <a:p>
            <a:pPr algn="l">
              <a:defRPr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-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Жилищно-коммунальное хозяйство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1411288" y="3444516"/>
            <a:ext cx="6200775" cy="4984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b="1" i="1" u="sng" dirty="0" smtClean="0">
                <a:solidFill>
                  <a:srgbClr val="04094C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Основные направления расходования денежных средств:</a:t>
            </a:r>
          </a:p>
          <a:p>
            <a:pPr>
              <a:defRPr/>
            </a:pPr>
            <a:endParaRPr lang="ru-RU" sz="1050" i="1" u="sng" dirty="0">
              <a:solidFill>
                <a:schemeClr val="tx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539552" y="4106863"/>
            <a:ext cx="3528392" cy="15843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-Образование;</a:t>
            </a:r>
          </a:p>
          <a:p>
            <a:pPr algn="l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-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Культура, кинематография;</a:t>
            </a:r>
          </a:p>
          <a:p>
            <a:pPr algn="l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-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Социальная политика;</a:t>
            </a:r>
          </a:p>
          <a:p>
            <a:pPr algn="l">
              <a:defRPr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-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Физическая культура и спорт.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19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  <a:solidFill>
            <a:schemeClr val="accent6">
              <a:lumMod val="20000"/>
              <a:lumOff val="80000"/>
              <a:alpha val="30000"/>
            </a:schemeClr>
          </a:solidFill>
          <a:ln>
            <a:solidFill>
              <a:srgbClr val="04094C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500" b="1" dirty="0" smtClean="0">
                <a:solidFill>
                  <a:srgbClr val="660066"/>
                </a:solidFill>
                <a:latin typeface="Bookman Old Style" panose="02050604050505020204" pitchFamily="18" charset="0"/>
                <a:cs typeface="Arial" pitchFamily="34" charset="0"/>
              </a:rPr>
              <a:t>СТРУКТУРА РАСХОДОВ БЮДЖЕТА </a:t>
            </a:r>
            <a:br>
              <a:rPr lang="ru-RU" sz="1500" b="1" dirty="0" smtClean="0">
                <a:solidFill>
                  <a:srgbClr val="660066"/>
                </a:solidFill>
                <a:latin typeface="Bookman Old Style" panose="02050604050505020204" pitchFamily="18" charset="0"/>
                <a:cs typeface="Arial" pitchFamily="34" charset="0"/>
              </a:rPr>
            </a:br>
            <a:r>
              <a:rPr lang="ru-RU" sz="1500" b="1" dirty="0" smtClean="0">
                <a:solidFill>
                  <a:srgbClr val="660066"/>
                </a:solidFill>
                <a:latin typeface="Bookman Old Style" panose="02050604050505020204" pitchFamily="18" charset="0"/>
                <a:cs typeface="Arial" pitchFamily="34" charset="0"/>
              </a:rPr>
              <a:t>Тосненского </a:t>
            </a:r>
            <a:r>
              <a:rPr lang="ru-RU" sz="1500" b="1" dirty="0">
                <a:solidFill>
                  <a:srgbClr val="660066"/>
                </a:solidFill>
                <a:latin typeface="Bookman Old Style" panose="02050604050505020204" pitchFamily="18" charset="0"/>
                <a:cs typeface="Arial" pitchFamily="34" charset="0"/>
              </a:rPr>
              <a:t>городского поселения </a:t>
            </a:r>
            <a:r>
              <a:rPr lang="ru-RU" sz="1500" b="1" dirty="0" smtClean="0">
                <a:solidFill>
                  <a:srgbClr val="660066"/>
                </a:solidFill>
                <a:latin typeface="Bookman Old Style" panose="02050604050505020204" pitchFamily="18" charset="0"/>
                <a:cs typeface="Arial" pitchFamily="34" charset="0"/>
              </a:rPr>
              <a:t/>
            </a:r>
            <a:br>
              <a:rPr lang="ru-RU" sz="1500" b="1" dirty="0" smtClean="0">
                <a:solidFill>
                  <a:srgbClr val="660066"/>
                </a:solidFill>
                <a:latin typeface="Bookman Old Style" panose="02050604050505020204" pitchFamily="18" charset="0"/>
                <a:cs typeface="Arial" pitchFamily="34" charset="0"/>
              </a:rPr>
            </a:br>
            <a:r>
              <a:rPr lang="ru-RU" sz="1500" b="1" dirty="0" smtClean="0">
                <a:solidFill>
                  <a:srgbClr val="660066"/>
                </a:solidFill>
                <a:latin typeface="Bookman Old Style" panose="02050604050505020204" pitchFamily="18" charset="0"/>
                <a:cs typeface="Arial" pitchFamily="34" charset="0"/>
              </a:rPr>
              <a:t>Тосненского района Ленинградской области на 2022 год</a:t>
            </a:r>
            <a:endParaRPr lang="ru-RU" sz="1500" b="1" dirty="0">
              <a:solidFill>
                <a:srgbClr val="660066"/>
              </a:solidFill>
              <a:latin typeface="Bookman Old Style" panose="02050604050505020204" pitchFamily="18" charset="0"/>
              <a:cs typeface="Arial" pitchFamily="34" charset="0"/>
            </a:endParaRPr>
          </a:p>
        </p:txBody>
      </p:sp>
      <p:sp>
        <p:nvSpPr>
          <p:cNvPr id="12291" name="Прямоугольник 2"/>
          <p:cNvSpPr>
            <a:spLocks noChangeArrowheads="1"/>
          </p:cNvSpPr>
          <p:nvPr/>
        </p:nvSpPr>
        <p:spPr bwMode="auto">
          <a:xfrm>
            <a:off x="708025" y="6381750"/>
            <a:ext cx="8208963" cy="338138"/>
          </a:xfrm>
          <a:prstGeom prst="rect">
            <a:avLst/>
          </a:prstGeom>
          <a:pattFill prst="narHorz">
            <a:fgClr>
              <a:schemeClr val="bg2">
                <a:lumMod val="90000"/>
              </a:schemeClr>
            </a:fgClr>
            <a:bgClr>
              <a:schemeClr val="bg1"/>
            </a:bgClr>
          </a:pattFill>
          <a:ln>
            <a:noFill/>
          </a:ln>
          <a:ex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rgbClr val="0000CC"/>
                </a:solidFill>
                <a:cs typeface="Arial" pitchFamily="34" charset="0"/>
              </a:rPr>
              <a:t>Общая прогнозируемая сумма </a:t>
            </a:r>
            <a:r>
              <a:rPr lang="ru-RU" altLang="ru-RU" sz="1600" b="1" dirty="0" smtClean="0">
                <a:solidFill>
                  <a:srgbClr val="0000CC"/>
                </a:solidFill>
                <a:cs typeface="Arial" pitchFamily="34" charset="0"/>
              </a:rPr>
              <a:t>387 777,5 тыс</a:t>
            </a:r>
            <a:r>
              <a:rPr lang="ru-RU" altLang="ru-RU" sz="1600" b="1" dirty="0">
                <a:solidFill>
                  <a:srgbClr val="0000CC"/>
                </a:solidFill>
                <a:cs typeface="Arial" pitchFamily="34" charset="0"/>
              </a:rPr>
              <a:t>. рублей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29463" y="8485336"/>
            <a:ext cx="720080" cy="365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1450931787"/>
              </p:ext>
            </p:extLst>
          </p:nvPr>
        </p:nvGraphicFramePr>
        <p:xfrm>
          <a:off x="179512" y="1196752"/>
          <a:ext cx="878497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84756" y="22482"/>
            <a:ext cx="8136904" cy="765175"/>
          </a:xfrm>
          <a:prstGeom prst="rect">
            <a:avLst/>
          </a:prstGeom>
          <a:solidFill>
            <a:schemeClr val="tx2">
              <a:lumMod val="40000"/>
              <a:lumOff val="60000"/>
              <a:alpha val="45000"/>
            </a:schemeClr>
          </a:solidFill>
          <a:ln>
            <a:solidFill>
              <a:srgbClr val="00B050"/>
            </a:solidFill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4094C"/>
                </a:solidFill>
                <a:latin typeface="+mj-lt"/>
                <a:ea typeface="+mj-ea"/>
                <a:cs typeface="+mj-cs"/>
              </a:rPr>
              <a:t>Муниципальные программы Тосненского городского поселения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4094C"/>
                </a:solidFill>
                <a:latin typeface="+mj-lt"/>
                <a:ea typeface="+mj-ea"/>
                <a:cs typeface="+mj-cs"/>
              </a:rPr>
              <a:t>Тосненского района Ленинградской области </a:t>
            </a:r>
            <a:endParaRPr lang="ru-RU" b="1" dirty="0" smtClean="0">
              <a:solidFill>
                <a:srgbClr val="04094C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46633474"/>
              </p:ext>
            </p:extLst>
          </p:nvPr>
        </p:nvGraphicFramePr>
        <p:xfrm>
          <a:off x="251520" y="908719"/>
          <a:ext cx="8640960" cy="580690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28515"/>
                <a:gridCol w="5279320"/>
                <a:gridCol w="1575198"/>
                <a:gridCol w="1357927"/>
              </a:tblGrid>
              <a:tr h="360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Муниципальная программа </a:t>
                      </a:r>
                      <a:br>
                        <a:rPr lang="ru-RU" sz="1250" b="1" u="none" strike="noStrike" dirty="0">
                          <a:solidFill>
                            <a:srgbClr val="020530"/>
                          </a:solidFill>
                          <a:effectLst/>
                        </a:rPr>
                      </a:br>
                      <a:endParaRPr lang="ru-RU" sz="125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Проект</a:t>
                      </a:r>
                      <a:br>
                        <a:rPr lang="ru-RU" sz="1250" b="1" u="none" strike="noStrike" dirty="0">
                          <a:solidFill>
                            <a:srgbClr val="020530"/>
                          </a:solidFill>
                          <a:effectLst/>
                        </a:rPr>
                      </a:br>
                      <a:r>
                        <a:rPr lang="ru-RU" sz="125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на </a:t>
                      </a:r>
                      <a:r>
                        <a:rPr lang="ru-RU" sz="125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2022 </a:t>
                      </a:r>
                      <a:r>
                        <a:rPr lang="ru-RU" sz="125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год</a:t>
                      </a:r>
                      <a:endParaRPr lang="ru-RU" sz="125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Доля в расходах </a:t>
                      </a:r>
                      <a:r>
                        <a:rPr lang="ru-RU" sz="125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2022 </a:t>
                      </a:r>
                      <a:r>
                        <a:rPr lang="ru-RU" sz="125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года</a:t>
                      </a:r>
                      <a:endParaRPr lang="ru-RU" sz="125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</a:tr>
              <a:tr h="4577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Муниципальная </a:t>
                      </a:r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программа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«Развитие </a:t>
                      </a:r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физической культуры, спорта и молодежной политики на территории Тосненского городского поселения Тосненского района Ленинградской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области»</a:t>
                      </a:r>
                      <a:endParaRPr lang="ru-RU" sz="10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68 826,6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17,6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</a:tr>
              <a:tr h="4577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Муниципальная программа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«Развитие </a:t>
                      </a:r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и поддержка малого и среднего предпринимательства на территории Тосненского городского поселения Тосненского района Ленинградской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области»</a:t>
                      </a:r>
                      <a:endParaRPr lang="ru-RU" sz="10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79,2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0,0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</a:tr>
              <a:tr h="367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Муниципальная программа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«Обеспечение </a:t>
                      </a:r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доступным жильем граждан Тосненского городского поселения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Тосненского муниципального </a:t>
                      </a:r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района Ленинградской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области»</a:t>
                      </a:r>
                      <a:endParaRPr lang="ru-RU" sz="10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8 915,3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2,3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</a:tr>
              <a:tr h="3271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Муниципальная программа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«Развитие </a:t>
                      </a:r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культуры в Тосненском городском поселении Тосненского района Ленинградской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области«»</a:t>
                      </a:r>
                      <a:endParaRPr lang="ru-RU" sz="10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20530"/>
                          </a:solidFill>
                          <a:effectLst/>
                          <a:latin typeface="+mn-lt"/>
                        </a:rPr>
                        <a:t>72 167,1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1" u="none" strike="noStrike" kern="1200" dirty="0" smtClean="0">
                          <a:solidFill>
                            <a:srgbClr val="02053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18,6</a:t>
                      </a:r>
                      <a:endParaRPr lang="ru-RU" sz="1300" b="1" u="none" strike="noStrike" kern="1200" dirty="0">
                        <a:solidFill>
                          <a:srgbClr val="02053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</a:tr>
              <a:tr h="337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Муниципальная программа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«Безопасность </a:t>
                      </a:r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Тосненского городского поселения Тосненского района Ленинградской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области»</a:t>
                      </a:r>
                      <a:endParaRPr lang="ru-RU" sz="10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2 656,0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kern="1200" dirty="0" smtClean="0">
                          <a:solidFill>
                            <a:srgbClr val="02053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  <a:endParaRPr lang="ru-RU" sz="1300" b="1" u="none" strike="noStrike" kern="1200" dirty="0">
                        <a:solidFill>
                          <a:srgbClr val="02053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</a:tr>
              <a:tr h="332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Муниципальная программа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«Энергосбережение </a:t>
                      </a:r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и повышение энергоэффективности Тосненского городского поселения Тосненского района Ленинградской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области» </a:t>
                      </a:r>
                      <a:endParaRPr lang="ru-RU" sz="10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9 300,0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2,3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</a:tr>
              <a:tr h="4577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Муниципальная программа "Развитие коммунальной инфраструктуры, дорожного хозяйства и благоустройства территорий Тосненского городского поселения Тосненского района Ленинградской области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175 443,8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kern="1200" dirty="0" smtClean="0">
                          <a:solidFill>
                            <a:srgbClr val="02053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45,2</a:t>
                      </a:r>
                      <a:endParaRPr lang="ru-RU" sz="1300" b="1" u="none" strike="noStrike" kern="1200" dirty="0">
                        <a:solidFill>
                          <a:srgbClr val="02053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</a:tr>
              <a:tr h="306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Муниципальная программа "Борьба с борщевиком Сосновского на территории Тосненского городского поселения Тосненского района Ленинградской области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"</a:t>
                      </a:r>
                      <a:endParaRPr lang="ru-RU" sz="10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kern="1200" dirty="0" smtClean="0">
                          <a:solidFill>
                            <a:srgbClr val="02053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762,6</a:t>
                      </a:r>
                      <a:endParaRPr lang="ru-RU" sz="1300" b="1" u="none" strike="noStrike" kern="1200" dirty="0">
                        <a:solidFill>
                          <a:srgbClr val="02053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kern="1200" dirty="0" smtClean="0">
                          <a:solidFill>
                            <a:srgbClr val="02053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  <a:endParaRPr lang="ru-RU" sz="1300" b="1" u="none" strike="noStrike" kern="1200" dirty="0">
                        <a:solidFill>
                          <a:srgbClr val="02053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</a:tr>
              <a:tr h="76080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02" marR="3102" marT="3102" marB="0" anchor="ctr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Муниципальная программа "Реализация инициативных предложений жителей территории г.Тосно в рамках областного закона от 15 января 2018 года №3-ОЗ "О содействии участию населения в осуществлении местного самоуправления в иных формах на территории административных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центров и городских поселков </a:t>
                      </a:r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муниципальных образований Ленинградской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области»</a:t>
                      </a:r>
                      <a:endParaRPr lang="ru-RU" sz="10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3 512,1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0,9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</a:tr>
              <a:tr h="45771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02" marR="3102" marT="3102" marB="0" anchor="ctr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Муниципальная программа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«Формирование </a:t>
                      </a:r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современной городской среды на территории Тосненского городского поселения Тосненского района Ленинградской области на 2018 -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2024 годы»</a:t>
                      </a: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5</a:t>
                      </a:r>
                      <a:r>
                        <a:rPr lang="ru-RU" sz="1300" b="1" u="none" strike="noStrike" baseline="0" dirty="0" smtClean="0">
                          <a:solidFill>
                            <a:srgbClr val="020530"/>
                          </a:solidFill>
                          <a:effectLst/>
                        </a:rPr>
                        <a:t> 279,0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kern="1200" dirty="0" smtClean="0">
                          <a:solidFill>
                            <a:srgbClr val="02053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  <a:endParaRPr lang="ru-RU" sz="1300" b="1" u="none" strike="noStrike" kern="1200" dirty="0">
                        <a:solidFill>
                          <a:srgbClr val="02053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</a:tr>
              <a:tr h="463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11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Муниципальная программа </a:t>
                      </a:r>
                      <a:r>
                        <a:rPr lang="ru-RU" sz="10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 «О содействии участию населения в осуществлении местного самоуправления в иных формах на частях</a:t>
                      </a:r>
                      <a:r>
                        <a:rPr lang="ru-RU" sz="1000" b="1" u="none" strike="noStrike" baseline="0" dirty="0" smtClean="0">
                          <a:solidFill>
                            <a:srgbClr val="020530"/>
                          </a:solidFill>
                          <a:effectLst/>
                        </a:rPr>
                        <a:t> территорий Тосненского городского поселения Тосненского района Ленинградской области на 2019-2023 годы»</a:t>
                      </a:r>
                      <a:endParaRPr lang="ru-RU" sz="10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2 720,8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0,8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</a:tr>
              <a:tr h="464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rgbClr val="02053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Муниципальная программа «Организация транспортного обслуживания населения в границах Тосненского городского поселения Тосненского муниципального района Ленинградской области»</a:t>
                      </a:r>
                      <a:endParaRPr lang="ru-RU" dirty="0"/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1 910,7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20530"/>
                          </a:solidFill>
                          <a:effectLst/>
                          <a:latin typeface="Arial"/>
                        </a:rPr>
                        <a:t>0,5</a:t>
                      </a:r>
                      <a:endParaRPr lang="ru-RU" sz="13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</a:tr>
              <a:tr h="2152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b"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020530"/>
                          </a:solidFill>
                          <a:effectLst/>
                        </a:rPr>
                        <a:t>Итого программные расходы</a:t>
                      </a:r>
                      <a:endParaRPr lang="ru-RU" sz="14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351 573,0</a:t>
                      </a:r>
                      <a:endParaRPr lang="ru-RU" sz="14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20530"/>
                          </a:solidFill>
                          <a:effectLst/>
                        </a:rPr>
                        <a:t>90,3</a:t>
                      </a:r>
                      <a:endParaRPr lang="ru-RU" sz="1400" b="1" i="0" u="none" strike="noStrike" dirty="0">
                        <a:solidFill>
                          <a:srgbClr val="020530"/>
                        </a:solidFill>
                        <a:effectLst/>
                        <a:latin typeface="Arial"/>
                      </a:endParaRPr>
                    </a:p>
                  </a:txBody>
                  <a:tcPr marL="3102" marR="3102" marT="3102" marB="0" anchor="ctr">
                    <a:solidFill>
                      <a:schemeClr val="accent5">
                        <a:lumMod val="60000"/>
                        <a:lumOff val="40000"/>
                        <a:alpha val="1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16632"/>
            <a:ext cx="7992888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990000"/>
                </a:solidFill>
                <a:latin typeface="Bookman Old Style" panose="02050604050505020204" pitchFamily="18" charset="0"/>
                <a:cs typeface="Arial" pitchFamily="34" charset="0"/>
              </a:rPr>
              <a:t>Муниципальная программа «Развитие коммунальной инфраструктуры, дорожного хозяйства и благоустройства территорий Тосненского городского поселения Тосненского района Ленинградской области»</a:t>
            </a:r>
          </a:p>
          <a:p>
            <a:pPr algn="ctr"/>
            <a:r>
              <a:rPr lang="ru-RU" b="1" dirty="0" smtClean="0">
                <a:solidFill>
                  <a:srgbClr val="990000"/>
                </a:solidFill>
                <a:latin typeface="Bookman Old Style" panose="02050604050505020204" pitchFamily="18" charset="0"/>
                <a:cs typeface="Arial" pitchFamily="34" charset="0"/>
              </a:rPr>
              <a:t>175 443,8 тыс.рублей</a:t>
            </a:r>
            <a:endParaRPr lang="ru-RU" dirty="0">
              <a:solidFill>
                <a:srgbClr val="99000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3602748370"/>
              </p:ext>
            </p:extLst>
          </p:nvPr>
        </p:nvGraphicFramePr>
        <p:xfrm>
          <a:off x="107504" y="1412776"/>
          <a:ext cx="8784976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39552" y="1128308"/>
            <a:ext cx="2324634" cy="16802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580112" y="5741354"/>
            <a:ext cx="2730000" cy="111664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622943" y="1196752"/>
            <a:ext cx="2297832" cy="1543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85822414"/>
              </p:ext>
            </p:extLst>
          </p:nvPr>
        </p:nvGraphicFramePr>
        <p:xfrm>
          <a:off x="251520" y="116632"/>
          <a:ext cx="8784976" cy="720378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784976"/>
              </a:tblGrid>
              <a:tr h="720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 smtClean="0">
                          <a:solidFill>
                            <a:srgbClr val="04094C"/>
                          </a:solidFill>
                          <a:effectLst/>
                        </a:rPr>
                        <a:t>Подпрограмма "Газификация индивидуальных жилых домов, расположенных на территории Тосненского городского поселения Тосненского района Ленинградской области"                                                                                                                 3 420,0 тыс. рублей</a:t>
                      </a:r>
                      <a:endParaRPr lang="ru-RU" sz="1500" b="1" i="0" u="none" strike="noStrike" dirty="0">
                        <a:solidFill>
                          <a:srgbClr val="04094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27" marR="9227" marT="92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="" xmlns:p14="http://schemas.microsoft.com/office/powerpoint/2010/main" val="3135738431"/>
              </p:ext>
            </p:extLst>
          </p:nvPr>
        </p:nvGraphicFramePr>
        <p:xfrm>
          <a:off x="107504" y="2922499"/>
          <a:ext cx="8640960" cy="2944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="" xmlns:p14="http://schemas.microsoft.com/office/powerpoint/2010/main" val="1642030156"/>
              </p:ext>
            </p:extLst>
          </p:nvPr>
        </p:nvGraphicFramePr>
        <p:xfrm>
          <a:off x="2684357" y="960327"/>
          <a:ext cx="4752528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8" name="Стрелка вниз 27"/>
          <p:cNvSpPr/>
          <p:nvPr/>
        </p:nvSpPr>
        <p:spPr>
          <a:xfrm rot="16200000">
            <a:off x="4804275" y="5794339"/>
            <a:ext cx="255533" cy="1296144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Стрелка вниз 28"/>
          <p:cNvSpPr/>
          <p:nvPr/>
        </p:nvSpPr>
        <p:spPr>
          <a:xfrm>
            <a:off x="4804274" y="2916819"/>
            <a:ext cx="255533" cy="30428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4746237"/>
              </p:ext>
            </p:extLst>
          </p:nvPr>
        </p:nvGraphicFramePr>
        <p:xfrm>
          <a:off x="468313" y="44450"/>
          <a:ext cx="8280400" cy="98425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8280400"/>
              </a:tblGrid>
              <a:tr h="984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Подпрограмма «Обеспечение населения Тосненского городского поселения Тосненского района Ленинградской области питьевой водой»                                                                                                                  10 599,0 тыс. рублей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227" marR="9227" marT="9218" marB="0" anchor="ctr"/>
                </a:tc>
              </a:tr>
            </a:tbl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="" xmlns:p14="http://schemas.microsoft.com/office/powerpoint/2010/main" val="2810600127"/>
              </p:ext>
            </p:extLst>
          </p:nvPr>
        </p:nvGraphicFramePr>
        <p:xfrm>
          <a:off x="2483768" y="1052736"/>
          <a:ext cx="4572000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="" xmlns:p14="http://schemas.microsoft.com/office/powerpoint/2010/main" val="1340549279"/>
              </p:ext>
            </p:extLst>
          </p:nvPr>
        </p:nvGraphicFramePr>
        <p:xfrm>
          <a:off x="827584" y="2420889"/>
          <a:ext cx="7657180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" name="Стрелка вниз 18"/>
          <p:cNvSpPr/>
          <p:nvPr/>
        </p:nvSpPr>
        <p:spPr>
          <a:xfrm>
            <a:off x="6359543" y="2334073"/>
            <a:ext cx="255533" cy="605675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2915816" y="2334073"/>
            <a:ext cx="255533" cy="605675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1619672" y="5002128"/>
            <a:ext cx="6192688" cy="15232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61402249"/>
              </p:ext>
            </p:extLst>
          </p:nvPr>
        </p:nvGraphicFramePr>
        <p:xfrm>
          <a:off x="250825" y="188913"/>
          <a:ext cx="8783638" cy="936625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8783638"/>
              </a:tblGrid>
              <a:tr h="9366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Подпрограмма «Развитие автомобильных дорог Тосненского городского поселения Тосненского района Ленинградской области»                                                                                                                  14 619,0 тыс. рублей</a:t>
                      </a:r>
                      <a:endParaRPr lang="ru-RU" sz="16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227" marR="9227" marT="923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00113" y="1976438"/>
            <a:ext cx="4572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b="1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825" y="4546600"/>
            <a:ext cx="4572000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rgbClr val="0000CC"/>
                </a:solidFill>
              </a:rPr>
              <a:t>Мероприятия по содержанию автомобильных дорог, расположенных на территории Тосненского городского поселения Тосненского района Ленинградской области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0000CC"/>
                </a:solidFill>
              </a:rPr>
              <a:t> </a:t>
            </a:r>
            <a:r>
              <a:rPr lang="ru-RU" sz="1600" b="1" dirty="0" smtClean="0">
                <a:solidFill>
                  <a:srgbClr val="0000CC"/>
                </a:solidFill>
              </a:rPr>
              <a:t>3 800,0 тыс. рублей</a:t>
            </a:r>
            <a:endParaRPr lang="ru-RU" sz="1600" b="1" dirty="0">
              <a:solidFill>
                <a:srgbClr val="0000C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0825" y="2657475"/>
            <a:ext cx="45720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rgbClr val="0000CC"/>
                </a:solidFill>
              </a:rPr>
              <a:t>Мероприятия по капитальному ремонту и ремонту автомобильных дорог общего пользования местного значения,  расположенных на территории Тосненского городского поселения Тосненского района Ленинградской области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00CC"/>
                </a:solidFill>
              </a:rPr>
              <a:t>3 228,5 тыс. рублей</a:t>
            </a:r>
            <a:r>
              <a:rPr lang="ru-RU" sz="1600" dirty="0" smtClean="0">
                <a:solidFill>
                  <a:srgbClr val="0000CC"/>
                </a:solidFill>
              </a:rPr>
              <a:t> </a:t>
            </a:r>
            <a:endParaRPr lang="ru-RU" sz="1600" dirty="0">
              <a:solidFill>
                <a:srgbClr val="0000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825" y="1300163"/>
            <a:ext cx="45720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0000CC"/>
                </a:solidFill>
              </a:rPr>
              <a:t>Мероприятия по </a:t>
            </a:r>
            <a:r>
              <a:rPr lang="ru-RU" sz="1600" dirty="0" smtClean="0">
                <a:solidFill>
                  <a:srgbClr val="0000CC"/>
                </a:solidFill>
              </a:rPr>
              <a:t>строительству (реконструкции), включая проектирование автомобильных дорог общего пользования местного значения</a:t>
            </a:r>
            <a:endParaRPr lang="ru-RU" sz="1600" dirty="0">
              <a:solidFill>
                <a:srgbClr val="0000CC"/>
              </a:solidFill>
            </a:endParaRPr>
          </a:p>
          <a:p>
            <a:pPr algn="ctr">
              <a:defRPr/>
            </a:pPr>
            <a:r>
              <a:rPr lang="ru-RU" sz="1600" dirty="0">
                <a:solidFill>
                  <a:srgbClr val="0000FF"/>
                </a:solidFill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</a:rPr>
              <a:t>7 590,5 тыс</a:t>
            </a:r>
            <a:r>
              <a:rPr lang="ru-RU" sz="1600" b="1" dirty="0">
                <a:solidFill>
                  <a:srgbClr val="0000FF"/>
                </a:solidFill>
              </a:rPr>
              <a:t>. рублей;</a:t>
            </a:r>
          </a:p>
        </p:txBody>
      </p:sp>
      <p:pic>
        <p:nvPicPr>
          <p:cNvPr id="13316" name="Picture 4" descr="http://lenta.kharkiv.ua/img/20191029/526bb1f2db2964de273c190cdabfe8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406" y="3140968"/>
            <a:ext cx="2957512" cy="1538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im0-tub-ru.yandex.net/i?id=4773808b4363e3a0fb138919f27cadf8&amp;n=13&amp;exp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683625"/>
            <a:ext cx="2911205" cy="1940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avatars.mds.yandex.net/get-zen_doc/1706517/pub_5cac8fe248652800af3f7025_5cac91155fb7b000afd5077a/scale_1200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874406" y="1161251"/>
            <a:ext cx="2664898" cy="199867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574675" y="1989138"/>
            <a:ext cx="792162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rgbClr val="CC0099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Проект бюджета Тосненского городского поселения </a:t>
            </a:r>
            <a:br>
              <a:rPr lang="ru-RU" altLang="ru-RU" sz="2000" b="1" dirty="0">
                <a:solidFill>
                  <a:srgbClr val="CC0099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</a:br>
            <a:r>
              <a:rPr lang="ru-RU" altLang="ru-RU" sz="2000" b="1" dirty="0">
                <a:solidFill>
                  <a:srgbClr val="CC0099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на </a:t>
            </a:r>
            <a:r>
              <a:rPr lang="ru-RU" altLang="ru-RU" sz="2000" b="1" dirty="0" smtClean="0">
                <a:solidFill>
                  <a:srgbClr val="CC0099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2022 </a:t>
            </a:r>
            <a:r>
              <a:rPr lang="ru-RU" altLang="ru-RU" sz="2000" b="1" dirty="0">
                <a:solidFill>
                  <a:srgbClr val="CC0099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год и на плановый период </a:t>
            </a:r>
            <a:r>
              <a:rPr lang="ru-RU" altLang="ru-RU" sz="2000" b="1" dirty="0" smtClean="0">
                <a:solidFill>
                  <a:srgbClr val="CC0099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2023 </a:t>
            </a:r>
            <a:r>
              <a:rPr lang="ru-RU" altLang="ru-RU" sz="2000" b="1" dirty="0">
                <a:solidFill>
                  <a:srgbClr val="CC0099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и </a:t>
            </a:r>
            <a:r>
              <a:rPr lang="ru-RU" altLang="ru-RU" sz="2000" b="1" dirty="0" smtClean="0">
                <a:solidFill>
                  <a:srgbClr val="CC0099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2024 </a:t>
            </a:r>
            <a:r>
              <a:rPr lang="ru-RU" altLang="ru-RU" sz="2000" b="1" dirty="0">
                <a:solidFill>
                  <a:srgbClr val="CC0099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годов разработан в соответствии с: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06400" y="3357563"/>
            <a:ext cx="6757988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Clr>
                <a:srgbClr val="0000FF"/>
              </a:buClr>
              <a:buFont typeface="Wingdings" pitchFamily="2" charset="2"/>
              <a:buChar char="Ø"/>
              <a:defRPr/>
            </a:pPr>
            <a:r>
              <a:rPr lang="ru-RU" sz="2000" b="1" dirty="0">
                <a:solidFill>
                  <a:srgbClr val="000099"/>
                </a:solidFill>
                <a:latin typeface="+mn-lt"/>
                <a:ea typeface="SimSun" panose="02010600030101010101" pitchFamily="2" charset="-122"/>
                <a:cs typeface="Times New Roman" pitchFamily="18" charset="0"/>
              </a:rPr>
              <a:t>требованиями Бюджетного кодекса Российской Федерации;</a:t>
            </a:r>
          </a:p>
          <a:p>
            <a:pPr marL="342900" indent="-342900" algn="just">
              <a:buClr>
                <a:srgbClr val="0000FF"/>
              </a:buClr>
              <a:buFont typeface="Wingdings" pitchFamily="2" charset="2"/>
              <a:buChar char="Ø"/>
              <a:defRPr/>
            </a:pPr>
            <a:r>
              <a:rPr lang="ru-RU" sz="2000" b="1" dirty="0">
                <a:solidFill>
                  <a:srgbClr val="000099"/>
                </a:solidFill>
                <a:latin typeface="+mn-lt"/>
                <a:ea typeface="SimSun" panose="02010600030101010101" pitchFamily="2" charset="-122"/>
                <a:cs typeface="Times New Roman" pitchFamily="18" charset="0"/>
              </a:rPr>
              <a:t>основными направлениями бюджетной политики  и налоговой политики;</a:t>
            </a:r>
          </a:p>
          <a:p>
            <a:pPr marL="342900" indent="-342900" algn="just">
              <a:buClr>
                <a:srgbClr val="0000FF"/>
              </a:buClr>
              <a:buFont typeface="Wingdings" pitchFamily="2" charset="2"/>
              <a:buChar char="Ø"/>
              <a:defRPr/>
            </a:pPr>
            <a:r>
              <a:rPr lang="ru-RU" sz="2000" b="1" dirty="0">
                <a:solidFill>
                  <a:srgbClr val="000099"/>
                </a:solidFill>
                <a:latin typeface="+mn-lt"/>
                <a:ea typeface="SimSun" panose="02010600030101010101" pitchFamily="2" charset="-122"/>
                <a:cs typeface="Times New Roman" pitchFamily="18" charset="0"/>
              </a:rPr>
              <a:t>показателями прогноза социально-экономического развития Тосненского городского поселения на </a:t>
            </a:r>
            <a:r>
              <a:rPr lang="ru-RU" sz="2000" b="1" dirty="0" smtClean="0">
                <a:solidFill>
                  <a:srgbClr val="000099"/>
                </a:solidFill>
                <a:latin typeface="+mn-lt"/>
                <a:ea typeface="SimSun" panose="02010600030101010101" pitchFamily="2" charset="-122"/>
                <a:cs typeface="Times New Roman" pitchFamily="18" charset="0"/>
              </a:rPr>
              <a:t>2022-2024 </a:t>
            </a:r>
            <a:r>
              <a:rPr lang="ru-RU" sz="2000" b="1" dirty="0">
                <a:solidFill>
                  <a:srgbClr val="000099"/>
                </a:solidFill>
                <a:latin typeface="+mn-lt"/>
                <a:ea typeface="SimSun" panose="02010600030101010101" pitchFamily="2" charset="-122"/>
                <a:cs typeface="Times New Roman" pitchFamily="18" charset="0"/>
              </a:rPr>
              <a:t>годы;</a:t>
            </a:r>
          </a:p>
          <a:p>
            <a:pPr marL="342900" indent="-342900" algn="just">
              <a:buClr>
                <a:srgbClr val="0000FF"/>
              </a:buClr>
              <a:buFont typeface="Wingdings" pitchFamily="2" charset="2"/>
              <a:buChar char="Ø"/>
              <a:defRPr/>
            </a:pPr>
            <a:r>
              <a:rPr lang="ru-RU" sz="2000" b="1" dirty="0">
                <a:solidFill>
                  <a:srgbClr val="000099"/>
                </a:solidFill>
                <a:latin typeface="+mn-lt"/>
                <a:ea typeface="SimSun" panose="02010600030101010101" pitchFamily="2" charset="-122"/>
                <a:cs typeface="Times New Roman" pitchFamily="18" charset="0"/>
              </a:rPr>
              <a:t>муниципальными </a:t>
            </a:r>
            <a:r>
              <a:rPr lang="ru-RU" sz="2000" b="1" dirty="0" smtClean="0">
                <a:solidFill>
                  <a:srgbClr val="000099"/>
                </a:solidFill>
                <a:latin typeface="+mn-lt"/>
                <a:ea typeface="SimSun" panose="02010600030101010101" pitchFamily="2" charset="-122"/>
                <a:cs typeface="Times New Roman" pitchFamily="18" charset="0"/>
              </a:rPr>
              <a:t>программами.</a:t>
            </a:r>
            <a:endParaRPr lang="ru-RU" sz="2000" b="1" dirty="0">
              <a:solidFill>
                <a:srgbClr val="000099"/>
              </a:solidFill>
              <a:latin typeface="+mn-lt"/>
              <a:ea typeface="SimSun" panose="02010600030101010101" pitchFamily="2" charset="-122"/>
              <a:cs typeface="Times New Roman" pitchFamily="18" charset="0"/>
            </a:endParaRPr>
          </a:p>
          <a:p>
            <a:pPr>
              <a:defRPr/>
            </a:pPr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cs typeface="Arial" pitchFamily="34" charset="0"/>
            </a:endParaRPr>
          </a:p>
          <a:p>
            <a:pPr>
              <a:defRPr/>
            </a:pPr>
            <a:endParaRPr lang="ru-RU" dirty="0">
              <a:cs typeface="Arial" pitchFamily="34" charset="0"/>
            </a:endParaRPr>
          </a:p>
        </p:txBody>
      </p:sp>
      <p:pic>
        <p:nvPicPr>
          <p:cNvPr id="8196" name="Picture 14" descr="https://img-fotki.yandex.ru/get/15554/200418627.58/0_117953_bc96f1a2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16632"/>
            <a:ext cx="91598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5950" y="1050925"/>
            <a:ext cx="8037513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Проект Решения  о местном бюджете внесен на </a:t>
            </a:r>
            <a:r>
              <a:rPr lang="ru-RU" altLang="ru-RU" sz="2000" b="1" dirty="0" smtClean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рассмотрение в совет </a:t>
            </a:r>
            <a:r>
              <a:rPr lang="ru-RU" altLang="ru-RU" sz="2000" b="1" dirty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депутатов ТГП </a:t>
            </a:r>
            <a:r>
              <a:rPr lang="ru-RU" altLang="ru-RU" sz="2000" b="1" dirty="0" smtClean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12.11.2021 г</a:t>
            </a:r>
            <a:r>
              <a:rPr lang="ru-RU" altLang="ru-RU" sz="2000" b="1" dirty="0">
                <a:solidFill>
                  <a:srgbClr val="04094C"/>
                </a:solidFill>
                <a:latin typeface="Georgia" panose="02040502050405020303" pitchFamily="18" charset="0"/>
                <a:ea typeface="Meiryo" pitchFamily="34" charset="-128"/>
                <a:cs typeface="Meiryo" pitchFamily="34" charset="-128"/>
              </a:rPr>
              <a:t>.</a:t>
            </a:r>
          </a:p>
          <a:p>
            <a:pPr algn="ctr">
              <a:defRPr/>
            </a:pPr>
            <a:endParaRPr lang="ru-RU" sz="2000" dirty="0">
              <a:latin typeface="+mj-lt"/>
              <a:ea typeface="SimSun" panose="02010600030101010101" pitchFamily="2" charset="-122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>
              <a:latin typeface="+mj-lt"/>
              <a:cs typeface="Times New Roman" pitchFamily="18" charset="0"/>
            </a:endParaRPr>
          </a:p>
          <a:p>
            <a:pPr algn="ctr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2" descr="https://leavingcertbusiness.files.wordpress.com/2016/04/seminar-1184788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149725"/>
            <a:ext cx="282416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25088908"/>
              </p:ext>
            </p:extLst>
          </p:nvPr>
        </p:nvGraphicFramePr>
        <p:xfrm>
          <a:off x="323850" y="136525"/>
          <a:ext cx="8604250" cy="923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04250"/>
              </a:tblGrid>
              <a:tr h="923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Подпрограмма "Благоустройство территории Тосненского городского поселения Тосненского района Ленинградской области"                                                                                                                    146 805,8 тыс. рублей</a:t>
                      </a:r>
                      <a:endParaRPr lang="ru-RU" sz="1700" b="1" i="0" u="none" strike="noStrike" dirty="0">
                        <a:solidFill>
                          <a:srgbClr val="00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7" marR="9227" marT="9233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="" xmlns:p14="http://schemas.microsoft.com/office/powerpoint/2010/main" val="1246331299"/>
              </p:ext>
            </p:extLst>
          </p:nvPr>
        </p:nvGraphicFramePr>
        <p:xfrm>
          <a:off x="251520" y="1196752"/>
          <a:ext cx="698477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https://media.online47.ru/media/photo/article/__63884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5580112" y="4581128"/>
            <a:ext cx="3391577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6300192" y="1268760"/>
            <a:ext cx="2748183" cy="208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179018" y="1144130"/>
            <a:ext cx="4938292" cy="2170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1144130"/>
            <a:ext cx="4311211" cy="2170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89377246"/>
              </p:ext>
            </p:extLst>
          </p:nvPr>
        </p:nvGraphicFramePr>
        <p:xfrm>
          <a:off x="539552" y="140160"/>
          <a:ext cx="8280723" cy="984584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8280723"/>
              </a:tblGrid>
              <a:tr h="8639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Arial Black" panose="020B0A04020102020204" pitchFamily="34" charset="0"/>
                        </a:rPr>
                        <a:t> Муниципальная программа "Энергосбережение и повышение энергоэффективности Тосненского городского поселения Тосненского района Ленинградской области"                                                                                                                    9 300,0 тыс. рублей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227" marR="9227" marT="9224" marB="0" anchor="ctr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411413" y="1341438"/>
          <a:ext cx="4608512" cy="1528762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4608512"/>
              </a:tblGrid>
              <a:tr h="15287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 smtClean="0">
                          <a:effectLst/>
                          <a:latin typeface="Arial Black" panose="020B0A04020102020204" pitchFamily="34" charset="0"/>
                        </a:rPr>
                        <a:t>Мероприятия по повышению энергоэффективности объектов Тосненского городского поселения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0" marB="0" anchor="ctr"/>
                </a:tc>
              </a:tr>
            </a:tbl>
          </a:graphicData>
        </a:graphic>
      </p:graphicFrame>
      <p:sp>
        <p:nvSpPr>
          <p:cNvPr id="2" name="Стрелка вниз 1"/>
          <p:cNvSpPr/>
          <p:nvPr/>
        </p:nvSpPr>
        <p:spPr>
          <a:xfrm>
            <a:off x="4427538" y="1130300"/>
            <a:ext cx="287337" cy="323850"/>
          </a:xfrm>
          <a:prstGeom prst="down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197420" y="3140968"/>
          <a:ext cx="8839076" cy="360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zero-dolgoe.net/images/new3/24c034c126eb373d05b3c4327094553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84903" y="3933056"/>
            <a:ext cx="3885396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23518187"/>
              </p:ext>
            </p:extLst>
          </p:nvPr>
        </p:nvGraphicFramePr>
        <p:xfrm>
          <a:off x="436563" y="44450"/>
          <a:ext cx="8528050" cy="158908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8528050"/>
              </a:tblGrid>
              <a:tr h="1589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Муниципальная программа «Формирование современной городской среды территории Тосненского городского поселения Тосненского района Ленинградской области на 2018-2024 годы"                                                                                                                                                                </a:t>
                      </a:r>
                      <a:r>
                        <a:rPr lang="ru-RU" sz="1800" b="1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5 279,0 тыс. рублей</a:t>
                      </a:r>
                    </a:p>
                  </a:txBody>
                  <a:tcPr marL="9227" marR="9227" marT="9228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828498003"/>
              </p:ext>
            </p:extLst>
          </p:nvPr>
        </p:nvGraphicFramePr>
        <p:xfrm>
          <a:off x="2267744" y="1628800"/>
          <a:ext cx="5800346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4" descr="http://www.niipigrad.ru/wp-content/uploads/2017/11/sreda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4932040" y="3933056"/>
            <a:ext cx="3710600" cy="262351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808308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/>
          <a:lstStyle/>
          <a:p>
            <a:pPr fontAlgn="ctr"/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Муниципальная программа «Развитие культуры в Тосненском городском поселении Тосненского района </a:t>
            </a:r>
            <a:b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Ленинградской области»                                                                                                                  72 167,1 тыс. рублей</a:t>
            </a:r>
            <a:endParaRPr lang="ru-RU" sz="1800" b="1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683568" y="1988841"/>
            <a:ext cx="3312368" cy="2520279"/>
          </a:xfr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spcBef>
                <a:spcPct val="0"/>
              </a:spcBef>
              <a:buFont typeface="Arial" charset="0"/>
              <a:buNone/>
              <a:defRPr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charset="0"/>
              </a:rPr>
              <a:t>Подпрограмма  «Развитие культурно-досуговой деятельности в Тосненском городском поселении Тосненского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charset="0"/>
              </a:rPr>
              <a:t>района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charset="0"/>
              </a:rPr>
              <a:t>Ленинградской области» 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Arial" charset="0"/>
            </a:endParaRPr>
          </a:p>
          <a:p>
            <a:pPr marL="0" indent="0" algn="ctr">
              <a:spcBef>
                <a:spcPct val="0"/>
              </a:spcBef>
              <a:buFont typeface="Arial" charset="0"/>
              <a:buNone/>
              <a:defRPr/>
            </a:pPr>
            <a:r>
              <a:rPr lang="ru-RU" sz="1800" b="1" dirty="0" smtClean="0">
                <a:solidFill>
                  <a:srgbClr val="0000FF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charset="0"/>
              </a:rPr>
              <a:t>71 680,2 тыс</a:t>
            </a:r>
            <a:r>
              <a:rPr lang="ru-RU" sz="1800" b="1" dirty="0">
                <a:solidFill>
                  <a:srgbClr val="0000FF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charset="0"/>
              </a:rPr>
              <a:t>. </a:t>
            </a:r>
            <a:r>
              <a:rPr lang="ru-RU" sz="1800" b="1" dirty="0" smtClean="0">
                <a:solidFill>
                  <a:srgbClr val="0000FF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charset="0"/>
              </a:rPr>
              <a:t>рублей</a:t>
            </a:r>
            <a:endParaRPr lang="ru-RU" sz="1800" b="1" dirty="0">
              <a:solidFill>
                <a:srgbClr val="0000FF"/>
              </a:solidFill>
              <a:latin typeface="Batang" panose="02030600000101010101" pitchFamily="18" charset="-127"/>
              <a:ea typeface="Batang" panose="02030600000101010101" pitchFamily="18" charset="-127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9338" y="1988841"/>
            <a:ext cx="3600450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Подпрограмма «Развитие и модернизация объектов  культуры Тосненского городского поселения Тосненского района Ленинградской области» </a:t>
            </a:r>
          </a:p>
          <a:p>
            <a:pPr algn="ctr">
              <a:defRPr/>
            </a:pPr>
            <a:endParaRPr lang="ru-RU" b="1" dirty="0" smtClean="0">
              <a:solidFill>
                <a:srgbClr val="0000F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0000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486,8 тыс</a:t>
            </a:r>
            <a:r>
              <a:rPr lang="ru-RU" b="1" dirty="0">
                <a:solidFill>
                  <a:srgbClr val="0000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r>
              <a:rPr lang="ru-RU" b="1" dirty="0" smtClean="0">
                <a:solidFill>
                  <a:srgbClr val="0000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рублей</a:t>
            </a:r>
          </a:p>
          <a:p>
            <a:pPr algn="ctr">
              <a:defRPr/>
            </a:pPr>
            <a:endParaRPr lang="ru-RU" b="1" dirty="0">
              <a:solidFill>
                <a:srgbClr val="0000F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653136"/>
            <a:ext cx="3312368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9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tosnovestnik.ru/Pictures/newslent_gallery/big/1505294802qhqfpccrrr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023" r="-2" b="22038"/>
          <a:stretch>
            <a:fillRect/>
          </a:stretch>
        </p:blipFill>
        <p:spPr bwMode="auto">
          <a:xfrm>
            <a:off x="177800" y="5176838"/>
            <a:ext cx="3243263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362304" y="5142815"/>
            <a:ext cx="2682125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745955" y="3357266"/>
            <a:ext cx="1654841" cy="22064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83568" y="404664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latin typeface="+mn-lt"/>
                <a:cs typeface="+mn-cs"/>
              </a:rPr>
              <a:t>Подрограмма «Развитие культурно - досуговой деятельности </a:t>
            </a:r>
            <a:r>
              <a:rPr lang="ru-RU" b="1" dirty="0">
                <a:latin typeface="+mn-lt"/>
                <a:cs typeface="+mn-cs"/>
              </a:rPr>
              <a:t>в Тосненском городском поселении Тосненского </a:t>
            </a:r>
            <a:r>
              <a:rPr lang="ru-RU" b="1" dirty="0" smtClean="0">
                <a:latin typeface="+mn-lt"/>
                <a:cs typeface="+mn-cs"/>
              </a:rPr>
              <a:t>района Ленинградской области»        </a:t>
            </a:r>
            <a:endParaRPr lang="ru-RU" b="1" dirty="0">
              <a:latin typeface="+mn-lt"/>
              <a:cs typeface="+mn-cs"/>
            </a:endParaRP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latin typeface="+mn-lt"/>
                <a:cs typeface="+mn-cs"/>
              </a:rPr>
              <a:t>71 680,2 тыс</a:t>
            </a:r>
            <a:r>
              <a:rPr lang="ru-RU" b="1" dirty="0">
                <a:latin typeface="+mn-lt"/>
                <a:cs typeface="+mn-cs"/>
              </a:rPr>
              <a:t>. 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8163" y="1389063"/>
            <a:ext cx="8281987" cy="369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Организация и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проведение мероприятий в сфере культуры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1 910,0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тыс. рублей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7800" y="1838325"/>
            <a:ext cx="8929688" cy="368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Организация и проведение мероприятий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подростковыми клубами –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220,0 тыс. 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4038" y="2319338"/>
            <a:ext cx="8316912" cy="9239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Обеспечение деятельности 3-х муниципальных казенных  учреждений культуры, созданных для организации культурно-досуговой деятельности и реализации творческого потенциала населения 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69 550,2 тыс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. рублей</a:t>
            </a:r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796925" y="3243263"/>
            <a:ext cx="600075" cy="790575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0000FF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Стрелка вправо 10"/>
          <p:cNvSpPr/>
          <p:nvPr/>
        </p:nvSpPr>
        <p:spPr>
          <a:xfrm rot="5400000">
            <a:off x="4317207" y="3178969"/>
            <a:ext cx="579437" cy="790575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0000FF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Стрелка вправо 11"/>
          <p:cNvSpPr/>
          <p:nvPr/>
        </p:nvSpPr>
        <p:spPr>
          <a:xfrm rot="5400000">
            <a:off x="8041481" y="3217070"/>
            <a:ext cx="606425" cy="849312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0000FF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Группа 12"/>
          <p:cNvGrpSpPr/>
          <p:nvPr/>
        </p:nvGrpSpPr>
        <p:grpSpPr>
          <a:xfrm>
            <a:off x="4230" y="4040309"/>
            <a:ext cx="3816424" cy="1044875"/>
            <a:chOff x="1279" y="1811"/>
            <a:chExt cx="3852963" cy="1461435"/>
          </a:xfrm>
          <a:solidFill>
            <a:srgbClr val="CCFFFF"/>
          </a:soli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279" y="1811"/>
              <a:ext cx="3852963" cy="146143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68547" y="94150"/>
              <a:ext cx="3710281" cy="131875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770" tIns="32385" rIns="64770" bIns="32385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700" b="1" dirty="0">
                  <a:solidFill>
                    <a:schemeClr val="accent6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МКУ «СКК «Космонавт» </a:t>
              </a:r>
            </a:p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44 643,3 тыс</a:t>
              </a:r>
              <a:r>
                <a:rPr lang="ru-RU" sz="1700" b="1" dirty="0">
                  <a:solidFill>
                    <a:schemeClr val="accent5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. рублей</a:t>
              </a:r>
              <a:r>
                <a:rPr lang="ru-RU" sz="1700" b="1" dirty="0">
                  <a:solidFill>
                    <a:schemeClr val="accent6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;</a:t>
              </a:r>
            </a:p>
          </p:txBody>
        </p:sp>
      </p:grpSp>
      <p:grpSp>
        <p:nvGrpSpPr>
          <p:cNvPr id="30735" name="Группа 15"/>
          <p:cNvGrpSpPr>
            <a:grpSpLocks/>
          </p:cNvGrpSpPr>
          <p:nvPr/>
        </p:nvGrpSpPr>
        <p:grpSpPr bwMode="auto">
          <a:xfrm>
            <a:off x="2895600" y="5614988"/>
            <a:ext cx="3717925" cy="1096962"/>
            <a:chOff x="25486" y="1606363"/>
            <a:chExt cx="3546104" cy="952871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25486" y="1606363"/>
              <a:ext cx="3546104" cy="952871"/>
            </a:xfrm>
            <a:prstGeom prst="roundRect">
              <a:avLst/>
            </a:prstGeom>
            <a:solidFill>
              <a:srgbClr val="CC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117849" y="1669796"/>
              <a:ext cx="3453741" cy="860480"/>
            </a:xfrm>
            <a:prstGeom prst="rect">
              <a:avLst/>
            </a:prstGeom>
            <a:solidFill>
              <a:srgbClr val="CCFFFF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30480" rIns="60960" bIns="3048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700" b="1" dirty="0">
                  <a:solidFill>
                    <a:schemeClr val="accent6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МКУК «Ушакинский ЦДНТ» </a:t>
              </a: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13 162,8 тыс</a:t>
              </a:r>
              <a:r>
                <a:rPr lang="ru-RU" sz="1700" b="1" dirty="0">
                  <a:solidFill>
                    <a:schemeClr val="accent5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. рублей;</a:t>
              </a:r>
            </a:p>
          </p:txBody>
        </p:sp>
      </p:grpSp>
      <p:grpSp>
        <p:nvGrpSpPr>
          <p:cNvPr id="5" name="Группа 18"/>
          <p:cNvGrpSpPr/>
          <p:nvPr/>
        </p:nvGrpSpPr>
        <p:grpSpPr>
          <a:xfrm>
            <a:off x="5168310" y="4011559"/>
            <a:ext cx="3975690" cy="1143574"/>
            <a:chOff x="29853" y="2656991"/>
            <a:chExt cx="3498543" cy="827815"/>
          </a:xfrm>
          <a:solidFill>
            <a:srgbClr val="CCFFFF"/>
          </a:solidFill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29853" y="2656991"/>
              <a:ext cx="3498543" cy="82781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70264" y="2697402"/>
              <a:ext cx="3417721" cy="74699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28575" rIns="57150" bIns="28575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700" b="1" dirty="0">
                  <a:solidFill>
                    <a:schemeClr val="accent6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МКУК «Тарасовский СДК»</a:t>
              </a:r>
            </a:p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700" b="1" dirty="0">
                  <a:solidFill>
                    <a:schemeClr val="accent6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 </a:t>
              </a:r>
              <a:r>
                <a:rPr lang="ru-RU" sz="1700" b="1" dirty="0" smtClean="0">
                  <a:solidFill>
                    <a:schemeClr val="accent5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11 744,1 тыс</a:t>
              </a:r>
              <a:r>
                <a:rPr lang="ru-RU" sz="1700" b="1" dirty="0">
                  <a:solidFill>
                    <a:schemeClr val="accent5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. рублей.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43608" y="1772816"/>
            <a:ext cx="7056784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</a:rPr>
              <a:t>Поддержка развития общественной инфраструктуры муниципального значения (приобретение </a:t>
            </a:r>
            <a:r>
              <a:rPr lang="ru-RU" b="1" dirty="0" smtClean="0">
                <a:solidFill>
                  <a:srgbClr val="7030A0"/>
                </a:solidFill>
              </a:rPr>
              <a:t>сценического оборудования и танцевальных костюмов для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МКУК </a:t>
            </a:r>
            <a:r>
              <a:rPr lang="ru-RU" b="1" dirty="0" smtClean="0">
                <a:solidFill>
                  <a:srgbClr val="7030A0"/>
                </a:solidFill>
              </a:rPr>
              <a:t>«Тарасовский СДК») </a:t>
            </a:r>
            <a:r>
              <a:rPr lang="ru-RU" b="1" dirty="0">
                <a:solidFill>
                  <a:srgbClr val="7030A0"/>
                </a:solidFill>
              </a:rPr>
              <a:t>– </a:t>
            </a:r>
            <a:r>
              <a:rPr lang="ru-RU" b="1" dirty="0" smtClean="0">
                <a:solidFill>
                  <a:srgbClr val="7030A0"/>
                </a:solidFill>
              </a:rPr>
              <a:t>486,8 </a:t>
            </a:r>
            <a:r>
              <a:rPr lang="ru-RU" b="1" dirty="0">
                <a:solidFill>
                  <a:srgbClr val="7030A0"/>
                </a:solidFill>
              </a:rPr>
              <a:t>тыс. рублей, в том числе </a:t>
            </a:r>
            <a:r>
              <a:rPr lang="ru-RU" b="1" dirty="0" smtClean="0">
                <a:solidFill>
                  <a:srgbClr val="7030A0"/>
                </a:solidFill>
              </a:rPr>
              <a:t>462,5 </a:t>
            </a:r>
            <a:r>
              <a:rPr lang="ru-RU" b="1" dirty="0">
                <a:solidFill>
                  <a:srgbClr val="7030A0"/>
                </a:solidFill>
              </a:rPr>
              <a:t>тыс. рублей </a:t>
            </a:r>
            <a:r>
              <a:rPr lang="ru-RU" b="1" dirty="0" smtClean="0">
                <a:solidFill>
                  <a:srgbClr val="7030A0"/>
                </a:solidFill>
              </a:rPr>
              <a:t>- средства </a:t>
            </a:r>
            <a:r>
              <a:rPr lang="ru-RU" b="1" dirty="0">
                <a:solidFill>
                  <a:srgbClr val="7030A0"/>
                </a:solidFill>
              </a:rPr>
              <a:t>областного бюджета Ленинградской области</a:t>
            </a:r>
          </a:p>
          <a:p>
            <a:pPr algn="ctr">
              <a:defRPr/>
            </a:pP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5845" name="Прямоугольник 3"/>
          <p:cNvSpPr>
            <a:spLocks noChangeArrowheads="1"/>
          </p:cNvSpPr>
          <p:nvPr/>
        </p:nvSpPr>
        <p:spPr bwMode="auto">
          <a:xfrm>
            <a:off x="611188" y="764704"/>
            <a:ext cx="7921625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660066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Подпрограмма «Развитие и модернизация объектов  культуры Тосненского городского поселения Тосненского района Ленинградской области» </a:t>
            </a:r>
          </a:p>
          <a:p>
            <a:pPr algn="ctr"/>
            <a:r>
              <a:rPr lang="ru-RU" sz="1700" b="1" dirty="0" smtClean="0">
                <a:solidFill>
                  <a:srgbClr val="660066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486,8 тыс</a:t>
            </a:r>
            <a:r>
              <a:rPr lang="ru-RU" sz="1700" b="1" dirty="0">
                <a:solidFill>
                  <a:srgbClr val="660066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. рублей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267744" y="3717032"/>
            <a:ext cx="4176464" cy="266322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1" y="116633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latin typeface="+mn-lt"/>
                <a:cs typeface="+mn-cs"/>
              </a:rPr>
              <a:t>Муниципальная программа "Развитие </a:t>
            </a:r>
            <a:r>
              <a:rPr lang="ru-RU" b="1" dirty="0" smtClean="0">
                <a:latin typeface="+mn-lt"/>
                <a:cs typeface="+mn-cs"/>
              </a:rPr>
              <a:t>физической культуры, спорта и молодежной политики на территории  Тосненского городского поселения </a:t>
            </a:r>
            <a:r>
              <a:rPr lang="ru-RU" b="1" dirty="0">
                <a:latin typeface="+mn-lt"/>
                <a:cs typeface="+mn-cs"/>
              </a:rPr>
              <a:t>Тосненского района Ленинградской области </a:t>
            </a:r>
            <a:r>
              <a:rPr lang="ru-RU" b="1" dirty="0" smtClean="0">
                <a:latin typeface="+mn-lt"/>
                <a:cs typeface="+mn-cs"/>
              </a:rPr>
              <a:t>"        </a:t>
            </a:r>
            <a:endParaRPr lang="ru-RU" b="1" dirty="0">
              <a:latin typeface="+mn-lt"/>
              <a:cs typeface="+mn-cs"/>
            </a:endParaRP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latin typeface="+mn-lt"/>
                <a:cs typeface="+mn-cs"/>
              </a:rPr>
              <a:t>68 826,6 тыс</a:t>
            </a:r>
            <a:r>
              <a:rPr lang="ru-RU" b="1" dirty="0">
                <a:latin typeface="+mn-lt"/>
                <a:cs typeface="+mn-cs"/>
              </a:rPr>
              <a:t>. рублей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3498284870"/>
              </p:ext>
            </p:extLst>
          </p:nvPr>
        </p:nvGraphicFramePr>
        <p:xfrm>
          <a:off x="287016" y="1268760"/>
          <a:ext cx="885698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28839961"/>
              </p:ext>
            </p:extLst>
          </p:nvPr>
        </p:nvGraphicFramePr>
        <p:xfrm>
          <a:off x="468312" y="260351"/>
          <a:ext cx="8280151" cy="1228428"/>
        </p:xfrm>
        <a:graphic>
          <a:graphicData uri="http://schemas.openxmlformats.org/drawingml/2006/table">
            <a:tbl>
              <a:tblPr>
                <a:tableStyleId>{306799F8-075E-4A3A-A7F6-7FBC6576F1A4}</a:tableStyleId>
              </a:tblPr>
              <a:tblGrid>
                <a:gridCol w="8280151"/>
              </a:tblGrid>
              <a:tr h="8643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u="none" strike="noStrike" dirty="0" smtClean="0">
                          <a:solidFill>
                            <a:srgbClr val="003300"/>
                          </a:solidFill>
                          <a:effectLst/>
                          <a:latin typeface="Bookman Old Style" panose="02050604050505020204" pitchFamily="18" charset="0"/>
                        </a:rPr>
                        <a:t>Подпрограмма "Развитие физической культуры и массового спорта в Тосненском городском поселении Тосненского района Ленинградской области"    </a:t>
                      </a:r>
                      <a:r>
                        <a:rPr lang="ru-RU" sz="2000" b="1" u="none" strike="noStrike" dirty="0" smtClean="0">
                          <a:solidFill>
                            <a:srgbClr val="003300"/>
                          </a:solidFill>
                          <a:effectLst/>
                          <a:latin typeface="Bookman Old Style" panose="02050604050505020204" pitchFamily="18" charset="0"/>
                        </a:rPr>
                        <a:t>                                                                                                                                                            1 400,0 тыс. рублей</a:t>
                      </a:r>
                      <a:endParaRPr lang="ru-RU" sz="1700" b="1" i="0" u="none" strike="noStrike" dirty="0">
                        <a:solidFill>
                          <a:srgbClr val="003300"/>
                        </a:solidFill>
                        <a:effectLst/>
                        <a:latin typeface="Bookman Old Style" panose="02050604050505020204" pitchFamily="18" charset="0"/>
                        <a:cs typeface="Arial" panose="020B0604020202020204" pitchFamily="34" charset="0"/>
                      </a:endParaRPr>
                    </a:p>
                  </a:txBody>
                  <a:tcPr marL="9227" marR="9227" marT="9228" marB="0" anchor="ctr"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043608" y="4653136"/>
            <a:ext cx="3024336" cy="200099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3151402489"/>
              </p:ext>
            </p:extLst>
          </p:nvPr>
        </p:nvGraphicFramePr>
        <p:xfrm>
          <a:off x="395536" y="1700808"/>
          <a:ext cx="849694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28800"/>
            <a:ext cx="3168352" cy="187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62062772"/>
              </p:ext>
            </p:extLst>
          </p:nvPr>
        </p:nvGraphicFramePr>
        <p:xfrm>
          <a:off x="467544" y="116632"/>
          <a:ext cx="8519418" cy="131986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8519418"/>
              </a:tblGrid>
              <a:tr h="10798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solidFill>
                            <a:srgbClr val="04094C"/>
                          </a:solidFill>
                          <a:effectLst/>
                        </a:rPr>
                        <a:t>Подпрограмма </a:t>
                      </a:r>
                      <a:r>
                        <a:rPr lang="ru-RU" sz="2000" u="none" strike="noStrike" dirty="0" smtClean="0">
                          <a:solidFill>
                            <a:srgbClr val="04094C"/>
                          </a:solidFill>
                          <a:effectLst/>
                        </a:rPr>
                        <a:t>«Развитие </a:t>
                      </a:r>
                      <a:r>
                        <a:rPr lang="ru-RU" sz="2000" u="none" strike="noStrike" dirty="0">
                          <a:solidFill>
                            <a:srgbClr val="04094C"/>
                          </a:solidFill>
                          <a:effectLst/>
                        </a:rPr>
                        <a:t>объектов физической культуры и спорта </a:t>
                      </a:r>
                      <a:r>
                        <a:rPr lang="ru-RU" sz="2000" u="none" strike="noStrike" dirty="0" smtClean="0">
                          <a:solidFill>
                            <a:srgbClr val="04094C"/>
                          </a:solidFill>
                          <a:effectLst/>
                        </a:rPr>
                        <a:t>в </a:t>
                      </a:r>
                      <a:r>
                        <a:rPr lang="ru-RU" sz="2000" u="none" strike="noStrike" dirty="0">
                          <a:solidFill>
                            <a:srgbClr val="04094C"/>
                          </a:solidFill>
                          <a:effectLst/>
                        </a:rPr>
                        <a:t>Тосненском городском поселении </a:t>
                      </a:r>
                      <a:endParaRPr lang="ru-RU" sz="2000" u="none" strike="noStrike" dirty="0" smtClean="0">
                        <a:solidFill>
                          <a:srgbClr val="04094C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04094C"/>
                          </a:solidFill>
                          <a:effectLst/>
                        </a:rPr>
                        <a:t>Тосненского </a:t>
                      </a:r>
                      <a:r>
                        <a:rPr lang="ru-RU" sz="2000" u="none" strike="noStrike" dirty="0">
                          <a:solidFill>
                            <a:srgbClr val="04094C"/>
                          </a:solidFill>
                          <a:effectLst/>
                        </a:rPr>
                        <a:t>района Ленинградской </a:t>
                      </a:r>
                      <a:r>
                        <a:rPr lang="ru-RU" sz="2000" u="none" strike="noStrike" dirty="0" smtClean="0">
                          <a:solidFill>
                            <a:srgbClr val="04094C"/>
                          </a:solidFill>
                          <a:effectLst/>
                        </a:rPr>
                        <a:t>области»                                                                                                               </a:t>
                      </a:r>
                      <a:r>
                        <a:rPr lang="ru-RU" sz="2300" u="none" strike="noStrike" dirty="0" smtClean="0">
                          <a:solidFill>
                            <a:srgbClr val="04094C"/>
                          </a:solidFill>
                          <a:effectLst/>
                        </a:rPr>
                        <a:t> </a:t>
                      </a:r>
                      <a:r>
                        <a:rPr lang="ru-RU" sz="2300" b="1" u="none" strike="noStrike" dirty="0" smtClean="0">
                          <a:solidFill>
                            <a:srgbClr val="04094C"/>
                          </a:solidFill>
                          <a:effectLst/>
                        </a:rPr>
                        <a:t>48 915,4 тыс</a:t>
                      </a:r>
                      <a:r>
                        <a:rPr lang="ru-RU" sz="2300" b="1" u="none" strike="noStrike" dirty="0">
                          <a:solidFill>
                            <a:srgbClr val="04094C"/>
                          </a:solidFill>
                          <a:effectLst/>
                        </a:rPr>
                        <a:t>. рублей</a:t>
                      </a:r>
                      <a:endParaRPr lang="ru-RU" sz="1700" b="1" i="0" u="none" strike="noStrike" dirty="0">
                        <a:solidFill>
                          <a:srgbClr val="04094C"/>
                        </a:solidFill>
                        <a:effectLst/>
                        <a:latin typeface="Bookman Old Style" panose="02050604050505020204" pitchFamily="18" charset="0"/>
                        <a:cs typeface="Arial" panose="020B0604020202020204" pitchFamily="34" charset="0"/>
                      </a:endParaRPr>
                    </a:p>
                  </a:txBody>
                  <a:tcPr marL="9227" marR="9227" marT="9224" marB="0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02436487"/>
              </p:ext>
            </p:extLst>
          </p:nvPr>
        </p:nvGraphicFramePr>
        <p:xfrm>
          <a:off x="3131840" y="1556792"/>
          <a:ext cx="2736304" cy="122413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736304"/>
              </a:tblGrid>
              <a:tr h="122413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effectLst/>
                        </a:rPr>
                        <a:t>Строительство физкультурно – оздоровительного</a:t>
                      </a:r>
                      <a:r>
                        <a:rPr lang="ru-RU" sz="1600" u="none" strike="noStrike" baseline="0" dirty="0" smtClean="0">
                          <a:effectLst/>
                        </a:rPr>
                        <a:t> комплекса в             дер. Новолисино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baseline="0" dirty="0" smtClean="0">
                          <a:effectLst/>
                        </a:rPr>
                        <a:t>1 051,0 тыс. рублей</a:t>
                      </a:r>
                      <a:endParaRPr lang="ru-RU" sz="1600" b="1" u="none" strike="noStrike" dirty="0" smtClean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076" name="Picture 4" descr="http://www.vistcard.ru/files_docum_content/758_docc_fld3.jpg?00000000000000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b="9428"/>
          <a:stretch/>
        </p:blipFill>
        <p:spPr bwMode="auto">
          <a:xfrm>
            <a:off x="3419872" y="4797152"/>
            <a:ext cx="2232248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2924945"/>
          <a:ext cx="3168352" cy="165618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168352"/>
              </a:tblGrid>
              <a:tr h="165618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kern="1200" dirty="0" smtClean="0">
                          <a:solidFill>
                            <a:srgbClr val="001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Капитальный ремонт стадиона по адресу: г. Тосно, парковая зона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kern="1200" dirty="0" smtClean="0">
                          <a:solidFill>
                            <a:srgbClr val="001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47 527,0 тыс. рублей</a:t>
                      </a:r>
                      <a:r>
                        <a:rPr lang="ru-RU" sz="1400" b="0" u="none" strike="noStrike" kern="1200" dirty="0" smtClean="0">
                          <a:solidFill>
                            <a:srgbClr val="001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0" i="1" u="none" strike="noStrike" kern="1200" dirty="0" smtClean="0">
                          <a:solidFill>
                            <a:srgbClr val="001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том числе              43 249,6 тыс.рублей средства</a:t>
                      </a:r>
                      <a:r>
                        <a:rPr lang="ru-RU" sz="1400" b="0" i="1" u="none" strike="noStrike" kern="1200" baseline="0" dirty="0" smtClean="0">
                          <a:solidFill>
                            <a:srgbClr val="001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областного бюджета Ленинградской области</a:t>
                      </a:r>
                      <a:endParaRPr lang="ru-RU" sz="1400" b="0" u="none" strike="noStrike" kern="1200" dirty="0" smtClean="0">
                        <a:solidFill>
                          <a:srgbClr val="001A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8" name="Picture 4" descr="https://fastly.4sqi.net/img/general/600x600/33425378_C80ukakiZNgHzdWEzHKWST5dj8jkPpyydUo2VrQKu_c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95536" y="4797152"/>
            <a:ext cx="2880320" cy="180019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79527474"/>
              </p:ext>
            </p:extLst>
          </p:nvPr>
        </p:nvGraphicFramePr>
        <p:xfrm>
          <a:off x="5796136" y="2852936"/>
          <a:ext cx="3168352" cy="194421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168352"/>
              </a:tblGrid>
              <a:tr h="194421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Поддержка развития общественной инфраструктуры муниципального значения (приобретение газонного трактора для МКУ «СДЦ</a:t>
                      </a:r>
                      <a:r>
                        <a:rPr lang="ru-RU" sz="16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«Атлант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»)  </a:t>
                      </a:r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337,4 тыс. рублей</a:t>
                      </a:r>
                      <a:endParaRPr lang="ru-RU" sz="1400" b="1" i="1" u="none" strike="noStrike" kern="1200" baseline="0" dirty="0" smtClean="0">
                        <a:solidFill>
                          <a:srgbClr val="001A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400" b="0" i="1" u="none" strike="noStrike" kern="1200" baseline="0" dirty="0" smtClean="0">
                          <a:solidFill>
                            <a:srgbClr val="001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в том числе 320,5 тыс. рублей - средства областного бюджета Ленинградской области)</a:t>
                      </a:r>
                      <a:endParaRPr lang="ru-RU" sz="1400" b="0" i="1" u="none" strike="noStrike" kern="1200" baseline="0" dirty="0">
                        <a:solidFill>
                          <a:srgbClr val="001A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012161" y="4797152"/>
            <a:ext cx="2664295" cy="17900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78133150"/>
              </p:ext>
            </p:extLst>
          </p:nvPr>
        </p:nvGraphicFramePr>
        <p:xfrm>
          <a:off x="179512" y="188640"/>
          <a:ext cx="8790547" cy="126094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8790547"/>
              </a:tblGrid>
              <a:tr h="1260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Bookman Old Style" panose="02050604050505020204" pitchFamily="18" charset="0"/>
                        </a:rPr>
                        <a:t>Подпрограмма </a:t>
                      </a:r>
                      <a:r>
                        <a:rPr lang="ru-RU" sz="1800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«Обеспечение </a:t>
                      </a:r>
                      <a:r>
                        <a:rPr lang="ru-RU" sz="1800" u="none" strike="noStrike" dirty="0">
                          <a:effectLst/>
                          <a:latin typeface="Bookman Old Style" panose="02050604050505020204" pitchFamily="18" charset="0"/>
                        </a:rPr>
                        <a:t>жителей Тосненского городского поселения Тосненского района Ленинградской области </a:t>
                      </a:r>
                      <a:r>
                        <a:rPr lang="ru-RU" sz="1800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услугами </a:t>
                      </a:r>
                      <a:r>
                        <a:rPr lang="ru-RU" sz="1800" u="none" strike="noStrike" dirty="0">
                          <a:effectLst/>
                          <a:latin typeface="Bookman Old Style" panose="02050604050505020204" pitchFamily="18" charset="0"/>
                        </a:rPr>
                        <a:t>в </a:t>
                      </a:r>
                      <a:r>
                        <a:rPr lang="ru-RU" sz="1800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сфере физической культуры и </a:t>
                      </a:r>
                      <a:r>
                        <a:rPr lang="ru-RU" sz="1800" u="none" strike="noStrike" dirty="0">
                          <a:effectLst/>
                          <a:latin typeface="Bookman Old Style" panose="02050604050505020204" pitchFamily="18" charset="0"/>
                        </a:rPr>
                        <a:t>спорта, оздоровления </a:t>
                      </a:r>
                      <a:r>
                        <a:rPr lang="ru-RU" sz="1800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и досуга»</a:t>
                      </a:r>
                    </a:p>
                    <a:p>
                      <a:pPr algn="ctr" fontAlgn="ctr"/>
                      <a:r>
                        <a:rPr lang="ru-RU" sz="2300" b="1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18 </a:t>
                      </a:r>
                      <a:r>
                        <a:rPr lang="ru-RU" sz="2300" b="1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511,2 </a:t>
                      </a:r>
                      <a:r>
                        <a:rPr lang="ru-RU" sz="2300" b="1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тыс. рублей</a:t>
                      </a:r>
                      <a:endParaRPr lang="ru-RU" sz="23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227" marR="9227" marT="9224" marB="0" anchor="ctr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14126944"/>
              </p:ext>
            </p:extLst>
          </p:nvPr>
        </p:nvGraphicFramePr>
        <p:xfrm>
          <a:off x="395536" y="1988840"/>
          <a:ext cx="3528392" cy="153352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528392"/>
              </a:tblGrid>
              <a:tr h="1080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Bookman Old Style" panose="02050604050505020204" pitchFamily="18" charset="0"/>
                        </a:rPr>
                        <a:t>Расходы на обеспечение деятельности </a:t>
                      </a:r>
                      <a:endParaRPr lang="ru-RU" sz="1800" u="none" strike="noStrike" dirty="0" smtClean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МКУ «СДЦ «Атлант»</a:t>
                      </a:r>
                      <a:r>
                        <a:rPr lang="ru-RU" sz="1400" b="1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</a:p>
                    <a:p>
                      <a:pPr algn="ctr" fontAlgn="ctr"/>
                      <a:endParaRPr lang="ru-RU" sz="1400" b="1" u="none" strike="noStrike" dirty="0" smtClean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17 811,9 тыс. рублей</a:t>
                      </a:r>
                    </a:p>
                    <a:p>
                      <a:pPr algn="ctr" fontAlgn="ctr"/>
                      <a:endParaRPr lang="ru-RU" sz="1400" u="none" strike="noStrike" dirty="0" smtClean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3" marR="9523" marT="9525" marB="0" anchor="ctr"/>
                </a:tc>
              </a:tr>
            </a:tbl>
          </a:graphicData>
        </a:graphic>
      </p:graphicFrame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80831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365104"/>
            <a:ext cx="288032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365104"/>
            <a:ext cx="277180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15015487"/>
              </p:ext>
            </p:extLst>
          </p:nvPr>
        </p:nvGraphicFramePr>
        <p:xfrm>
          <a:off x="4355977" y="1844824"/>
          <a:ext cx="4320479" cy="230425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320479"/>
              </a:tblGrid>
              <a:tr h="23042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Обеспечение уровня финансирования организаций, осуществляющих спортивную подготовку в соответствии с требованиями федеральных стандартов спортивной подготовки</a:t>
                      </a:r>
                    </a:p>
                    <a:p>
                      <a:pPr algn="ctr" fontAlgn="ctr"/>
                      <a:endParaRPr lang="ru-RU" sz="17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699,1 тыс. рублей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1" u="none" strike="noStrike" kern="1200" baseline="0" dirty="0" smtClean="0">
                          <a:solidFill>
                            <a:srgbClr val="001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в том числе 636,0 тыс. рублей - средства областного бюджета Ленинградской области)</a:t>
                      </a:r>
                      <a:endParaRPr lang="ru-RU" sz="1500" u="none" strike="noStrike" dirty="0" smtClean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3" marR="9523" marT="9525" marB="0" anchor="ctr"/>
                </a:tc>
              </a:tr>
            </a:tbl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2051720" y="1484784"/>
            <a:ext cx="576064" cy="504056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6156176" y="1484784"/>
            <a:ext cx="576064" cy="36004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Основные параметры проекта бюджета на 2022-2024</a:t>
            </a:r>
            <a:r>
              <a:rPr lang="en-US" alt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alt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годы: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3213100"/>
            <a:ext cx="6275387" cy="1757363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000066"/>
                </a:solidFill>
              </a:rPr>
              <a:t>На </a:t>
            </a:r>
            <a:r>
              <a:rPr lang="ru-RU" sz="2000" b="1" dirty="0" smtClean="0">
                <a:solidFill>
                  <a:srgbClr val="000066"/>
                </a:solidFill>
              </a:rPr>
              <a:t>2023 </a:t>
            </a:r>
            <a:r>
              <a:rPr lang="ru-RU" sz="2000" b="1" dirty="0">
                <a:solidFill>
                  <a:srgbClr val="000066"/>
                </a:solidFill>
              </a:rPr>
              <a:t>год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CC0099"/>
                </a:solidFill>
              </a:rPr>
              <a:t>Доходы бюджета – </a:t>
            </a:r>
            <a:r>
              <a:rPr lang="ru-RU" sz="2000" b="1" dirty="0" smtClean="0">
                <a:solidFill>
                  <a:srgbClr val="CC0099"/>
                </a:solidFill>
              </a:rPr>
              <a:t>527 875,8 тыс</a:t>
            </a:r>
            <a:r>
              <a:rPr lang="ru-RU" sz="2000" b="1" dirty="0">
                <a:solidFill>
                  <a:srgbClr val="CC0099"/>
                </a:solidFill>
              </a:rPr>
              <a:t>. руб.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04094C"/>
                </a:solidFill>
              </a:rPr>
              <a:t>Расходы бюджета – </a:t>
            </a:r>
            <a:r>
              <a:rPr lang="ru-RU" sz="2000" b="1" dirty="0" smtClean="0">
                <a:solidFill>
                  <a:srgbClr val="04094C"/>
                </a:solidFill>
              </a:rPr>
              <a:t>533 248,0 тыс</a:t>
            </a:r>
            <a:r>
              <a:rPr lang="ru-RU" sz="2000" b="1" dirty="0">
                <a:solidFill>
                  <a:srgbClr val="04094C"/>
                </a:solidFill>
              </a:rPr>
              <a:t>. руб.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003300"/>
                </a:solidFill>
              </a:rPr>
              <a:t>Дефицит бюджета – </a:t>
            </a:r>
            <a:r>
              <a:rPr lang="ru-RU" sz="2000" b="1" dirty="0" smtClean="0">
                <a:solidFill>
                  <a:srgbClr val="003300"/>
                </a:solidFill>
              </a:rPr>
              <a:t>5 372,2 тыс</a:t>
            </a:r>
            <a:r>
              <a:rPr lang="ru-RU" sz="2000" b="1" dirty="0">
                <a:solidFill>
                  <a:srgbClr val="003300"/>
                </a:solidFill>
              </a:rPr>
              <a:t>. руб</a:t>
            </a:r>
            <a:r>
              <a:rPr lang="ru-RU" sz="2000" b="1" dirty="0" smtClean="0">
                <a:solidFill>
                  <a:srgbClr val="003300"/>
                </a:solidFill>
              </a:rPr>
              <a:t>. (2,0%)</a:t>
            </a:r>
            <a:endParaRPr lang="ru-RU" sz="2000" b="1" dirty="0">
              <a:solidFill>
                <a:srgbClr val="00330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3924300" y="1628775"/>
            <a:ext cx="6275388" cy="17573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000066"/>
                </a:solidFill>
              </a:rPr>
              <a:t>На 2022 год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CC0099"/>
                </a:solidFill>
              </a:rPr>
              <a:t>Доходы бюджета – 377 458,8 тыс. руб.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04094C"/>
                </a:solidFill>
              </a:rPr>
              <a:t>Расходы бюджета – 387 777,5 тыс. руб.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003300"/>
                </a:solidFill>
              </a:rPr>
              <a:t>Дефицит бюджета – 10 318,7 тыс. руб. (3,8%)</a:t>
            </a:r>
            <a:endParaRPr lang="ru-RU" sz="2000" b="1" dirty="0">
              <a:solidFill>
                <a:srgbClr val="0033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3924300" y="5092700"/>
            <a:ext cx="6275388" cy="17557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000066"/>
                </a:solidFill>
              </a:rPr>
              <a:t>На </a:t>
            </a:r>
            <a:r>
              <a:rPr lang="ru-RU" sz="2000" b="1" dirty="0" smtClean="0">
                <a:solidFill>
                  <a:srgbClr val="000066"/>
                </a:solidFill>
              </a:rPr>
              <a:t>2024 год</a:t>
            </a:r>
            <a:endParaRPr lang="ru-RU" sz="2000" b="1" dirty="0">
              <a:solidFill>
                <a:srgbClr val="000066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CC0099"/>
                </a:solidFill>
              </a:rPr>
              <a:t>Доходы бюджета – </a:t>
            </a:r>
            <a:r>
              <a:rPr lang="ru-RU" sz="2000" b="1" dirty="0" smtClean="0">
                <a:solidFill>
                  <a:srgbClr val="CC0099"/>
                </a:solidFill>
              </a:rPr>
              <a:t>339 488,0 тыс</a:t>
            </a:r>
            <a:r>
              <a:rPr lang="ru-RU" sz="2000" b="1" dirty="0">
                <a:solidFill>
                  <a:srgbClr val="CC0099"/>
                </a:solidFill>
              </a:rPr>
              <a:t>. руб.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04094C"/>
                </a:solidFill>
              </a:rPr>
              <a:t>Расходы бюджета – </a:t>
            </a:r>
            <a:r>
              <a:rPr lang="ru-RU" sz="2000" b="1" dirty="0" smtClean="0">
                <a:solidFill>
                  <a:srgbClr val="04094C"/>
                </a:solidFill>
              </a:rPr>
              <a:t>343 924,4  тыс</a:t>
            </a:r>
            <a:r>
              <a:rPr lang="ru-RU" sz="2000" b="1" dirty="0">
                <a:solidFill>
                  <a:srgbClr val="04094C"/>
                </a:solidFill>
              </a:rPr>
              <a:t>. руб.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003300"/>
                </a:solidFill>
              </a:rPr>
              <a:t>Дефицит бюджета – </a:t>
            </a:r>
            <a:r>
              <a:rPr lang="ru-RU" sz="2000" b="1" dirty="0" smtClean="0">
                <a:solidFill>
                  <a:srgbClr val="003300"/>
                </a:solidFill>
              </a:rPr>
              <a:t>4 436,4 тыс</a:t>
            </a:r>
            <a:r>
              <a:rPr lang="ru-RU" sz="2000" b="1" dirty="0">
                <a:solidFill>
                  <a:srgbClr val="003300"/>
                </a:solidFill>
              </a:rPr>
              <a:t>. руб</a:t>
            </a:r>
            <a:r>
              <a:rPr lang="ru-RU" sz="2000" b="1" dirty="0" smtClean="0">
                <a:solidFill>
                  <a:srgbClr val="003300"/>
                </a:solidFill>
              </a:rPr>
              <a:t>. (1,6%)</a:t>
            </a:r>
            <a:endParaRPr lang="ru-RU" sz="2000" b="1" dirty="0">
              <a:solidFill>
                <a:srgbClr val="003300"/>
              </a:solidFill>
            </a:endParaRPr>
          </a:p>
        </p:txBody>
      </p:sp>
      <p:pic>
        <p:nvPicPr>
          <p:cNvPr id="6146" name="Picture 2" descr="http://novosti.kg/wp-content/uploads/2016/12/defitsit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947242" y="1599481"/>
            <a:ext cx="2544638" cy="16890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48" name="Picture 4" descr="http://www.krassever.ru/statics/images/arcticles/072017/19072017x7d36b884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436096" y="3204887"/>
            <a:ext cx="2630066" cy="175337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Рисунок 9" descr="C:\Users\Ольга Алексеевна\Desktop\Картинки\eBY43pQU57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869161"/>
            <a:ext cx="28083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9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1" y="116633"/>
            <a:ext cx="8640960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003300"/>
                </a:solidFill>
                <a:latin typeface="+mn-lt"/>
                <a:cs typeface="+mn-cs"/>
              </a:rPr>
              <a:t>Муниципальная программа </a:t>
            </a:r>
            <a:r>
              <a:rPr lang="ru-RU" b="1" dirty="0" smtClean="0">
                <a:solidFill>
                  <a:srgbClr val="003300"/>
                </a:solidFill>
                <a:latin typeface="+mn-lt"/>
                <a:cs typeface="+mn-cs"/>
              </a:rPr>
              <a:t>«Обеспечение доступным жильем граждан Тосненского городского поселения Тосненского муниципального района Ленинградской области"        </a:t>
            </a:r>
            <a:endParaRPr lang="ru-RU" b="1" dirty="0">
              <a:solidFill>
                <a:srgbClr val="003300"/>
              </a:solidFill>
              <a:latin typeface="+mn-lt"/>
              <a:cs typeface="+mn-cs"/>
            </a:endParaRP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003300"/>
                </a:solidFill>
                <a:latin typeface="+mn-lt"/>
                <a:cs typeface="+mn-cs"/>
              </a:rPr>
              <a:t>8 915,3 тыс</a:t>
            </a:r>
            <a:r>
              <a:rPr lang="ru-RU" b="1" dirty="0">
                <a:solidFill>
                  <a:srgbClr val="003300"/>
                </a:solidFill>
                <a:latin typeface="+mn-lt"/>
                <a:cs typeface="+mn-cs"/>
              </a:rPr>
              <a:t>. рублей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2711" y="1700808"/>
            <a:ext cx="4507321" cy="143116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cs typeface="+mn-cs"/>
              </a:rPr>
              <a:t>Подпрограмма "Улучшение  жилищных условий, проживающих в Тосненском городском поселении Тосненского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cs typeface="+mn-cs"/>
              </a:rPr>
              <a:t>муниципального района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cs typeface="+mn-cs"/>
              </a:rPr>
              <a:t>Ленинградской области и нуждающихся в улучшении жилищных условий малоимущих граждан" 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96136" y="1700809"/>
            <a:ext cx="2808312" cy="9848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500" dirty="0" smtClean="0">
              <a:solidFill>
                <a:srgbClr val="003300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cs typeface="+mn-cs"/>
              </a:rPr>
              <a:t>Подпрограмма</a:t>
            </a:r>
            <a:r>
              <a:rPr lang="ru-RU" sz="1400" dirty="0" smtClean="0">
                <a:solidFill>
                  <a:srgbClr val="003300"/>
                </a:solidFill>
              </a:rPr>
              <a:t>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cs typeface="+mn-cs"/>
              </a:rPr>
              <a:t>«Жилье для молодежи» </a:t>
            </a:r>
          </a:p>
          <a:p>
            <a:pPr algn="ctr"/>
            <a:endParaRPr lang="ru-RU" sz="1500" dirty="0">
              <a:solidFill>
                <a:srgbClr val="003300"/>
              </a:solidFill>
            </a:endParaRPr>
          </a:p>
        </p:txBody>
      </p:sp>
      <p:pic>
        <p:nvPicPr>
          <p:cNvPr id="15362" name="Picture 2" descr="https://yt3.ggpht.com/a/AGF-l7_N1-oNOPuPfsKtGYgaiWTCDevctKmgt0ud-g=s800-c-k-c0xffffffff-no-rj-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37112"/>
            <a:ext cx="1944216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7544" y="3356993"/>
            <a:ext cx="3816424" cy="1641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Приобретение жилых помещений для предоставления гражданам, состоящим на учете нуждающихся в жилых помещениях, предоставляемых по договору социального найма</a:t>
            </a:r>
          </a:p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dirty="0" smtClean="0">
                <a:solidFill>
                  <a:srgbClr val="003300"/>
                </a:solidFill>
              </a:rPr>
              <a:t>8 797,3 тыс. рублей</a:t>
            </a:r>
            <a:endParaRPr lang="ru-RU" sz="15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2123728" y="3212976"/>
            <a:ext cx="255533" cy="216024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276128" y="1412776"/>
            <a:ext cx="255533" cy="216024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7020272" y="1412776"/>
            <a:ext cx="216024" cy="216024"/>
          </a:xfrm>
          <a:prstGeom prst="downArrow">
            <a:avLst>
              <a:gd name="adj1" fmla="val 50000"/>
              <a:gd name="adj2" fmla="val 64183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52120" y="2996953"/>
            <a:ext cx="3096344" cy="2056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Мероприятия по предоставлению социальных выплат молодым гражданам и молодым семьям, в том числе многодетным семьям, состоящим на учете нуждающимся в жилых помещения</a:t>
            </a:r>
          </a:p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dirty="0" smtClean="0">
                <a:solidFill>
                  <a:srgbClr val="003300"/>
                </a:solidFill>
              </a:rPr>
              <a:t>118,0 тыс. рублей</a:t>
            </a:r>
            <a:endParaRPr lang="ru-RU" sz="15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7020272" y="2780928"/>
            <a:ext cx="216024" cy="216024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5" name="Picture 2" descr="http://sudak.rk.gov.ru:8880/media/k2/items/cache/c1011ef61ed9937904f4938c63d014ea_XL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11560" y="5013176"/>
            <a:ext cx="3168352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6" name="Picture 4" descr="https://myurik.ru/wp-content/uploads/2017/10/%D0%9F%D1%80%D0%BE%D0%B3%D1%80%D0%B0%D0%BC%D0%BC%D0%B0-%D0%BC%D0%BE%D0%BB%D0%BE%D0%B4%D0%BE%D0%B9-%D1%81%D0%B5%D0%BC%D1%8C%D0%B5-768x512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868144" y="5013176"/>
            <a:ext cx="2952328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1" y="116633"/>
            <a:ext cx="8640960" cy="923330"/>
          </a:xfrm>
          <a:prstGeom prst="rect">
            <a:avLst/>
          </a:prstGeom>
          <a:solidFill>
            <a:schemeClr val="accent3">
              <a:lumMod val="20000"/>
              <a:lumOff val="80000"/>
              <a:alpha val="51000"/>
            </a:schemeClr>
          </a:solidFill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003300"/>
                </a:solidFill>
                <a:latin typeface="+mn-lt"/>
                <a:cs typeface="+mn-cs"/>
              </a:rPr>
              <a:t>Муниципальная программа </a:t>
            </a:r>
            <a:r>
              <a:rPr lang="ru-RU" b="1" dirty="0" smtClean="0">
                <a:solidFill>
                  <a:srgbClr val="003300"/>
                </a:solidFill>
                <a:latin typeface="+mn-lt"/>
                <a:cs typeface="+mn-cs"/>
              </a:rPr>
              <a:t>«Безопасность Тосненского городского поселения Тосненского района Ленинградской области"        </a:t>
            </a:r>
            <a:endParaRPr lang="ru-RU" b="1" dirty="0">
              <a:solidFill>
                <a:srgbClr val="003300"/>
              </a:solidFill>
              <a:latin typeface="+mn-lt"/>
              <a:cs typeface="+mn-cs"/>
            </a:endParaRP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003300"/>
                </a:solidFill>
                <a:latin typeface="+mn-lt"/>
                <a:cs typeface="+mn-cs"/>
              </a:rPr>
              <a:t>2 656,0 тыс</a:t>
            </a:r>
            <a:r>
              <a:rPr lang="ru-RU" b="1" dirty="0">
                <a:solidFill>
                  <a:srgbClr val="003300"/>
                </a:solidFill>
                <a:latin typeface="+mn-lt"/>
                <a:cs typeface="+mn-cs"/>
              </a:rPr>
              <a:t>. рублей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3120247693"/>
              </p:ext>
            </p:extLst>
          </p:nvPr>
        </p:nvGraphicFramePr>
        <p:xfrm>
          <a:off x="251520" y="1340768"/>
          <a:ext cx="864096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0364367"/>
              </p:ext>
            </p:extLst>
          </p:nvPr>
        </p:nvGraphicFramePr>
        <p:xfrm>
          <a:off x="395536" y="260648"/>
          <a:ext cx="8374385" cy="1838030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8374385"/>
              </a:tblGrid>
              <a:tr h="12958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rgbClr val="003300"/>
                          </a:solidFill>
                          <a:effectLst/>
                          <a:latin typeface="Bookman Old Style" panose="02050604050505020204" pitchFamily="18" charset="0"/>
                        </a:rPr>
                        <a:t>Подпрограмма "Предупреждение чрезвычайных ситуаций, развитие гражданской обороны, защита населения и территории от чрезвычайных ситуаций  природного и техногенного характера, обеспечение пожарной безопасности и безопасности людей на водных объектах"                                                                                                                                    774,0 тыс. рублей</a:t>
                      </a:r>
                      <a:endParaRPr lang="ru-RU" sz="1700" b="1" i="0" u="none" strike="noStrike" dirty="0">
                        <a:solidFill>
                          <a:srgbClr val="003300"/>
                        </a:solidFill>
                        <a:effectLst/>
                        <a:latin typeface="Bookman Old Style" panose="02050604050505020204" pitchFamily="18" charset="0"/>
                        <a:cs typeface="Arial" panose="020B0604020202020204" pitchFamily="34" charset="0"/>
                      </a:endParaRPr>
                    </a:p>
                  </a:txBody>
                  <a:tcPr marL="9227" marR="9227" marT="923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3941409362"/>
              </p:ext>
            </p:extLst>
          </p:nvPr>
        </p:nvGraphicFramePr>
        <p:xfrm>
          <a:off x="395536" y="2348880"/>
          <a:ext cx="8460432" cy="4248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75161971"/>
              </p:ext>
            </p:extLst>
          </p:nvPr>
        </p:nvGraphicFramePr>
        <p:xfrm>
          <a:off x="323529" y="333375"/>
          <a:ext cx="8496944" cy="923616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8496944"/>
              </a:tblGrid>
              <a:tr h="503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Подпрограмма "Обеспечение правопорядка и </a:t>
                      </a:r>
                    </a:p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профилактика правонарушений"                                                                                                                                                                1 882,0 тыс. рублей</a:t>
                      </a:r>
                      <a:endParaRPr lang="ru-RU" sz="17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Bookman Old Style" panose="02050604050505020204" pitchFamily="18" charset="0"/>
                        <a:cs typeface="Arial" panose="020B0604020202020204" pitchFamily="34" charset="0"/>
                      </a:endParaRPr>
                    </a:p>
                  </a:txBody>
                  <a:tcPr marL="9227" marR="9227" marT="9216" marB="0" anchor="ctr">
                    <a:solidFill>
                      <a:schemeClr val="accent3">
                        <a:lumMod val="20000"/>
                        <a:lumOff val="80000"/>
                        <a:alpha val="27843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="" xmlns:p14="http://schemas.microsoft.com/office/powerpoint/2010/main" val="193548754"/>
              </p:ext>
            </p:extLst>
          </p:nvPr>
        </p:nvGraphicFramePr>
        <p:xfrm>
          <a:off x="683568" y="1916832"/>
          <a:ext cx="78488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gatchina-news.ru/files/images/news/2018/04/26/22785vbe349c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563888" y="4509120"/>
            <a:ext cx="2343224" cy="196810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18" name="Picture 2" descr="https://s15.stc.all.kpcdn.net/share/i/12/7186642/inx960x640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95536" y="4509120"/>
            <a:ext cx="2448272" cy="195324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86858796"/>
              </p:ext>
            </p:extLst>
          </p:nvPr>
        </p:nvGraphicFramePr>
        <p:xfrm>
          <a:off x="670591" y="44624"/>
          <a:ext cx="7933857" cy="14779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33857"/>
              </a:tblGrid>
              <a:tr h="14779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Муниципальная программа «Борьба с борщевиком Сосновского на территории Тосненского городского поселения Тосненского района Ленинградской области»</a:t>
                      </a:r>
                    </a:p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762,6</a:t>
                      </a:r>
                      <a:r>
                        <a:rPr lang="ru-RU" sz="2000" b="1" i="0" u="none" strike="noStrike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тыс. рублей</a:t>
                      </a:r>
                      <a:endParaRPr lang="ru-RU" sz="2000" b="0" i="0" u="none" strike="noStrike" baseline="0" dirty="0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ru-RU" sz="1600" b="0" i="1" u="none" strike="noStrike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(в том числе 374,8 тыс.рублей средства областного бюджета Ленинградской области)</a:t>
                      </a:r>
                      <a:endParaRPr lang="ru-RU" sz="1600" b="1" i="1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8" marR="9228" marT="922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49000">
                          <a:srgbClr val="21D6E0">
                            <a:alpha val="5000"/>
                          </a:srgbClr>
                        </a:gs>
                        <a:gs pos="100000">
                          <a:schemeClr val="accent2">
                            <a:lumMod val="43000"/>
                            <a:lumOff val="57000"/>
                          </a:schemeClr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12380870"/>
              </p:ext>
            </p:extLst>
          </p:nvPr>
        </p:nvGraphicFramePr>
        <p:xfrm>
          <a:off x="467544" y="2276872"/>
          <a:ext cx="3744416" cy="1512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44416"/>
              </a:tblGrid>
              <a:tr h="15121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Выполнение работ по локализации и ликвидации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очагов распространения борщевика химическими методами </a:t>
                      </a:r>
                    </a:p>
                  </a:txBody>
                  <a:tcPr marL="9525" marR="9525" marT="95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48000">
                          <a:srgbClr val="21D6E0">
                            <a:alpha val="26000"/>
                          </a:srgbClr>
                        </a:gs>
                        <a:gs pos="100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80401939"/>
              </p:ext>
            </p:extLst>
          </p:nvPr>
        </p:nvGraphicFramePr>
        <p:xfrm>
          <a:off x="5004047" y="2276872"/>
          <a:ext cx="3600401" cy="1512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1"/>
              </a:tblGrid>
              <a:tr h="15121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Проведение оценки эффективности выполненных  мероприятий</a:t>
                      </a:r>
                    </a:p>
                  </a:txBody>
                  <a:tcPr marL="9525" marR="9525" marT="949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48000">
                          <a:srgbClr val="21D6E0">
                            <a:alpha val="28000"/>
                          </a:srgbClr>
                        </a:gs>
                        <a:gs pos="100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8" name="Стрелка вниз 7"/>
          <p:cNvSpPr/>
          <p:nvPr/>
        </p:nvSpPr>
        <p:spPr>
          <a:xfrm>
            <a:off x="2051720" y="1700808"/>
            <a:ext cx="576064" cy="41128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6660232" y="1700808"/>
            <a:ext cx="576064" cy="43204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9220" name="Picture 4" descr="http://izvestiy-kamen.ru/wp-content/uploads/2017/08/ij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444208" y="4581128"/>
            <a:ext cx="2304256" cy="18318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426355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http://7sp.ru/files/c02/c02358e593fd14f06890b969ee43d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24" r="2786" b="11566"/>
          <a:stretch>
            <a:fillRect/>
          </a:stretch>
        </p:blipFill>
        <p:spPr bwMode="auto">
          <a:xfrm>
            <a:off x="2915815" y="4764070"/>
            <a:ext cx="3456385" cy="177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23620300"/>
              </p:ext>
            </p:extLst>
          </p:nvPr>
        </p:nvGraphicFramePr>
        <p:xfrm>
          <a:off x="436563" y="44450"/>
          <a:ext cx="8528050" cy="172836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8528050"/>
              </a:tblGrid>
              <a:tr h="1728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Муниципальная программа "Реализация инициативных предложений жителей территории г. Тосно в рамках областного закона от 15 января 2018 года № 3-ОЗ             "О содействии участию населения в осуществлении местного самоуправления в иных формах на территориях административных центров и городских поселков муниципальных образований Ленинградской области" </a:t>
                      </a:r>
                    </a:p>
                    <a:p>
                      <a:pPr algn="ctr" fontAlgn="ctr"/>
                      <a:r>
                        <a:rPr lang="ru-RU" sz="1500" b="1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3 512,1</a:t>
                      </a:r>
                      <a:r>
                        <a:rPr lang="ru-RU" sz="1500" b="1" u="none" strike="noStrike" baseline="0" dirty="0" smtClean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500" b="1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тыс. рублей</a:t>
                      </a:r>
                    </a:p>
                    <a:p>
                      <a:pPr algn="ctr" fontAlgn="ctr"/>
                      <a:r>
                        <a:rPr lang="ru-RU" sz="1500" b="1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450" b="0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(в том числе 3 164,1 тыс.</a:t>
                      </a:r>
                      <a:r>
                        <a:rPr lang="ru-RU" sz="1450" b="0" u="none" strike="noStrike" baseline="0" dirty="0" smtClean="0">
                          <a:effectLst/>
                          <a:latin typeface="Bookman Old Style" panose="02050604050505020204" pitchFamily="18" charset="0"/>
                        </a:rPr>
                        <a:t> рублей средства областного бюджета Ленинградской области)</a:t>
                      </a:r>
                      <a:endParaRPr lang="ru-RU" sz="1450" b="1" u="none" strike="noStrike" dirty="0" smtClean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227" marR="9227" marT="9228" marB="0" anchor="ctr">
                    <a:solidFill>
                      <a:srgbClr val="8FE0E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2652825820"/>
              </p:ext>
            </p:extLst>
          </p:nvPr>
        </p:nvGraphicFramePr>
        <p:xfrm>
          <a:off x="4572000" y="1916832"/>
          <a:ext cx="4128519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="" xmlns:p14="http://schemas.microsoft.com/office/powerpoint/2010/main" val="1167285429"/>
              </p:ext>
            </p:extLst>
          </p:nvPr>
        </p:nvGraphicFramePr>
        <p:xfrm>
          <a:off x="611560" y="1916832"/>
          <a:ext cx="4128519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="" xmlns:p14="http://schemas.microsoft.com/office/powerpoint/2010/main" val="129175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12459998"/>
              </p:ext>
            </p:extLst>
          </p:nvPr>
        </p:nvGraphicFramePr>
        <p:xfrm>
          <a:off x="179513" y="188640"/>
          <a:ext cx="8710488" cy="144016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8710488"/>
              </a:tblGrid>
              <a:tr h="1440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Муниципальная программа «О содействии участию населения в осуществлении местного самоуправления в иных формах</a:t>
                      </a:r>
                      <a:r>
                        <a:rPr lang="ru-RU" sz="1800" b="1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на частях территорий Тосненского городского поселения Тосненского района Ленинградской области на 2019-2023 годы»</a:t>
                      </a:r>
                      <a:r>
                        <a:rPr lang="ru-RU" sz="18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                                                                                                             2 720,8 тыс. рублей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(в</a:t>
                      </a:r>
                      <a:r>
                        <a:rPr lang="ru-RU" sz="1800" b="0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том числе 2 475,9 тыс. рублей средства областного бюджета Ленинградской области)</a:t>
                      </a:r>
                      <a:endParaRPr lang="ru-RU" sz="1800" b="1" u="none" strike="noStrike" dirty="0" smtClean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7" marR="9227" marT="9226" marB="0" anchor="ctr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61331" y="2780928"/>
            <a:ext cx="2753091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Схема 6"/>
          <p:cNvGraphicFramePr/>
          <p:nvPr/>
        </p:nvGraphicFramePr>
        <p:xfrm>
          <a:off x="323528" y="2348880"/>
          <a:ext cx="5688632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003232" cy="1224136"/>
          </a:xfrm>
        </p:spPr>
        <p:txBody>
          <a:bodyPr/>
          <a:lstStyle/>
          <a:p>
            <a:pPr fontAlgn="ctr"/>
            <a:r>
              <a:rPr lang="ru-RU" sz="1600" dirty="0" smtClean="0">
                <a:latin typeface="Bookman Old Style" panose="02050604050505020204" pitchFamily="18" charset="0"/>
              </a:rPr>
              <a:t/>
            </a:r>
            <a:br>
              <a:rPr lang="ru-RU" sz="1600" dirty="0" smtClean="0">
                <a:latin typeface="Bookman Old Style" panose="02050604050505020204" pitchFamily="18" charset="0"/>
              </a:rPr>
            </a:br>
            <a:r>
              <a:rPr lang="ru-RU" sz="1600" dirty="0" smtClean="0">
                <a:latin typeface="Bookman Old Style" panose="02050604050505020204" pitchFamily="18" charset="0"/>
              </a:rPr>
              <a:t/>
            </a:r>
            <a:br>
              <a:rPr lang="ru-RU" sz="1600" dirty="0" smtClean="0">
                <a:latin typeface="Bookman Old Style" panose="02050604050505020204" pitchFamily="18" charset="0"/>
              </a:rPr>
            </a:br>
            <a:r>
              <a:rPr lang="ru-RU" sz="1600" dirty="0" smtClean="0">
                <a:latin typeface="Bookman Old Style" panose="02050604050505020204" pitchFamily="18" charset="0"/>
              </a:rPr>
              <a:t/>
            </a:r>
            <a:br>
              <a:rPr lang="ru-RU" sz="1600" dirty="0" smtClean="0">
                <a:latin typeface="Bookman Old Style" panose="02050604050505020204" pitchFamily="18" charset="0"/>
              </a:rPr>
            </a:br>
            <a:r>
              <a:rPr lang="ru-RU" sz="1800" dirty="0" smtClean="0">
                <a:latin typeface="Bookman Old Style" panose="02050604050505020204" pitchFamily="18" charset="0"/>
              </a:rPr>
              <a:t>Муниципальная программа «Организация транспортного обслуживания населения в границах Тосненского городского поселения Тосненского муниципального района </a:t>
            </a:r>
            <a:br>
              <a:rPr lang="ru-RU" sz="1800" dirty="0" smtClean="0">
                <a:latin typeface="Bookman Old Style" panose="02050604050505020204" pitchFamily="18" charset="0"/>
              </a:rPr>
            </a:br>
            <a:r>
              <a:rPr lang="ru-RU" sz="1800" dirty="0" smtClean="0">
                <a:latin typeface="Bookman Old Style" panose="02050604050505020204" pitchFamily="18" charset="0"/>
              </a:rPr>
              <a:t>Ленинградской области»                                                                                                                                                                </a:t>
            </a:r>
            <a:r>
              <a:rPr lang="ru-RU" sz="1600" dirty="0" smtClean="0">
                <a:latin typeface="Bookman Old Style" panose="02050604050505020204" pitchFamily="18" charset="0"/>
              </a:rPr>
              <a:t/>
            </a:r>
            <a:br>
              <a:rPr lang="ru-RU" sz="1600" dirty="0" smtClean="0">
                <a:latin typeface="Bookman Old Style" panose="02050604050505020204" pitchFamily="18" charset="0"/>
              </a:rPr>
            </a:br>
            <a:r>
              <a:rPr lang="ru-RU" sz="1600" dirty="0" smtClean="0">
                <a:latin typeface="Bookman Old Style" panose="02050604050505020204" pitchFamily="18" charset="0"/>
              </a:rPr>
              <a:t/>
            </a:r>
            <a:br>
              <a:rPr lang="ru-RU" sz="1600" dirty="0" smtClean="0">
                <a:latin typeface="Bookman Old Style" panose="02050604050505020204" pitchFamily="18" charset="0"/>
              </a:rPr>
            </a:br>
            <a:r>
              <a:rPr lang="ru-RU" sz="2000" b="1" dirty="0" smtClean="0">
                <a:latin typeface="Bookman Old Style" panose="02050604050505020204" pitchFamily="18" charset="0"/>
              </a:rPr>
              <a:t>1 910,7 тыс. рублей</a:t>
            </a:r>
            <a:r>
              <a:rPr lang="ru-RU" sz="1600" b="1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</a:b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363272" cy="1008112"/>
          </a:xfrm>
        </p:spPr>
        <p:txBody>
          <a:bodyPr/>
          <a:lstStyle/>
          <a:p>
            <a:pPr algn="ctr">
              <a:buNone/>
            </a:pPr>
            <a:r>
              <a:rPr lang="ru-RU" sz="2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anose="02050604050505020204" pitchFamily="18" charset="0"/>
              </a:rPr>
              <a:t>Организация транспортного обслуживания населения в границах Тосненского городского поселения</a:t>
            </a:r>
            <a:endParaRPr lang="ru-RU" sz="2200" b="1" i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http://gorodusinsk.ru/files/imagecache/Thickbox/images/news/20170713-transport-1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t="15366" r="2006"/>
          <a:stretch/>
        </p:blipFill>
        <p:spPr bwMode="auto">
          <a:xfrm>
            <a:off x="1043608" y="3501008"/>
            <a:ext cx="73448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advClick="0" advTm="1900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41362156"/>
              </p:ext>
            </p:extLst>
          </p:nvPr>
        </p:nvGraphicFramePr>
        <p:xfrm>
          <a:off x="611188" y="188913"/>
          <a:ext cx="8137525" cy="172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37525"/>
              </a:tblGrid>
              <a:tr h="1727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Муниципальная программа </a:t>
                      </a:r>
                      <a:r>
                        <a:rPr lang="ru-RU" sz="1700" b="1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«Развитие </a:t>
                      </a:r>
                      <a:r>
                        <a:rPr lang="ru-RU" sz="17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и поддержка </a:t>
                      </a:r>
                      <a:endParaRPr lang="ru-RU" sz="1700" b="1" u="none" strike="noStrike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 fontAlgn="ctr"/>
                      <a:r>
                        <a:rPr lang="ru-RU" sz="1700" b="1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малого </a:t>
                      </a:r>
                      <a:r>
                        <a:rPr lang="ru-RU" sz="17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и </a:t>
                      </a:r>
                      <a:r>
                        <a:rPr lang="ru-RU" sz="1700" b="1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среднего </a:t>
                      </a:r>
                      <a:r>
                        <a:rPr lang="ru-RU" sz="17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предпринимательства </a:t>
                      </a:r>
                      <a:endParaRPr lang="ru-RU" sz="1700" b="1" u="none" strike="noStrike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 fontAlgn="ctr"/>
                      <a:r>
                        <a:rPr lang="ru-RU" sz="1700" b="1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на </a:t>
                      </a:r>
                      <a:r>
                        <a:rPr lang="ru-RU" sz="17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территории </a:t>
                      </a:r>
                      <a:r>
                        <a:rPr lang="ru-RU" sz="1700" b="1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Тосненского </a:t>
                      </a:r>
                      <a:r>
                        <a:rPr lang="ru-RU" sz="17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городского поселения </a:t>
                      </a:r>
                      <a:endParaRPr lang="ru-RU" sz="1700" b="1" u="none" strike="noStrike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 fontAlgn="ctr"/>
                      <a:r>
                        <a:rPr lang="ru-RU" sz="1700" b="1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Тосненского </a:t>
                      </a:r>
                      <a:r>
                        <a:rPr lang="ru-RU" sz="17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района Ленинградской </a:t>
                      </a:r>
                      <a:r>
                        <a:rPr lang="ru-RU" sz="1700" b="1" u="none" strike="noStrik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области»                                                                                                                                                                </a:t>
                      </a:r>
                    </a:p>
                    <a:p>
                      <a:pPr algn="ctr" fontAlgn="ctr"/>
                      <a:r>
                        <a:rPr lang="ru-RU" sz="2300" b="1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79,2 </a:t>
                      </a:r>
                      <a:r>
                        <a:rPr lang="ru-RU" sz="2300" b="1" u="none" strike="noStrike" dirty="0">
                          <a:effectLst/>
                          <a:latin typeface="Bookman Old Style" panose="02050604050505020204" pitchFamily="18" charset="0"/>
                        </a:rPr>
                        <a:t>тыс. рублей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227" marR="9227" marT="922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188" y="2060575"/>
          <a:ext cx="8148637" cy="16208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8637"/>
              </a:tblGrid>
              <a:tr h="16208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</a:rPr>
                        <a:t>Разработка,</a:t>
                      </a:r>
                      <a:r>
                        <a:rPr lang="ru-RU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</a:rPr>
                        <a:t> тиражирование и выпуск полиграфической продукции (буклетов, брошюр, справочно-информационных и других печатных материалов) по актуальным вопросам развития и деятельности субъектов малого и среднего предпринимательства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1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http://promtorg.volgograd.ru/upload/iblock/092/large_1_1_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-5150" t="19325"/>
          <a:stretch/>
        </p:blipFill>
        <p:spPr bwMode="auto">
          <a:xfrm>
            <a:off x="1619672" y="3861049"/>
            <a:ext cx="5616623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39750" y="6021388"/>
          <a:ext cx="8459788" cy="647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59788"/>
              </a:tblGrid>
              <a:tr h="6477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</a:rPr>
                        <a:t>Непрограммные</a:t>
                      </a:r>
                      <a:r>
                        <a:rPr lang="ru-RU" sz="18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Bookman Old Style" panose="02050604050505020204" pitchFamily="18" charset="0"/>
                        </a:rPr>
                        <a:t> расходы – расходы, не включенные в муниципальные программы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4" marR="9524" marT="95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68841009"/>
              </p:ext>
            </p:extLst>
          </p:nvPr>
        </p:nvGraphicFramePr>
        <p:xfrm>
          <a:off x="539552" y="188913"/>
          <a:ext cx="8209161" cy="1151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09161"/>
              </a:tblGrid>
              <a:tr h="11518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 smtClean="0">
                          <a:effectLst/>
                          <a:latin typeface="Bookman Old Style" panose="02050604050505020204" pitchFamily="18" charset="0"/>
                        </a:rPr>
                        <a:t>Структура непрограммных расходов Тосненского городского поселения Тосненского района Ленинградской области</a:t>
                      </a:r>
                    </a:p>
                    <a:p>
                      <a:pPr algn="ctr" fontAlgn="ctr"/>
                      <a:endParaRPr lang="ru-RU" sz="1700" b="1" u="none" strike="noStrike" dirty="0" smtClean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36 204,0</a:t>
                      </a:r>
                      <a:r>
                        <a:rPr lang="ru-RU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тыс. рублей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227" marR="9227" marT="922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3D4A8"/>
                        </a:gs>
                        <a:gs pos="49000">
                          <a:srgbClr val="21D6E0"/>
                        </a:gs>
                        <a:gs pos="100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3591294452"/>
              </p:ext>
            </p:extLst>
          </p:nvPr>
        </p:nvGraphicFramePr>
        <p:xfrm>
          <a:off x="539552" y="1484784"/>
          <a:ext cx="820891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5"/>
          <p:cNvSpPr txBox="1">
            <a:spLocks noChangeArrowheads="1"/>
          </p:cNvSpPr>
          <p:nvPr/>
        </p:nvSpPr>
        <p:spPr bwMode="auto">
          <a:xfrm>
            <a:off x="162319" y="1284790"/>
            <a:ext cx="8835899" cy="707886"/>
          </a:xfrm>
          <a:prstGeom prst="rect">
            <a:avLst/>
          </a:prstGeom>
          <a:solidFill>
            <a:schemeClr val="accent5">
              <a:lumMod val="40000"/>
              <a:lumOff val="60000"/>
              <a:alpha val="38000"/>
            </a:schemeClr>
          </a:solidFill>
          <a:ln>
            <a:solidFill>
              <a:schemeClr val="tx2"/>
            </a:solidFill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000066"/>
                </a:solidFill>
              </a:rPr>
              <a:t>Общая прогнозируемая сумма доходов бюджета  – </a:t>
            </a:r>
            <a:r>
              <a:rPr lang="ru-RU" altLang="ru-RU" sz="2000" b="1" dirty="0" smtClean="0">
                <a:solidFill>
                  <a:srgbClr val="000066"/>
                </a:solidFill>
              </a:rPr>
              <a:t>377 458,8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solidFill>
                  <a:srgbClr val="000066"/>
                </a:solidFill>
              </a:rPr>
              <a:t>тыс</a:t>
            </a:r>
            <a:r>
              <a:rPr lang="ru-RU" altLang="ru-RU" sz="2000" b="1" dirty="0">
                <a:solidFill>
                  <a:srgbClr val="000066"/>
                </a:solidFill>
              </a:rPr>
              <a:t>. рублей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128588" y="52388"/>
            <a:ext cx="8964612" cy="1016000"/>
          </a:xfrm>
          <a:prstGeom prst="rect">
            <a:avLst/>
          </a:prstGeom>
          <a:solidFill>
            <a:schemeClr val="accent5">
              <a:lumMod val="20000"/>
              <a:lumOff val="80000"/>
              <a:alpha val="48000"/>
            </a:schemeClr>
          </a:solidFill>
          <a:ln>
            <a:solidFill>
              <a:schemeClr val="tx2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000066"/>
                </a:solidFill>
                <a:latin typeface="+mn-lt"/>
                <a:cs typeface="Arial" pitchFamily="34" charset="0"/>
              </a:rPr>
              <a:t>ПРОГНОЗ ПОСТУПЛЕНИЯ ДОХОДОВ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000066"/>
                </a:solidFill>
                <a:latin typeface="+mn-lt"/>
                <a:cs typeface="Arial" pitchFamily="34" charset="0"/>
              </a:rPr>
              <a:t>в бюджет Тосненского городского поселения </a:t>
            </a:r>
            <a:endParaRPr lang="ru-RU" altLang="ru-RU" sz="2000" b="1" dirty="0" smtClean="0">
              <a:solidFill>
                <a:srgbClr val="000066"/>
              </a:solidFill>
              <a:latin typeface="+mn-lt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solidFill>
                  <a:srgbClr val="000066"/>
                </a:solidFill>
                <a:latin typeface="+mn-lt"/>
                <a:cs typeface="Arial" pitchFamily="34" charset="0"/>
              </a:rPr>
              <a:t>Тосненского муниципального </a:t>
            </a:r>
            <a:r>
              <a:rPr lang="ru-RU" altLang="ru-RU" sz="2000" b="1" dirty="0">
                <a:solidFill>
                  <a:srgbClr val="000066"/>
                </a:solidFill>
                <a:latin typeface="+mn-lt"/>
                <a:cs typeface="Arial" pitchFamily="34" charset="0"/>
              </a:rPr>
              <a:t>района Ленинградской области на </a:t>
            </a:r>
            <a:r>
              <a:rPr lang="ru-RU" altLang="ru-RU" sz="2000" b="1" dirty="0" smtClean="0">
                <a:solidFill>
                  <a:srgbClr val="000066"/>
                </a:solidFill>
                <a:latin typeface="+mn-lt"/>
                <a:cs typeface="Arial" pitchFamily="34" charset="0"/>
              </a:rPr>
              <a:t>2022 год</a:t>
            </a:r>
            <a:endParaRPr lang="ru-RU" altLang="ru-RU" sz="2000" dirty="0">
              <a:solidFill>
                <a:srgbClr val="000066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11268" name="Диаграмма 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46936965"/>
              </p:ext>
            </p:extLst>
          </p:nvPr>
        </p:nvGraphicFramePr>
        <p:xfrm>
          <a:off x="241300" y="1905000"/>
          <a:ext cx="8689975" cy="4475163"/>
        </p:xfrm>
        <a:graphic>
          <a:graphicData uri="http://schemas.openxmlformats.org/presentationml/2006/ole">
            <p:oleObj spid="_x0000_s11342" name="Worksheet" r:id="rId4" imgW="8743988" imgH="4495664" progId="Excel.Sheet.8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900igr.net/up/datas/122557/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21166" cy="1007840"/>
          </a:xfrm>
          <a:solidFill>
            <a:schemeClr val="accent5">
              <a:lumMod val="40000"/>
              <a:lumOff val="60000"/>
              <a:alpha val="68000"/>
            </a:schemeClr>
          </a:solidFill>
          <a:ln>
            <a:solidFill>
              <a:schemeClr val="tx2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СТРУКТУРА НАЛОГОВЫХ ДОХОДОВ, </a:t>
            </a:r>
            <a:br>
              <a:rPr lang="ru-RU" sz="18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</a:br>
            <a:r>
              <a:rPr lang="ru-RU" sz="18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прогнозируемых к поступлению в бюджет Тосненского городского поселения Тосненского муниципального района Ленинградской области </a:t>
            </a:r>
            <a:br>
              <a:rPr lang="ru-RU" sz="18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</a:br>
            <a:r>
              <a:rPr lang="ru-RU" sz="18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в 2022 году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dirty="0"/>
          </a:p>
        </p:txBody>
      </p:sp>
      <p:sp>
        <p:nvSpPr>
          <p:cNvPr id="12291" name="TextBox 9"/>
          <p:cNvSpPr txBox="1">
            <a:spLocks noChangeArrowheads="1"/>
          </p:cNvSpPr>
          <p:nvPr/>
        </p:nvSpPr>
        <p:spPr bwMode="auto">
          <a:xfrm>
            <a:off x="35496" y="1268760"/>
            <a:ext cx="8893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66"/>
                </a:solidFill>
              </a:rPr>
              <a:t>Общая прогнозируемая сумма налоговых доходов – </a:t>
            </a:r>
            <a:r>
              <a:rPr lang="ru-RU" altLang="ru-RU" sz="1800" b="1" dirty="0" smtClean="0">
                <a:solidFill>
                  <a:srgbClr val="000066"/>
                </a:solidFill>
              </a:rPr>
              <a:t>214 283,5 тыс</a:t>
            </a:r>
            <a:r>
              <a:rPr lang="ru-RU" altLang="ru-RU" sz="1800" b="1" dirty="0">
                <a:solidFill>
                  <a:srgbClr val="000066"/>
                </a:solidFill>
              </a:rPr>
              <a:t>. рублей</a:t>
            </a:r>
            <a:endParaRPr lang="ru-RU" altLang="ru-RU" sz="1800" dirty="0">
              <a:solidFill>
                <a:srgbClr val="000066"/>
              </a:solidFill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546524179"/>
              </p:ext>
            </p:extLst>
          </p:nvPr>
        </p:nvGraphicFramePr>
        <p:xfrm>
          <a:off x="323528" y="1478608"/>
          <a:ext cx="8677151" cy="5379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274638"/>
            <a:ext cx="8147050" cy="922337"/>
          </a:xfrm>
          <a:solidFill>
            <a:schemeClr val="accent3">
              <a:lumMod val="40000"/>
              <a:lumOff val="60000"/>
              <a:alpha val="56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ru-RU" sz="1800" b="1" dirty="0">
                <a:solidFill>
                  <a:srgbClr val="00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Динамика изменения показателей </a:t>
            </a:r>
            <a:r>
              <a:rPr lang="ru-RU" sz="1800" b="1" dirty="0" smtClean="0">
                <a:solidFill>
                  <a:srgbClr val="00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налоговых доходов </a:t>
            </a:r>
            <a:r>
              <a:rPr lang="ru-RU" sz="1800" b="1" dirty="0">
                <a:solidFill>
                  <a:srgbClr val="00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бюджета </a:t>
            </a:r>
            <a:r>
              <a:rPr lang="ru-RU" sz="1800" b="1" dirty="0" smtClean="0">
                <a:solidFill>
                  <a:srgbClr val="00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Тосненского </a:t>
            </a:r>
            <a:r>
              <a:rPr lang="ru-RU" sz="1800" b="1" dirty="0">
                <a:solidFill>
                  <a:srgbClr val="00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городского поселения </a:t>
            </a:r>
            <a:r>
              <a:rPr lang="ru-RU" sz="1800" b="1" dirty="0" smtClean="0">
                <a:solidFill>
                  <a:srgbClr val="00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rgbClr val="00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за </a:t>
            </a:r>
            <a:r>
              <a:rPr lang="ru-RU" sz="1800" b="1" dirty="0">
                <a:solidFill>
                  <a:srgbClr val="00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период </a:t>
            </a:r>
            <a:r>
              <a:rPr lang="ru-RU" sz="1800" b="1" dirty="0" smtClean="0">
                <a:solidFill>
                  <a:srgbClr val="00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2018 </a:t>
            </a:r>
            <a:r>
              <a:rPr lang="ru-RU" sz="1800" b="1" dirty="0">
                <a:solidFill>
                  <a:srgbClr val="00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– </a:t>
            </a:r>
            <a:r>
              <a:rPr lang="ru-RU" sz="1800" b="1" dirty="0" smtClean="0">
                <a:solidFill>
                  <a:srgbClr val="00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2022 </a:t>
            </a:r>
            <a:r>
              <a:rPr lang="ru-RU" sz="1800" b="1" dirty="0">
                <a:solidFill>
                  <a:srgbClr val="00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гг.</a:t>
            </a:r>
            <a:endParaRPr lang="ru-RU" sz="1800" dirty="0">
              <a:solidFill>
                <a:srgbClr val="0033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3315" name="Прямоугольник 3"/>
          <p:cNvSpPr>
            <a:spLocks noChangeArrowheads="1"/>
          </p:cNvSpPr>
          <p:nvPr/>
        </p:nvSpPr>
        <p:spPr bwMode="auto">
          <a:xfrm>
            <a:off x="7885113" y="1206500"/>
            <a:ext cx="8270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000" dirty="0">
                <a:solidFill>
                  <a:srgbClr val="000000"/>
                </a:solidFill>
              </a:rPr>
              <a:t>тыс. рублей</a:t>
            </a:r>
          </a:p>
        </p:txBody>
      </p:sp>
      <p:sp>
        <p:nvSpPr>
          <p:cNvPr id="13317" name="Прямоугольник 6"/>
          <p:cNvSpPr>
            <a:spLocks noChangeArrowheads="1"/>
          </p:cNvSpPr>
          <p:nvPr/>
        </p:nvSpPr>
        <p:spPr bwMode="auto">
          <a:xfrm>
            <a:off x="1547665" y="1412776"/>
            <a:ext cx="5760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66"/>
                </a:solidFill>
              </a:rPr>
              <a:t>2018 г.</a:t>
            </a:r>
            <a:endParaRPr lang="ru-RU" altLang="ru-RU" sz="1000" b="1" dirty="0">
              <a:solidFill>
                <a:srgbClr val="000066"/>
              </a:solidFill>
            </a:endParaRPr>
          </a:p>
        </p:txBody>
      </p:sp>
      <p:sp>
        <p:nvSpPr>
          <p:cNvPr id="13318" name="Прямоугольник 7"/>
          <p:cNvSpPr>
            <a:spLocks noChangeArrowheads="1"/>
          </p:cNvSpPr>
          <p:nvPr/>
        </p:nvSpPr>
        <p:spPr bwMode="auto">
          <a:xfrm>
            <a:off x="2915816" y="1412776"/>
            <a:ext cx="5760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66"/>
                </a:solidFill>
              </a:rPr>
              <a:t>2019 г.</a:t>
            </a:r>
            <a:endParaRPr lang="ru-RU" altLang="ru-RU" sz="1000" b="1" dirty="0">
              <a:solidFill>
                <a:srgbClr val="000066"/>
              </a:solidFill>
            </a:endParaRPr>
          </a:p>
        </p:txBody>
      </p:sp>
      <p:sp>
        <p:nvSpPr>
          <p:cNvPr id="13319" name="Прямоугольник 8"/>
          <p:cNvSpPr>
            <a:spLocks noChangeArrowheads="1"/>
          </p:cNvSpPr>
          <p:nvPr/>
        </p:nvSpPr>
        <p:spPr bwMode="auto">
          <a:xfrm>
            <a:off x="4427984" y="1412776"/>
            <a:ext cx="5760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66"/>
                </a:solidFill>
              </a:rPr>
              <a:t>2020 г.</a:t>
            </a:r>
            <a:endParaRPr lang="ru-RU" altLang="ru-RU" sz="1000" b="1" dirty="0">
              <a:solidFill>
                <a:srgbClr val="000066"/>
              </a:solidFill>
            </a:endParaRPr>
          </a:p>
        </p:txBody>
      </p:sp>
      <p:sp>
        <p:nvSpPr>
          <p:cNvPr id="13320" name="Прямоугольник 9"/>
          <p:cNvSpPr>
            <a:spLocks noChangeArrowheads="1"/>
          </p:cNvSpPr>
          <p:nvPr/>
        </p:nvSpPr>
        <p:spPr bwMode="auto">
          <a:xfrm rot="10800000" flipV="1">
            <a:off x="5724117" y="1425496"/>
            <a:ext cx="7200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66"/>
                </a:solidFill>
              </a:rPr>
              <a:t>2021 г.</a:t>
            </a:r>
            <a:endParaRPr lang="ru-RU" altLang="ru-RU" sz="1000" dirty="0">
              <a:solidFill>
                <a:srgbClr val="000000"/>
              </a:solidFill>
            </a:endParaRPr>
          </a:p>
        </p:txBody>
      </p:sp>
      <p:sp>
        <p:nvSpPr>
          <p:cNvPr id="13321" name="Прямоугольник 10"/>
          <p:cNvSpPr>
            <a:spLocks noChangeArrowheads="1"/>
          </p:cNvSpPr>
          <p:nvPr/>
        </p:nvSpPr>
        <p:spPr bwMode="auto">
          <a:xfrm>
            <a:off x="7164288" y="1412776"/>
            <a:ext cx="5760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66"/>
                </a:solidFill>
              </a:rPr>
              <a:t>2022г.</a:t>
            </a:r>
            <a:endParaRPr lang="ru-RU" altLang="ru-RU" sz="1000" b="1" dirty="0">
              <a:solidFill>
                <a:srgbClr val="000066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181250933"/>
              </p:ext>
            </p:extLst>
          </p:nvPr>
        </p:nvGraphicFramePr>
        <p:xfrm>
          <a:off x="395536" y="1772816"/>
          <a:ext cx="844269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288" y="188913"/>
            <a:ext cx="8137525" cy="1200150"/>
          </a:xfrm>
          <a:prstGeom prst="rect">
            <a:avLst/>
          </a:prstGeom>
          <a:solidFill>
            <a:schemeClr val="accent5">
              <a:lumMod val="40000"/>
              <a:lumOff val="60000"/>
              <a:alpha val="84000"/>
            </a:schemeClr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Arial" pitchFamily="34" charset="0"/>
              </a:rPr>
              <a:t>СТРУКТУРА НЕНАЛОГОВЫХ ДОХОДОВ, </a:t>
            </a:r>
          </a:p>
          <a:p>
            <a:pPr algn="ctr" eaLnBrk="0" hangingPunct="0">
              <a:defRPr/>
            </a:pPr>
            <a:r>
              <a:rPr lang="ru-RU" b="1" dirty="0"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Arial" pitchFamily="34" charset="0"/>
              </a:rPr>
              <a:t>прогнозируемых к поступлению в бюджет Тосненского городского поселения </a:t>
            </a:r>
            <a:r>
              <a:rPr lang="ru-RU" b="1" dirty="0" smtClean="0"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Arial" pitchFamily="34" charset="0"/>
              </a:rPr>
              <a:t>Тосненского муниципального </a:t>
            </a:r>
            <a:r>
              <a:rPr lang="ru-RU" b="1" dirty="0"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Arial" pitchFamily="34" charset="0"/>
              </a:rPr>
              <a:t>района Ленинградской области в </a:t>
            </a:r>
            <a:r>
              <a:rPr lang="ru-RU" b="1" dirty="0" smtClean="0"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Arial" pitchFamily="34" charset="0"/>
              </a:rPr>
              <a:t>2022 </a:t>
            </a:r>
            <a:r>
              <a:rPr lang="ru-RU" b="1" dirty="0"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Arial" pitchFamily="34" charset="0"/>
              </a:rPr>
              <a:t>году</a:t>
            </a: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51520" y="6241735"/>
            <a:ext cx="87849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  <a:latin typeface="Arial" charset="0"/>
              </a:rPr>
              <a:t>Общая прогнозируемая сумма неналоговых доходов </a:t>
            </a:r>
            <a:r>
              <a:rPr lang="ru-RU" altLang="ru-RU" sz="1800" b="1" dirty="0" smtClean="0">
                <a:solidFill>
                  <a:srgbClr val="0000FF"/>
                </a:solidFill>
                <a:latin typeface="Arial" charset="0"/>
              </a:rPr>
              <a:t>66 094,7 тыс. рублей</a:t>
            </a:r>
            <a:endParaRPr lang="ru-RU" altLang="ru-RU" sz="1800" b="1" dirty="0">
              <a:solidFill>
                <a:srgbClr val="0000FF"/>
              </a:solidFill>
              <a:latin typeface="Arial" charset="0"/>
            </a:endParaRPr>
          </a:p>
        </p:txBody>
      </p:sp>
      <p:graphicFrame>
        <p:nvGraphicFramePr>
          <p:cNvPr id="6" name="Диаграмма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304931067"/>
              </p:ext>
            </p:extLst>
          </p:nvPr>
        </p:nvGraphicFramePr>
        <p:xfrm>
          <a:off x="107951" y="1556792"/>
          <a:ext cx="8640762" cy="475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8147050" cy="706437"/>
          </a:xfrm>
          <a:solidFill>
            <a:schemeClr val="accent3">
              <a:lumMod val="20000"/>
              <a:lumOff val="80000"/>
              <a:alpha val="71000"/>
            </a:schemeClr>
          </a:solidFill>
          <a:ln>
            <a:solidFill>
              <a:srgbClr val="0000FF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Неналоговые доходы </a:t>
            </a:r>
            <a:br>
              <a:rPr lang="ru-RU" sz="20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бюджета Тосненского </a:t>
            </a:r>
            <a:r>
              <a:rPr lang="ru-RU" sz="20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городского </a:t>
            </a:r>
            <a:r>
              <a:rPr lang="ru-RU" sz="20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поселения </a:t>
            </a:r>
            <a:endParaRPr lang="ru-RU" sz="2000" b="1" dirty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556792"/>
            <a:ext cx="7993063" cy="892552"/>
          </a:xfrm>
          <a:prstGeom prst="rect">
            <a:avLst/>
          </a:prstGeom>
          <a:solidFill>
            <a:schemeClr val="accent5">
              <a:lumMod val="20000"/>
              <a:lumOff val="80000"/>
              <a:alpha val="71000"/>
            </a:schemeClr>
          </a:solidFill>
          <a:ln>
            <a:solidFill>
              <a:srgbClr val="003300"/>
            </a:solidFill>
          </a:ln>
        </p:spPr>
        <p:txBody>
          <a:bodyPr>
            <a:spAutoFit/>
          </a:bodyPr>
          <a:lstStyle/>
          <a:p>
            <a:pPr algn="ctr" fontAlgn="t">
              <a:defRPr/>
            </a:pPr>
            <a:r>
              <a:rPr lang="ru-RU" sz="1600" b="1" dirty="0">
                <a:latin typeface="Book Antiqua" pitchFamily="18" charset="0"/>
                <a:cs typeface="Arial" pitchFamily="34" charset="0"/>
              </a:rPr>
              <a:t>Доходы от использования имущества, находящегося в государственной и муниципальной собственности,                                                                                       </a:t>
            </a:r>
          </a:p>
          <a:p>
            <a:pPr algn="ctr" fontAlgn="t">
              <a:defRPr/>
            </a:pPr>
            <a:r>
              <a:rPr lang="ru-RU" sz="2000" b="1" dirty="0" smtClean="0">
                <a:latin typeface="Book Antiqua" pitchFamily="18" charset="0"/>
                <a:cs typeface="Arial" pitchFamily="34" charset="0"/>
              </a:rPr>
              <a:t>34 640,5 тыс</a:t>
            </a:r>
            <a:r>
              <a:rPr lang="ru-RU" sz="2000" b="1" dirty="0">
                <a:latin typeface="Book Antiqua" pitchFamily="18" charset="0"/>
                <a:cs typeface="Arial" pitchFamily="34" charset="0"/>
              </a:rPr>
              <a:t>. рублей</a:t>
            </a:r>
            <a:r>
              <a:rPr lang="ru-RU" sz="1600" b="1" dirty="0">
                <a:latin typeface="Book Antiqua" pitchFamily="18" charset="0"/>
                <a:cs typeface="Arial" pitchFamily="34" charset="0"/>
              </a:rPr>
              <a:t>: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2050360135"/>
              </p:ext>
            </p:extLst>
          </p:nvPr>
        </p:nvGraphicFramePr>
        <p:xfrm>
          <a:off x="328539" y="2636912"/>
          <a:ext cx="820891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147050" cy="706438"/>
          </a:xfrm>
          <a:solidFill>
            <a:schemeClr val="accent3">
              <a:lumMod val="20000"/>
              <a:lumOff val="80000"/>
              <a:alpha val="35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Неналоговые доходы </a:t>
            </a:r>
            <a:br>
              <a:rPr lang="ru-RU" sz="20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бюджета Тосненского </a:t>
            </a:r>
            <a:r>
              <a:rPr lang="ru-RU" sz="20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городского </a:t>
            </a:r>
            <a:r>
              <a:rPr lang="ru-RU" sz="2000" b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поселения </a:t>
            </a:r>
            <a:endParaRPr lang="ru-RU" sz="2000" b="1" dirty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="" xmlns:p14="http://schemas.microsoft.com/office/powerpoint/2010/main" val="800959836"/>
              </p:ext>
            </p:extLst>
          </p:nvPr>
        </p:nvGraphicFramePr>
        <p:xfrm>
          <a:off x="1043608" y="1772816"/>
          <a:ext cx="6984776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09575" y="1773238"/>
            <a:ext cx="8175625" cy="646331"/>
          </a:xfrm>
          <a:prstGeom prst="rect">
            <a:avLst/>
          </a:prstGeom>
          <a:solidFill>
            <a:schemeClr val="accent3">
              <a:lumMod val="20000"/>
              <a:lumOff val="80000"/>
              <a:alpha val="49000"/>
            </a:schemeClr>
          </a:solidFill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ctr" fontAlgn="t">
              <a:defRPr/>
            </a:pPr>
            <a:r>
              <a:rPr lang="ru-RU" b="1" dirty="0">
                <a:solidFill>
                  <a:srgbClr val="04094C"/>
                </a:solidFill>
                <a:latin typeface="Bookman Old Style" panose="02050604050505020204" pitchFamily="18" charset="0"/>
                <a:cs typeface="Arial" pitchFamily="34" charset="0"/>
              </a:rPr>
              <a:t>Доходы от продажи материальных и нематериальных активов</a:t>
            </a:r>
          </a:p>
          <a:p>
            <a:pPr algn="ctr" fontAlgn="t">
              <a:defRPr/>
            </a:pPr>
            <a:r>
              <a:rPr lang="ru-RU" b="1" dirty="0">
                <a:solidFill>
                  <a:srgbClr val="04094C"/>
                </a:solidFill>
                <a:latin typeface="Bookman Old Style" panose="02050604050505020204" pitchFamily="18" charset="0"/>
                <a:cs typeface="Arial" pitchFamily="34" charset="0"/>
              </a:rPr>
              <a:t>       </a:t>
            </a:r>
            <a:r>
              <a:rPr lang="ru-RU" b="1" dirty="0" smtClean="0">
                <a:solidFill>
                  <a:srgbClr val="04094C"/>
                </a:solidFill>
                <a:latin typeface="Bookman Old Style" panose="02050604050505020204" pitchFamily="18" charset="0"/>
                <a:cs typeface="Arial" pitchFamily="34" charset="0"/>
              </a:rPr>
              <a:t>6 992,0 тыс</a:t>
            </a:r>
            <a:r>
              <a:rPr lang="ru-RU" b="1" dirty="0">
                <a:solidFill>
                  <a:srgbClr val="04094C"/>
                </a:solidFill>
                <a:latin typeface="Bookman Old Style" panose="02050604050505020204" pitchFamily="18" charset="0"/>
                <a:cs typeface="Arial" pitchFamily="34" charset="0"/>
              </a:rPr>
              <a:t>. рублей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|1.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0.6|0.9|1.2|1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2|1.2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6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10767</TotalTime>
  <Words>2431</Words>
  <Application>Microsoft Office PowerPoint</Application>
  <PresentationFormat>Экран (4:3)</PresentationFormat>
  <Paragraphs>344</Paragraphs>
  <Slides>40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Тема Office</vt:lpstr>
      <vt:lpstr>1_Тема Office</vt:lpstr>
      <vt:lpstr>Воздушный поток</vt:lpstr>
      <vt:lpstr>Worksheet</vt:lpstr>
      <vt:lpstr>                                                    на 2022 год  и на плановый период  2023 и 2024 годов</vt:lpstr>
      <vt:lpstr>Слайд 2</vt:lpstr>
      <vt:lpstr>Основные параметры проекта бюджета на 2022-2024 годы:</vt:lpstr>
      <vt:lpstr>Слайд 4</vt:lpstr>
      <vt:lpstr> СТРУКТУРА НАЛОГОВЫХ ДОХОДОВ,  прогнозируемых к поступлению в бюджет Тосненского городского поселения Тосненского муниципального района Ленинградской области  в 2022 году </vt:lpstr>
      <vt:lpstr>Динамика изменения показателей  налоговых доходов бюджета Тосненского городского поселения  за период 2018 – 2022 гг.</vt:lpstr>
      <vt:lpstr>Слайд 7</vt:lpstr>
      <vt:lpstr>Неналоговые доходы  бюджета Тосненского городского поселения </vt:lpstr>
      <vt:lpstr>Неналоговые доходы  бюджета Тосненского городского поселения </vt:lpstr>
      <vt:lpstr>Неналоговые доходы  бюджета Тосненского городского поселения </vt:lpstr>
      <vt:lpstr>Слайд 11</vt:lpstr>
      <vt:lpstr>Динамика изменения показателей доходов бюджета  Тосненского городского поселения за период 2018 – 2022 гг.</vt:lpstr>
      <vt:lpstr>Расходы бюджета Тосненского городского поселения на 2022 год  и на плановый период 2023 и 2024 годов</vt:lpstr>
      <vt:lpstr>СТРУКТУРА РАСХОДОВ БЮДЖЕТА  Тосненского городского поселения  Тосненского района Ленинградской области на 2022 год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Муниципальная программа «Развитие культуры в Тосненском городском поселении Тосненского района  Ленинградской области»                                                                                                                  72 167,1 тыс. рублей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   Муниципальная программа «Организация транспортного обслуживания населения в границах Тосненского городского поселения Тосненского муниципального района  Ленинградской области»                                                                                                                                                                  1 910,7 тыс. рублей </vt:lpstr>
      <vt:lpstr>Слайд 38</vt:lpstr>
      <vt:lpstr>Слайд 39</vt:lpstr>
      <vt:lpstr>Слайд 40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kotus</dc:creator>
  <cp:lastModifiedBy>Svetlana_M</cp:lastModifiedBy>
  <cp:revision>1189</cp:revision>
  <cp:lastPrinted>2015-11-24T12:55:36Z</cp:lastPrinted>
  <dcterms:created xsi:type="dcterms:W3CDTF">2012-12-10T06:12:29Z</dcterms:created>
  <dcterms:modified xsi:type="dcterms:W3CDTF">2021-12-22T05:56:14Z</dcterms:modified>
</cp:coreProperties>
</file>